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7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8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8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1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8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4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5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F234-A79E-4EE5-ADCD-FDAD8307E9C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9025-2DC9-434B-B6B8-33621D0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6609" y="206904"/>
            <a:ext cx="7029449" cy="183038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Федеральное </a:t>
            </a:r>
            <a:r>
              <a:rPr lang="ru-RU" sz="1800" b="1" dirty="0"/>
              <a:t>государственное бюджетное образовательное учреждение высшего образования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"</a:t>
            </a:r>
            <a:r>
              <a:rPr lang="ru-RU" sz="1800" b="1" dirty="0"/>
              <a:t>Красноярский государственный медицинский университет имени профессора В.Ф. </a:t>
            </a:r>
            <a:r>
              <a:rPr lang="ru-RU" sz="1800" b="1" dirty="0" err="1"/>
              <a:t>Войно-Ясенецкого</a:t>
            </a:r>
            <a:r>
              <a:rPr lang="ru-RU" sz="1800" b="1" dirty="0"/>
              <a:t>" Министерства здравоохранения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333" y="2971056"/>
            <a:ext cx="9144000" cy="72363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Клинические и лабораторные этапы изготовления паяных мостовидных протезов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9267" y="4402667"/>
            <a:ext cx="4834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 ординатор кафедры стоматологии ИПО </a:t>
            </a:r>
          </a:p>
          <a:p>
            <a:r>
              <a:rPr lang="ru-RU" sz="1600" dirty="0" smtClean="0"/>
              <a:t>по специальности «Стоматология ортопедическая»</a:t>
            </a:r>
          </a:p>
          <a:p>
            <a:r>
              <a:rPr lang="ru-RU" sz="1600" b="1" dirty="0" smtClean="0"/>
              <a:t>Юлдошходжаев Хотамходжа Мансурхуджаевич</a:t>
            </a:r>
          </a:p>
          <a:p>
            <a:r>
              <a:rPr lang="ru-RU" sz="1600" dirty="0" smtClean="0"/>
              <a:t>Рецензент </a:t>
            </a:r>
            <a:r>
              <a:rPr lang="ru-RU" sz="1600" dirty="0"/>
              <a:t>асс</a:t>
            </a:r>
            <a:r>
              <a:rPr lang="ru-RU" sz="1600" b="1" dirty="0"/>
              <a:t>. Курочкину Вячеславу Николаевич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6172200"/>
            <a:ext cx="20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64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28800" y="249238"/>
            <a:ext cx="82296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 1-ый клинический этап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8493" y="1430337"/>
            <a:ext cx="756084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Осмотр, выбор конструкции;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Препарирование опорных зубов;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Снятие оттисков.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utoShape 4" descr="изготавление штампованной коронки"/>
          <p:cNvSpPr>
            <a:spLocks noChangeAspect="1" noChangeArrowheads="1"/>
          </p:cNvSpPr>
          <p:nvPr/>
        </p:nvSpPr>
        <p:spPr bwMode="auto">
          <a:xfrm>
            <a:off x="1527175" y="-1698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6" descr="изготавление штампованной коронки"/>
          <p:cNvSpPr>
            <a:spLocks noChangeAspect="1" noChangeArrowheads="1"/>
          </p:cNvSpPr>
          <p:nvPr/>
        </p:nvSpPr>
        <p:spPr bwMode="auto">
          <a:xfrm>
            <a:off x="1679575" y="-17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3055541"/>
            <a:ext cx="6030511" cy="360040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9" name="AutoShape 9" descr="изготавление штампованной коронки"/>
          <p:cNvSpPr>
            <a:spLocks noChangeAspect="1" noChangeArrowheads="1"/>
          </p:cNvSpPr>
          <p:nvPr/>
        </p:nvSpPr>
        <p:spPr bwMode="auto">
          <a:xfrm>
            <a:off x="1831975" y="134937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11" descr="изготавление штампованной коронки"/>
          <p:cNvSpPr>
            <a:spLocks noChangeAspect="1" noChangeArrowheads="1"/>
          </p:cNvSpPr>
          <p:nvPr/>
        </p:nvSpPr>
        <p:spPr bwMode="auto">
          <a:xfrm>
            <a:off x="1984375" y="287337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496" r="26363" b="27575"/>
          <a:stretch/>
        </p:blipFill>
        <p:spPr bwMode="auto">
          <a:xfrm>
            <a:off x="7590509" y="3048638"/>
            <a:ext cx="2772691" cy="3593497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5731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35200" y="419101"/>
            <a:ext cx="82296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(2) 1-ый лабораторный этап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60" y="1629247"/>
            <a:ext cx="7560840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Отливка гипсовых моделей;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Фиксация в </a:t>
            </a:r>
            <a:r>
              <a:rPr lang="ru-RU" sz="2800" b="1" dirty="0" err="1" smtClean="0">
                <a:ln w="0"/>
                <a:solidFill>
                  <a:schemeClr val="tx1"/>
                </a:solidFill>
              </a:rPr>
              <a:t>окклюдатор</a:t>
            </a:r>
            <a:r>
              <a:rPr lang="ru-RU" sz="2800" b="1" dirty="0" smtClean="0">
                <a:ln w="0"/>
                <a:solidFill>
                  <a:schemeClr val="tx1"/>
                </a:solidFill>
              </a:rPr>
              <a:t>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И изготовление восковых шаблонов - при необходимости.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20" y="3780728"/>
            <a:ext cx="3312368" cy="2642123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79" b="15818"/>
          <a:stretch/>
        </p:blipFill>
        <p:spPr bwMode="auto">
          <a:xfrm>
            <a:off x="5341888" y="3780728"/>
            <a:ext cx="2448272" cy="264152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8" name="AutoShape 2" descr="Изготовление штампованной коронки"/>
          <p:cNvSpPr>
            <a:spLocks noChangeAspect="1" noChangeArrowheads="1"/>
          </p:cNvSpPr>
          <p:nvPr/>
        </p:nvSpPr>
        <p:spPr bwMode="auto">
          <a:xfrm>
            <a:off x="1933575" y="0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60" y="3815555"/>
            <a:ext cx="2857500" cy="249421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2388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59000" y="926571"/>
            <a:ext cx="82296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(3) 2-ой клинический этап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3360" y="2568765"/>
            <a:ext cx="756084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Определение и фиксация ЦО (центральной окклюзии), при необходимости.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7952" r="21339" b="13340"/>
          <a:stretch/>
        </p:blipFill>
        <p:spPr bwMode="auto">
          <a:xfrm>
            <a:off x="2935784" y="4127541"/>
            <a:ext cx="2664296" cy="232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Вид сле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15137" r="12558" b="20315"/>
          <a:stretch/>
        </p:blipFill>
        <p:spPr bwMode="auto">
          <a:xfrm>
            <a:off x="6896224" y="4170837"/>
            <a:ext cx="2981998" cy="227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1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6667" y="672571"/>
            <a:ext cx="82296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(4) 2-ой лабораторный этап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238" y="1911888"/>
            <a:ext cx="756084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Изготовление ИК (искусственных коронок) методом штамповки.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19" y="3340147"/>
            <a:ext cx="3686448" cy="274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Картинки по запросу метод штампов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07" y="3340147"/>
            <a:ext cx="54860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9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2800" y="419101"/>
            <a:ext cx="82296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(5) 3-ий клинический этап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7160" y="1945446"/>
            <a:ext cx="756084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Припасовка ИК в ПР (полости рта).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И снятие оттисков с коронками на зубах.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AutoShape 2" descr="изготавление штампованной коронки"/>
          <p:cNvSpPr>
            <a:spLocks noChangeAspect="1" noChangeArrowheads="1"/>
          </p:cNvSpPr>
          <p:nvPr/>
        </p:nvSpPr>
        <p:spPr bwMode="auto">
          <a:xfrm>
            <a:off x="1781175" y="0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>
              <a:ln w="0"/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92" y="3344561"/>
            <a:ext cx="3540097" cy="310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41" y="3313729"/>
            <a:ext cx="4523293" cy="314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6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84401" y="160867"/>
            <a:ext cx="82296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(6) 3-ий лабораторный этап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9361" y="1303867"/>
            <a:ext cx="7560840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Отливка гипсовых моделей;</a:t>
            </a:r>
            <a:endParaRPr lang="ru-RU" sz="2800" b="1" dirty="0">
              <a:ln w="0"/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Изготовление промежуточной части (тела) МП;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>
                <a:ln w="0"/>
                <a:solidFill>
                  <a:schemeClr val="tx1"/>
                </a:solidFill>
              </a:rPr>
              <a:t>С</a:t>
            </a:r>
            <a:r>
              <a:rPr lang="ru-RU" sz="2800" b="1" dirty="0" smtClean="0">
                <a:ln w="0"/>
                <a:solidFill>
                  <a:schemeClr val="tx1"/>
                </a:solidFill>
              </a:rPr>
              <a:t>паивание элементов МП;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>
                <a:ln w="0"/>
                <a:solidFill>
                  <a:schemeClr val="tx1"/>
                </a:solidFill>
              </a:rPr>
              <a:t>О</a:t>
            </a:r>
            <a:r>
              <a:rPr lang="ru-RU" sz="2800" b="1" dirty="0" smtClean="0">
                <a:ln w="0"/>
                <a:solidFill>
                  <a:schemeClr val="tx1"/>
                </a:solidFill>
              </a:rPr>
              <a:t>кончательная обработка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tx1"/>
                </a:solidFill>
              </a:rPr>
              <a:t>(шлифовка, полировка).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63" y="4156360"/>
            <a:ext cx="2903498" cy="2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73" y="3255287"/>
            <a:ext cx="2911163" cy="33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05" y="4156360"/>
            <a:ext cx="2595576" cy="2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9067" y="435505"/>
            <a:ext cx="8229600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(7) 4 - </a:t>
            </a:r>
            <a:r>
              <a:rPr lang="ru-RU" b="1" dirty="0" err="1" smtClean="0">
                <a:ln w="0"/>
                <a:solidFill>
                  <a:schemeClr val="tx1"/>
                </a:solidFill>
              </a:rPr>
              <a:t>ый</a:t>
            </a:r>
            <a:r>
              <a:rPr lang="ru-RU" b="1" dirty="0" smtClean="0">
                <a:ln w="0"/>
                <a:solidFill>
                  <a:schemeClr val="tx1"/>
                </a:solidFill>
              </a:rPr>
              <a:t> клинический этап</a:t>
            </a:r>
            <a:endParaRPr lang="ru-RU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3427" y="2077699"/>
            <a:ext cx="756084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Припасовка готового МП;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0"/>
                <a:solidFill>
                  <a:schemeClr val="tx1"/>
                </a:solidFill>
              </a:rPr>
              <a:t>И фиксация его на цемент.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4" descr="http://www.dentpro.com.ua/uploads/shop/products/large/f1c90ca4f4c793933abe36eaaba92f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92" y="3493753"/>
            <a:ext cx="398803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5" y="3583768"/>
            <a:ext cx="3901914" cy="255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5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Таким образом делая вывод можем сказать, что паянный мостовидный протез достаточно устарел, и есть необходимость переходить в более удобные и современные методы изготовления различных ортопедических конструкций. Но также можно отметить что данные ортопедические протезы в свое время были очень популярными и удобными при изготовлении.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5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Жулев</a:t>
            </a:r>
            <a:r>
              <a:rPr lang="ru-RU" dirty="0"/>
              <a:t>, Е. Н. Несъемные протезы. Теория, клиника и лабораторная техника / Е.Н. </a:t>
            </a:r>
            <a:r>
              <a:rPr lang="ru-RU" dirty="0" err="1"/>
              <a:t>Жулев</a:t>
            </a:r>
            <a:r>
              <a:rPr lang="ru-RU" dirty="0"/>
              <a:t>. - М.: Медицинское информационное агентство, 2010. - 488 c</a:t>
            </a:r>
            <a:r>
              <a:rPr lang="ru-RU" dirty="0" smtClean="0"/>
              <a:t>.</a:t>
            </a:r>
          </a:p>
          <a:p>
            <a:r>
              <a:rPr lang="ru-RU" dirty="0" smtClean="0"/>
              <a:t>2</a:t>
            </a:r>
            <a:r>
              <a:rPr lang="ru-RU" dirty="0"/>
              <a:t>. Ортопедическая стоматология. </a:t>
            </a:r>
            <a:r>
              <a:rPr lang="ru-RU" dirty="0" smtClean="0"/>
              <a:t>М</a:t>
            </a:r>
            <a:r>
              <a:rPr lang="ru-RU" dirty="0"/>
              <a:t>.: </a:t>
            </a:r>
            <a:r>
              <a:rPr lang="ru-RU" dirty="0" smtClean="0"/>
              <a:t>Высшая </a:t>
            </a:r>
            <a:r>
              <a:rPr lang="ru-RU" dirty="0"/>
              <a:t>школа, 2012. - </a:t>
            </a:r>
            <a:r>
              <a:rPr lang="ru-RU" dirty="0" smtClean="0"/>
              <a:t>250 </a:t>
            </a:r>
            <a:r>
              <a:rPr lang="ru-RU" dirty="0"/>
              <a:t>c.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Розенштиль</a:t>
            </a:r>
            <a:r>
              <a:rPr lang="ru-RU" dirty="0"/>
              <a:t>, С. Ф. Ортопедическое лечение несъемными протезами / С.Ф. </a:t>
            </a:r>
            <a:r>
              <a:rPr lang="ru-RU" dirty="0" err="1"/>
              <a:t>Розенштиль</a:t>
            </a:r>
            <a:r>
              <a:rPr lang="ru-RU" dirty="0"/>
              <a:t>, М.Ф. Лэнд, Ю. </a:t>
            </a:r>
            <a:r>
              <a:rPr lang="ru-RU" dirty="0" err="1"/>
              <a:t>Фуджимото</a:t>
            </a:r>
            <a:r>
              <a:rPr lang="ru-RU" dirty="0"/>
              <a:t>. - М.: Рид </a:t>
            </a:r>
            <a:r>
              <a:rPr lang="ru-RU" dirty="0" err="1"/>
              <a:t>Элсивер</a:t>
            </a:r>
            <a:r>
              <a:rPr lang="ru-RU" dirty="0"/>
              <a:t>, 2010. - </a:t>
            </a:r>
            <a:r>
              <a:rPr lang="ru-RU" dirty="0" smtClean="0"/>
              <a:t> 825 c.</a:t>
            </a:r>
          </a:p>
          <a:p>
            <a:r>
              <a:rPr lang="ru-RU" dirty="0" smtClean="0"/>
              <a:t>4</a:t>
            </a:r>
            <a:r>
              <a:rPr lang="ru-RU" dirty="0"/>
              <a:t>. Смит, Бернард Коронки и мостовидные протезы в ортопедической стоматологии / Бернард Смит , Лесли </a:t>
            </a:r>
            <a:r>
              <a:rPr lang="ru-RU" dirty="0" err="1"/>
              <a:t>Хоу</a:t>
            </a:r>
            <a:r>
              <a:rPr lang="ru-RU" dirty="0"/>
              <a:t>. - М.: </a:t>
            </a:r>
            <a:r>
              <a:rPr lang="ru-RU" dirty="0" err="1"/>
              <a:t>МЕДпресс-информ</a:t>
            </a:r>
            <a:r>
              <a:rPr lang="ru-RU" dirty="0"/>
              <a:t>, 2010. - </a:t>
            </a:r>
            <a:r>
              <a:rPr lang="ru-RU" dirty="0" smtClean="0"/>
              <a:t>274 </a:t>
            </a:r>
            <a:r>
              <a:rPr lang="ru-RU" dirty="0"/>
              <a:t>c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/>
              <a:t>Копейкин В.Н., </a:t>
            </a:r>
            <a:r>
              <a:rPr lang="ru-RU" dirty="0" err="1"/>
              <a:t>Миргазизов</a:t>
            </a:r>
            <a:r>
              <a:rPr lang="ru-RU" dirty="0"/>
              <a:t> М.З. Ортопедическая стоматология. - М.: Медицина, 2001. 7. Копейкин В.Н., </a:t>
            </a:r>
            <a:r>
              <a:rPr lang="ru-RU" dirty="0" err="1"/>
              <a:t>Долбнев</a:t>
            </a:r>
            <a:r>
              <a:rPr lang="ru-RU" dirty="0"/>
              <a:t> И.Б., Зубопротезная техника. - М.: Медицина, 1997. </a:t>
            </a:r>
            <a:r>
              <a:rPr lang="ru-RU" dirty="0" smtClean="0"/>
              <a:t>– 189 с.</a:t>
            </a:r>
          </a:p>
        </p:txBody>
      </p:sp>
    </p:spTree>
    <p:extLst>
      <p:ext uri="{BB962C8B-B14F-4D97-AF65-F5344CB8AC3E}">
        <p14:creationId xmlns:p14="http://schemas.microsoft.com/office/powerpoint/2010/main" val="171520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8797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БЛАГОДАРЮ ЗА ВНИМАНИЕ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46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Ознакомить с особенностями конструкций паянных  мостовидных конструкций.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Закрепить клинико-</a:t>
            </a:r>
            <a:r>
              <a:rPr lang="ru-RU" dirty="0" err="1" smtClean="0"/>
              <a:t>лаборатоные</a:t>
            </a:r>
            <a:r>
              <a:rPr lang="ru-RU" dirty="0" smtClean="0"/>
              <a:t> этапы изготовления паянных мостовидных протезов.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63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21933" y="206905"/>
            <a:ext cx="8229600" cy="792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0"/>
              </a:rPr>
              <a:t>Классификация </a:t>
            </a:r>
            <a:endParaRPr lang="ru-RU" b="1" dirty="0">
              <a:ln w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6807" y="1349905"/>
            <a:ext cx="468185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u="sng" dirty="0" smtClean="0">
                <a:solidFill>
                  <a:srgbClr val="C00000"/>
                </a:solidFill>
              </a:rPr>
              <a:t>По способу изготовления: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6807" y="1929036"/>
            <a:ext cx="4681859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Паяные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детали которых соединяются посредством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паяния;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Цельнолитые;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меющие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цельнолитой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каркас.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9833" y="3672891"/>
            <a:ext cx="2927083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u="sng" dirty="0">
                <a:solidFill>
                  <a:srgbClr val="C00000"/>
                </a:solidFill>
              </a:rPr>
              <a:t>По </a:t>
            </a:r>
            <a:r>
              <a:rPr lang="ru-RU" sz="2800" b="1" u="sng" dirty="0" smtClean="0">
                <a:solidFill>
                  <a:srgbClr val="C00000"/>
                </a:solidFill>
              </a:rPr>
              <a:t>материалу: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4983" y="4196111"/>
            <a:ext cx="7056784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Цельнометаллический;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Пластмассовый;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фарфора;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Сочетание этих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материалов (комбинированный - металлопластмассовый, металлокерамический).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83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06" y="739221"/>
            <a:ext cx="6684030" cy="572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59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38152" y="768648"/>
            <a:ext cx="7992888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</a:rPr>
              <a:t>Показания</a:t>
            </a:r>
            <a:r>
              <a:rPr lang="ru-RU" sz="3600" b="1" dirty="0" smtClean="0">
                <a:ln w="0"/>
                <a:solidFill>
                  <a:schemeClr val="tx1"/>
                </a:solidFill>
              </a:rPr>
              <a:t> </a:t>
            </a:r>
            <a:br>
              <a:rPr lang="ru-RU" sz="3600" b="1" dirty="0" smtClean="0">
                <a:ln w="0"/>
                <a:solidFill>
                  <a:schemeClr val="tx1"/>
                </a:solidFill>
              </a:rPr>
            </a:br>
            <a:r>
              <a:rPr lang="ru-RU" sz="2800" b="1" dirty="0" smtClean="0">
                <a:ln w="0"/>
                <a:solidFill>
                  <a:schemeClr val="tx1"/>
                </a:solidFill>
              </a:rPr>
              <a:t>к изготовлению мостовидных протезов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8192" y="233605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Включённый дефект в боков отделе 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</a:rPr>
              <a:t>(при отсутствии не более 3-х зубов)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342900" indent="-342900" algn="ctr">
              <a:buAutoNum type="arabicPeriod"/>
            </a:pP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Включённый дефект во фронтальном отделе </a:t>
            </a:r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</a:rPr>
              <a:t>(при отсутствии не более 4 – х зубов)</a:t>
            </a:r>
            <a:endParaRPr lang="ru-RU" sz="3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65152" y="599314"/>
            <a:ext cx="7992888" cy="122413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</a:rPr>
              <a:t>П</a:t>
            </a:r>
            <a:r>
              <a:rPr lang="ru-RU" sz="4400" b="1" dirty="0" smtClean="0">
                <a:ln w="0"/>
                <a:solidFill>
                  <a:schemeClr val="tx1"/>
                </a:solidFill>
              </a:rPr>
              <a:t>ротивопоказания</a:t>
            </a:r>
            <a:r>
              <a:rPr lang="ru-RU" sz="3600" b="1" dirty="0" smtClean="0">
                <a:ln w="0"/>
                <a:solidFill>
                  <a:schemeClr val="tx1"/>
                </a:solidFill>
              </a:rPr>
              <a:t> </a:t>
            </a:r>
            <a:br>
              <a:rPr lang="ru-RU" sz="3600" b="1" dirty="0" smtClean="0">
                <a:ln w="0"/>
                <a:solidFill>
                  <a:schemeClr val="tx1"/>
                </a:solidFill>
              </a:rPr>
            </a:br>
            <a:r>
              <a:rPr lang="ru-RU" sz="2800" b="1" dirty="0" smtClean="0">
                <a:ln w="0"/>
                <a:solidFill>
                  <a:schemeClr val="tx1"/>
                </a:solidFill>
              </a:rPr>
              <a:t>к изготовлению мостовидных протезов</a:t>
            </a:r>
            <a:endParaRPr lang="ru-RU" sz="2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7160" y="218349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Дефекты большой протяжённости, ограниченные зубами с различной функциональной ориентировкой;</a:t>
            </a:r>
          </a:p>
          <a:p>
            <a:pPr marL="342900" indent="-342900" algn="ctr">
              <a:buAutoNum type="arabicPeriod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Дефекты, ограниченные дистально зубом с патологической подвижностью;</a:t>
            </a:r>
          </a:p>
          <a:p>
            <a:pPr marL="342900" indent="-342900" algn="ctr">
              <a:buAutoNum type="arabicPeriod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Дефекты, ограниченные зубами с низкими клиническими коронками.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4978" y="345232"/>
            <a:ext cx="9023755" cy="64807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tx1"/>
                </a:solidFill>
              </a:rPr>
              <a:t>Обоснование применение мостовидного протеза</a:t>
            </a:r>
            <a:endParaRPr lang="ru-RU" sz="36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1" y="1213521"/>
            <a:ext cx="10769600" cy="4401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выборе мостовидной конструкции следует учитывать:</a:t>
            </a:r>
          </a:p>
          <a:p>
            <a:endParaRPr lang="ru-RU" sz="2000" b="1" u="sng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Протяжённость дефекта зубного ряда;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Состояние пародонта опорных зубов;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Высоту клинических коронок опорных зубов;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Необходимо правильно определить количество зубов, используемых в качестве опоры;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Использовать в качестве опоры зубов, выполняющие одну функцию ( откусывание и размалывание пищи).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Исключение – клык – так как находится на повороте зубной дуги и противостоит различным давлениям.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4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9667" y="393171"/>
            <a:ext cx="8219256" cy="102922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1"/>
                </a:solidFill>
              </a:rPr>
              <a:t>Для снижения функциональной нагрузки на опорные зубы, необходимо:</a:t>
            </a:r>
            <a:endParaRPr lang="ru-RU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9667" y="1658805"/>
            <a:ext cx="8280920" cy="4093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Увеличить количество опорных зубов;</a:t>
            </a:r>
          </a:p>
          <a:p>
            <a:pPr marL="342900" indent="-342900">
              <a:buAutoNum type="arabicPeriod"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Уменьшить ширину жевательной поверхности тела протеза 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</a:rPr>
              <a:t>(жевательная поверхность тела должна быть меньше / не больше, чем жевательная </a:t>
            </a:r>
            <a:r>
              <a:rPr lang="ru-RU" sz="2600" i="1" dirty="0" err="1" smtClean="0">
                <a:solidFill>
                  <a:schemeClr val="tx2">
                    <a:lumMod val="50000"/>
                  </a:schemeClr>
                </a:solidFill>
              </a:rPr>
              <a:t>пов-сть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</a:rPr>
              <a:t> у опорных зубов);</a:t>
            </a:r>
          </a:p>
          <a:p>
            <a:pPr marL="342900" indent="-342900">
              <a:buAutoNum type="arabicPeriod"/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 Избегать применения мостовидных протезов с односторонней опорой ( то есть, консольный мостовидный протез).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019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0462" y="384705"/>
            <a:ext cx="8640960" cy="187589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n w="0"/>
                <a:solidFill>
                  <a:schemeClr val="tx1"/>
                </a:solidFill>
              </a:rPr>
              <a:t>Клинико</a:t>
            </a:r>
            <a:r>
              <a:rPr lang="ru-RU" sz="3600" b="1" dirty="0" smtClean="0">
                <a:ln w="0"/>
                <a:solidFill>
                  <a:schemeClr val="tx1"/>
                </a:solidFill>
              </a:rPr>
              <a:t> – лабораторные этапы </a:t>
            </a:r>
            <a:r>
              <a:rPr lang="ru-RU" sz="3600" b="1" dirty="0" smtClean="0">
                <a:ln w="0"/>
                <a:solidFill>
                  <a:schemeClr val="tx1"/>
                </a:solidFill>
              </a:rPr>
              <a:t>изготовления</a:t>
            </a:r>
            <a:endParaRPr lang="ru-RU" sz="36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-890" r="16858" b="890"/>
          <a:stretch/>
        </p:blipFill>
        <p:spPr bwMode="auto">
          <a:xfrm>
            <a:off x="6384034" y="2142066"/>
            <a:ext cx="4410967" cy="414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4870" y="3632035"/>
            <a:ext cx="558209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n w="0"/>
                <a:solidFill>
                  <a:schemeClr val="tx1"/>
                </a:solidFill>
              </a:rPr>
              <a:t>Штампованно – паянных мостовидных </a:t>
            </a:r>
            <a:r>
              <a:rPr lang="ru-RU" sz="3600" b="1" dirty="0">
                <a:ln w="0"/>
                <a:solidFill>
                  <a:schemeClr val="tx1"/>
                </a:solidFill>
              </a:rPr>
              <a:t>протезов</a:t>
            </a:r>
          </a:p>
        </p:txBody>
      </p:sp>
    </p:spTree>
    <p:extLst>
      <p:ext uri="{BB962C8B-B14F-4D97-AF65-F5344CB8AC3E}">
        <p14:creationId xmlns:p14="http://schemas.microsoft.com/office/powerpoint/2010/main" val="11154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669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Федеральное государственное бюджетное образовательное учреждение высшего образования  "Красноярский государственный медицинский университет имени профессора В.Ф. Войно-Ясенецкого" Министерства здравоохранения Российской Федерации</vt:lpstr>
      <vt:lpstr>Цель лекции:</vt:lpstr>
      <vt:lpstr>Презентация PowerPoint</vt:lpstr>
      <vt:lpstr>Презентация PowerPoint</vt:lpstr>
      <vt:lpstr>Презентация PowerPoint</vt:lpstr>
      <vt:lpstr>Противопоказания  к изготовлению мостовидных протезов</vt:lpstr>
      <vt:lpstr>Обоснование применение мостовидного протеза</vt:lpstr>
      <vt:lpstr>Для снижения функциональной нагрузки на опорные зубы, необходимо:</vt:lpstr>
      <vt:lpstr>Клинико – лабораторные этапы изготовления</vt:lpstr>
      <vt:lpstr>(1) 1-ый клинический этап</vt:lpstr>
      <vt:lpstr>(2) 1-ый лабораторный этап</vt:lpstr>
      <vt:lpstr>(3) 2-ой клинический этап</vt:lpstr>
      <vt:lpstr>(4) 2-ой лабораторный этап</vt:lpstr>
      <vt:lpstr>(5) 3-ий клинический этап</vt:lpstr>
      <vt:lpstr>(6) 3-ий лабораторный этап</vt:lpstr>
      <vt:lpstr>(7) 4 - ый клинический этап</vt:lpstr>
      <vt:lpstr>Выводы:</vt:lpstr>
      <vt:lpstr>Список литературы: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 "Красноярский государственный медицинский университет имени профессора В.Ф. Войно-Ясенецкого" Министерства здравоохранения Российской Федерации</dc:title>
  <dc:creator>Хотам Юлдошходжаев</dc:creator>
  <cp:lastModifiedBy>Хотам Юлдошходжаев</cp:lastModifiedBy>
  <cp:revision>6</cp:revision>
  <dcterms:created xsi:type="dcterms:W3CDTF">2021-05-16T13:45:05Z</dcterms:created>
  <dcterms:modified xsi:type="dcterms:W3CDTF">2021-05-17T03:26:03Z</dcterms:modified>
</cp:coreProperties>
</file>