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3"/>
    <p:sldId id="280" r:id="rId4"/>
    <p:sldId id="281" r:id="rId5"/>
    <p:sldId id="282" r:id="rId6"/>
    <p:sldId id="283" r:id="rId7"/>
    <p:sldId id="284" r:id="rId8"/>
    <p:sldId id="285" r:id="rId9"/>
    <p:sldId id="286" r:id="rId10"/>
    <p:sldId id="287" r:id="rId11"/>
    <p:sldId id="288" r:id="rId12"/>
    <p:sldId id="289" r:id="rId1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278" autoAdjust="0"/>
    <p:restoredTop sz="94660"/>
  </p:normalViewPr>
  <p:slideViewPr>
    <p:cSldViewPr snapToGrid="0" showGuides="1">
      <p:cViewPr varScale="1">
        <p:scale>
          <a:sx n="117" d="100"/>
          <a:sy n="117" d="100"/>
        </p:scale>
        <p:origin x="510" y="102"/>
      </p:cViewPr>
      <p:guideLst>
        <p:guide orient="horz" pos="2122"/>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latin typeface="Times New Roman" panose="02020603050405020304" charset="0"/>
              <a:ea typeface="Times New Roman" panose="02020603050405020304" charset="0"/>
              <a:cs typeface="Times New Roman" panose="02020603050405020304" charset="0"/>
            </a:endParaRPr>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en-US" smtClean="0">
                <a:ea typeface="Times New Roman" panose="02020603050405020304" charset="0"/>
                <a:cs typeface="Times New Roman" panose="02020603050405020304" charset="0"/>
              </a:rPr>
            </a:fld>
            <a:endParaRPr lang="en-US">
              <a:ea typeface="Times New Roman" panose="02020603050405020304" charset="0"/>
              <a:cs typeface="Times New Roman" panose="02020603050405020304" charset="0"/>
            </a:endParaRPr>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latin typeface="Times New Roman" panose="02020603050405020304" charset="0"/>
              <a:ea typeface="Times New Roman" panose="02020603050405020304" charset="0"/>
              <a:cs typeface="Times New Roman" panose="02020603050405020304" charset="0"/>
            </a:endParaRPr>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en-US" smtClean="0">
                <a:ea typeface="Times New Roman" panose="02020603050405020304" charset="0"/>
                <a:cs typeface="Times New Roman" panose="02020603050405020304" charset="0"/>
              </a:rPr>
            </a:fld>
            <a:endParaRPr lang="en-US">
              <a:ea typeface="Times New Roman" panose="02020603050405020304" charset="0"/>
              <a:cs typeface="Times New Roman" panose="0202060305040502030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atin typeface="Times New Roman" panose="02020603050405020304" charset="0"/>
                <a:ea typeface="Times New Roman" panose="02020603050405020304" charset="0"/>
                <a:cs typeface="Times New Roman" panose="02020603050405020304" charset="0"/>
              </a:defRPr>
            </a:lvl1pPr>
          </a:lstStyle>
          <a:p>
            <a:endParaRPr lang="en-US"/>
          </a:p>
        </p:txBody>
      </p:sp>
      <p:sp>
        <p:nvSpPr>
          <p:cNvPr id="3" name="Slide Number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atin typeface="Times New Roman" panose="02020603050405020304" charset="0"/>
                <a:ea typeface="Times New Roman" panose="02020603050405020304" charset="0"/>
                <a:cs typeface="Times New Roman" panose="02020603050405020304" charset="0"/>
              </a:defRPr>
            </a:lvl1pPr>
          </a:lstStyle>
          <a:p>
            <a:fld id="{D6C8D182-E4C8-4120-9249-FC9774456FFA}" type="datetimeFigureOut">
              <a:rPr lang="en-US" smtClean="0"/>
            </a:fld>
            <a:endParaRPr lang="en-US"/>
          </a:p>
        </p:txBody>
      </p:sp>
      <p:sp>
        <p:nvSpPr>
          <p:cNvPr id="4" name="Slide Image Placeho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atin typeface="Times New Roman" panose="02020603050405020304" charset="0"/>
                <a:ea typeface="Times New Roman" panose="02020603050405020304" charset="0"/>
                <a:cs typeface="Times New Roman" panose="02020603050405020304" charset="0"/>
              </a:defRPr>
            </a:lvl1pPr>
          </a:lstStyle>
          <a:p>
            <a:endParaRPr lang="en-US"/>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atin typeface="Times New Roman" panose="02020603050405020304" charset="0"/>
                <a:ea typeface="Times New Roman" panose="02020603050405020304" charset="0"/>
                <a:cs typeface="Times New Roman" panose="02020603050405020304" charset="0"/>
              </a:defRPr>
            </a:lvl1pPr>
          </a:lstStyle>
          <a:p>
            <a:fld id="{85D0DACE-38E0-42D2-9336-2B707D34BC6D}"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anose="02020603050405020304" charset="0"/>
        <a:ea typeface="Times New Roman" panose="02020603050405020304" charset="0"/>
        <a:cs typeface="Times New Roman" panose="02020603050405020304" charset="0"/>
      </a:defRPr>
    </a:lvl1pPr>
    <a:lvl2pPr marL="457200" algn="l" defTabSz="914400" rtl="0" eaLnBrk="1" latinLnBrk="0" hangingPunct="1">
      <a:defRPr sz="1200" kern="1200">
        <a:solidFill>
          <a:schemeClr val="tx1"/>
        </a:solidFill>
        <a:latin typeface="Times New Roman" panose="02020603050405020304" charset="0"/>
        <a:ea typeface="Times New Roman" panose="02020603050405020304" charset="0"/>
        <a:cs typeface="Times New Roman" panose="02020603050405020304" charset="0"/>
      </a:defRPr>
    </a:lvl2pPr>
    <a:lvl3pPr marL="914400" algn="l" defTabSz="914400" rtl="0" eaLnBrk="1" latinLnBrk="0" hangingPunct="1">
      <a:defRPr sz="1200" kern="1200">
        <a:solidFill>
          <a:schemeClr val="tx1"/>
        </a:solidFill>
        <a:latin typeface="Times New Roman" panose="02020603050405020304" charset="0"/>
        <a:ea typeface="Times New Roman" panose="02020603050405020304" charset="0"/>
        <a:cs typeface="Times New Roman" panose="02020603050405020304" charset="0"/>
      </a:defRPr>
    </a:lvl3pPr>
    <a:lvl4pPr marL="1371600" algn="l" defTabSz="914400" rtl="0" eaLnBrk="1" latinLnBrk="0" hangingPunct="1">
      <a:defRPr sz="1200" kern="1200">
        <a:solidFill>
          <a:schemeClr val="tx1"/>
        </a:solidFill>
        <a:latin typeface="Times New Roman" panose="02020603050405020304" charset="0"/>
        <a:ea typeface="Times New Roman" panose="02020603050405020304" charset="0"/>
        <a:cs typeface="Times New Roman" panose="02020603050405020304" charset="0"/>
      </a:defRPr>
    </a:lvl4pPr>
    <a:lvl5pPr marL="1828800" algn="l" defTabSz="914400" rtl="0" eaLnBrk="1" latinLnBrk="0" hangingPunct="1">
      <a:defRPr sz="1200" kern="1200">
        <a:solidFill>
          <a:schemeClr val="tx1"/>
        </a:solidFill>
        <a:latin typeface="Times New Roman" panose="02020603050405020304" charset="0"/>
        <a:ea typeface="Times New Roman" panose="02020603050405020304" charset="0"/>
        <a:cs typeface="Times New Roman" panose="0202060305040502030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22962"/>
            <a:ext cx="9144000" cy="2187001"/>
          </a:xfrm>
        </p:spPr>
        <p:txBody>
          <a:bodyPr anchor="b">
            <a:normAutofit/>
          </a:bodyPr>
          <a:lstStyle>
            <a:lvl1pPr algn="ctr">
              <a:lnSpc>
                <a:spcPct val="130000"/>
              </a:lnSpc>
              <a:defRPr sz="6000">
                <a:effectLst/>
                <a:latin typeface="Times New Roman" panose="0202060305040502030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effectLst/>
                <a:latin typeface="Times New Roman" panose="02020603050405020304" charset="0"/>
                <a:ea typeface="Times New Roman" panose="0202060305040502030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0FBDFE-C587-4B4C-A407-44438C67B59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E70B2-8BF9-45C0-BB95-33D1B9D3A854}" type="slidenum">
              <a:rPr lang="en-US" smtClean="0"/>
            </a:fld>
            <a:endParaRPr lang="en-US"/>
          </a:p>
        </p:txBody>
      </p:sp>
      <p:sp>
        <p:nvSpPr>
          <p:cNvPr id="7" name="Content Placeholder 6"/>
          <p:cNvSpPr>
            <a:spLocks noGrp="1"/>
          </p:cNvSpPr>
          <p:nvPr>
            <p:ph sz="quarter" idx="13"/>
          </p:nvPr>
        </p:nvSpPr>
        <p:spPr>
          <a:xfrm>
            <a:off x="838200" y="551543"/>
            <a:ext cx="10515600" cy="5558971"/>
          </a:xfrm>
        </p:spPr>
        <p:txBody>
          <a:bodyPr/>
          <a:lstStyle>
            <a:lvl1pPr>
              <a:defRPr>
                <a:sym typeface="Times New Roman" panose="02020603050405020304" charset="0"/>
              </a:defRPr>
            </a:lvl1pPr>
            <a:lvl2pPr>
              <a:defRPr>
                <a:sym typeface="Times New Roman" panose="02020603050405020304" charset="0"/>
              </a:defRPr>
            </a:lvl2pPr>
            <a:lvl3pPr>
              <a:defRPr>
                <a:sym typeface="Times New Roman" panose="02020603050405020304" charset="0"/>
              </a:defRPr>
            </a:lvl3pPr>
            <a:lvl4pPr>
              <a:defRPr>
                <a:sym typeface="Times New Roman" panose="02020603050405020304" charset="0"/>
              </a:defRPr>
            </a:lvl4pPr>
            <a:lvl5pPr>
              <a:defRPr>
                <a:sym typeface="Times New Roman" panose="02020603050405020304" charset="0"/>
              </a:defRPr>
            </a:lvl5pPr>
          </a:lstStyle>
          <a:p>
            <a:pPr lvl="0"/>
            <a:r>
              <a:rPr lang="en-US" dirty="0">
                <a:sym typeface="+mn-ea"/>
              </a:rPr>
              <a:t>Click to edit Master text styles</a:t>
            </a:r>
            <a:endParaRPr lang="en-US" dirty="0"/>
          </a:p>
          <a:p>
            <a:pPr lvl="1"/>
            <a:r>
              <a:rPr lang="en-US" dirty="0">
                <a:sym typeface="+mn-ea"/>
              </a:rPr>
              <a:t>Second level</a:t>
            </a:r>
            <a:endParaRPr lang="en-US" dirty="0"/>
          </a:p>
          <a:p>
            <a:pPr lvl="2"/>
            <a:r>
              <a:rPr lang="en-US" dirty="0">
                <a:sym typeface="+mn-ea"/>
              </a:rPr>
              <a:t>Third level</a:t>
            </a:r>
            <a:endParaRPr lang="en-US" dirty="0"/>
          </a:p>
          <a:p>
            <a:pPr lvl="3"/>
            <a:r>
              <a:rPr lang="en-US" dirty="0">
                <a:sym typeface="+mn-ea"/>
              </a:rPr>
              <a:t>Fourth level</a:t>
            </a:r>
            <a:endParaRPr lang="en-US" dirty="0"/>
          </a:p>
          <a:p>
            <a:pPr lvl="4"/>
            <a:r>
              <a:rPr lang="en-US" dirty="0">
                <a:sym typeface="+mn-ea"/>
              </a:rPr>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258445"/>
            <a:ext cx="10515600" cy="1325563"/>
          </a:xfrm>
        </p:spPr>
        <p:txBody>
          <a:bodyPr anchor="ctr" anchorCtr="0">
            <a:normAutofit/>
          </a:bodyPr>
          <a:lstStyle>
            <a:lvl1pPr>
              <a:defRPr sz="4400" b="1">
                <a:effectLst/>
                <a:latin typeface="Times New Roman" panose="0202060305040502030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latin typeface="Times New Roman" panose="02020603050405020304" charset="0"/>
                <a:cs typeface="Times New Roman" panose="02020603050405020304" charset="0"/>
              </a:defRPr>
            </a:lvl1pPr>
            <a:lvl2pPr>
              <a:defRPr sz="2400">
                <a:solidFill>
                  <a:schemeClr val="tx1">
                    <a:lumMod val="75000"/>
                    <a:lumOff val="25000"/>
                  </a:schemeClr>
                </a:solidFill>
                <a:latin typeface="Times New Roman" panose="02020603050405020304" charset="0"/>
                <a:cs typeface="Times New Roman" panose="02020603050405020304" charset="0"/>
              </a:defRPr>
            </a:lvl2pPr>
            <a:lvl3pPr>
              <a:defRPr sz="2000">
                <a:solidFill>
                  <a:schemeClr val="tx1">
                    <a:lumMod val="75000"/>
                    <a:lumOff val="25000"/>
                  </a:schemeClr>
                </a:solidFill>
                <a:latin typeface="Times New Roman" panose="02020603050405020304" charset="0"/>
                <a:cs typeface="Times New Roman" panose="02020603050405020304" charset="0"/>
              </a:defRPr>
            </a:lvl3pPr>
            <a:lvl4pPr>
              <a:defRPr sz="1800">
                <a:solidFill>
                  <a:schemeClr val="tx1">
                    <a:lumMod val="75000"/>
                    <a:lumOff val="25000"/>
                  </a:schemeClr>
                </a:solidFill>
                <a:latin typeface="Times New Roman" panose="02020603050405020304" charset="0"/>
                <a:cs typeface="Times New Roman" panose="02020603050405020304" charset="0"/>
              </a:defRPr>
            </a:lvl4pPr>
            <a:lvl5pPr>
              <a:defRPr sz="1800">
                <a:solidFill>
                  <a:schemeClr val="tx1">
                    <a:lumMod val="75000"/>
                    <a:lumOff val="25000"/>
                  </a:schemeClr>
                </a:solidFill>
                <a:latin typeface="Times New Roman" panose="02020603050405020304" charset="0"/>
                <a:cs typeface="Times New Roman" panose="02020603050405020304" charset="0"/>
              </a:defRPr>
            </a:lvl5pPr>
          </a:lstStyle>
          <a:p>
            <a:pPr lvl="0"/>
            <a:r>
              <a:rPr lang="en-US" dirty="0" smtClean="0"/>
              <a:t>Click to edit Master text styles</a:t>
            </a:r>
            <a:endParaRPr lang="en-US" dirty="0" smtClean="0"/>
          </a:p>
          <a:p>
            <a:pPr lvl="1"/>
            <a:r>
              <a:rPr lang="en-US" dirty="0"/>
              <a:t>Second level </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3750945"/>
            <a:ext cx="9843135" cy="811530"/>
          </a:xfrm>
        </p:spPr>
        <p:txBody>
          <a:bodyPr anchor="b">
            <a:noAutofit/>
          </a:bodyPr>
          <a:lstStyle>
            <a:lvl1pPr>
              <a:defRPr sz="6000">
                <a:effectLst/>
                <a:sym typeface="Times New Roman" panose="02020603050405020304" charset="0"/>
              </a:defRPr>
            </a:lvl1pPr>
          </a:lstStyle>
          <a:p>
            <a:r>
              <a:rPr lang="en-US" dirty="0" smtClean="0">
                <a:sym typeface="+mn-ea"/>
              </a:rPr>
              <a:t>Click to edit Master title style</a:t>
            </a:r>
            <a:endParaRPr lang="en-US" dirty="0" smtClean="0">
              <a:sym typeface="+mn-ea"/>
            </a:endParaRPr>
          </a:p>
        </p:txBody>
      </p:sp>
      <p:sp>
        <p:nvSpPr>
          <p:cNvPr id="3" name="Text Placeholder 2"/>
          <p:cNvSpPr>
            <a:spLocks noGrp="1"/>
          </p:cNvSpPr>
          <p:nvPr>
            <p:ph type="body" idx="1"/>
          </p:nvPr>
        </p:nvSpPr>
        <p:spPr>
          <a:xfrm>
            <a:off x="831850" y="4610028"/>
            <a:ext cx="7321550" cy="647555"/>
          </a:xfrm>
        </p:spPr>
        <p:txBody>
          <a:bodyPr>
            <a:noAutofit/>
          </a:bodyPr>
          <a:lstStyle>
            <a:lvl1pPr marL="0" indent="0">
              <a:buNone/>
              <a:defRPr sz="24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Slide Number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258445"/>
            <a:ext cx="10515600" cy="1325563"/>
          </a:xfrm>
        </p:spPr>
        <p:txBody>
          <a:bodyPr>
            <a:normAutofit/>
          </a:bodyPr>
          <a:lstStyle>
            <a:lvl1pPr>
              <a:defRPr sz="4400" b="0" i="0">
                <a:effectLst/>
                <a:sym typeface="Times New Roman" panose="02020603050405020304" charset="0"/>
              </a:defRPr>
            </a:lvl1pPr>
          </a:lstStyle>
          <a:p>
            <a:r>
              <a:rPr lang="en-US" dirty="0" smtClean="0">
                <a:sym typeface="+mn-ea"/>
              </a:rPr>
              <a:t>Click to edit Master title style</a:t>
            </a:r>
            <a:endParaRPr lang="en-US" dirty="0"/>
          </a:p>
        </p:txBody>
      </p:sp>
      <p:sp>
        <p:nvSpPr>
          <p:cNvPr id="3" name="Content Placeholder 2"/>
          <p:cNvSpPr>
            <a:spLocks noGrp="1"/>
          </p:cNvSpPr>
          <p:nvPr>
            <p:ph sz="half" idx="1"/>
          </p:nvPr>
        </p:nvSpPr>
        <p:spPr>
          <a:xfrm>
            <a:off x="647700" y="1825625"/>
            <a:ext cx="5181600" cy="4351338"/>
          </a:xfrm>
        </p:spPr>
        <p:txBody>
          <a:bodyPr>
            <a:normAutofit/>
          </a:bodyPr>
          <a:lstStyle>
            <a:lvl1pPr>
              <a:lnSpc>
                <a:spcPct val="150000"/>
              </a:lnSpc>
              <a:defRPr sz="2800">
                <a:solidFill>
                  <a:schemeClr val="tx1">
                    <a:lumMod val="75000"/>
                    <a:lumOff val="25000"/>
                  </a:schemeClr>
                </a:solidFill>
                <a:latin typeface="Times New Roman" panose="02020603050405020304" charset="0"/>
                <a:cs typeface="Times New Roman" panose="02020603050405020304" charset="0"/>
              </a:defRPr>
            </a:lvl1pPr>
            <a:lvl2pPr>
              <a:lnSpc>
                <a:spcPct val="150000"/>
              </a:lnSpc>
              <a:defRPr sz="2400">
                <a:solidFill>
                  <a:schemeClr val="tx1">
                    <a:lumMod val="75000"/>
                    <a:lumOff val="25000"/>
                  </a:schemeClr>
                </a:solidFill>
                <a:latin typeface="Times New Roman" panose="02020603050405020304" charset="0"/>
                <a:cs typeface="Times New Roman" panose="02020603050405020304" charset="0"/>
              </a:defRPr>
            </a:lvl2pPr>
            <a:lvl3pPr>
              <a:lnSpc>
                <a:spcPct val="150000"/>
              </a:lnSpc>
              <a:defRPr sz="2000">
                <a:solidFill>
                  <a:schemeClr val="tx1">
                    <a:lumMod val="75000"/>
                    <a:lumOff val="25000"/>
                  </a:schemeClr>
                </a:solidFill>
                <a:latin typeface="Times New Roman" panose="02020603050405020304" charset="0"/>
                <a:cs typeface="Times New Roman" panose="02020603050405020304" charset="0"/>
              </a:defRPr>
            </a:lvl3pPr>
            <a:lvl4pPr>
              <a:lnSpc>
                <a:spcPct val="150000"/>
              </a:lnSpc>
              <a:defRPr sz="1800">
                <a:solidFill>
                  <a:schemeClr val="tx1">
                    <a:lumMod val="75000"/>
                    <a:lumOff val="25000"/>
                  </a:schemeClr>
                </a:solidFill>
                <a:latin typeface="Times New Roman" panose="02020603050405020304" charset="0"/>
                <a:cs typeface="Times New Roman" panose="02020603050405020304" charset="0"/>
              </a:defRPr>
            </a:lvl4pPr>
            <a:lvl5pPr>
              <a:lnSpc>
                <a:spcPct val="150000"/>
              </a:lnSpc>
              <a:defRPr sz="1800">
                <a:solidFill>
                  <a:schemeClr val="tx1">
                    <a:lumMod val="75000"/>
                    <a:lumOff val="25000"/>
                  </a:schemeClr>
                </a:solidFill>
                <a:latin typeface="Times New Roman" panose="02020603050405020304" charset="0"/>
                <a:cs typeface="Times New Roman" panose="02020603050405020304" charset="0"/>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Content Placeholder 3"/>
          <p:cNvSpPr>
            <a:spLocks noGrp="1"/>
          </p:cNvSpPr>
          <p:nvPr>
            <p:ph sz="half" idx="2"/>
          </p:nvPr>
        </p:nvSpPr>
        <p:spPr>
          <a:xfrm>
            <a:off x="5981700" y="1825625"/>
            <a:ext cx="5181600" cy="4351338"/>
          </a:xfrm>
        </p:spPr>
        <p:txBody>
          <a:bodyPr>
            <a:normAutofit/>
          </a:bodyPr>
          <a:lstStyle>
            <a:lvl1pPr>
              <a:lnSpc>
                <a:spcPct val="150000"/>
              </a:lnSpc>
              <a:defRPr kumimoji="0" lang="en-US" sz="2800" b="0" i="0" u="none" strike="noStrike" kern="1200" cap="none" spc="0" normalizeH="0" baseline="0" noProof="1" dirty="0">
                <a:solidFill>
                  <a:schemeClr val="tx1">
                    <a:lumMod val="75000"/>
                    <a:lumOff val="25000"/>
                  </a:schemeClr>
                </a:solidFill>
                <a:latin typeface="Times New Roman" panose="02020603050405020304" charset="0"/>
                <a:ea typeface="Times New Roman" panose="02020603050405020304" charset="0"/>
                <a:cs typeface="Times New Roman" panose="02020603050405020304" charset="0"/>
              </a:defRPr>
            </a:lvl1pPr>
            <a:lvl2pPr>
              <a:lnSpc>
                <a:spcPct val="150000"/>
              </a:lnSpc>
              <a:defRPr sz="2400">
                <a:solidFill>
                  <a:schemeClr val="tx1">
                    <a:lumMod val="75000"/>
                    <a:lumOff val="25000"/>
                  </a:schemeClr>
                </a:solidFill>
                <a:sym typeface="Times New Roman" panose="02020603050405020304" charset="0"/>
              </a:defRPr>
            </a:lvl2pPr>
            <a:lvl3pPr>
              <a:lnSpc>
                <a:spcPct val="150000"/>
              </a:lnSpc>
              <a:defRPr sz="2000">
                <a:solidFill>
                  <a:schemeClr val="tx1">
                    <a:lumMod val="75000"/>
                    <a:lumOff val="25000"/>
                  </a:schemeClr>
                </a:solidFill>
                <a:sym typeface="Times New Roman" panose="02020603050405020304" charset="0"/>
              </a:defRPr>
            </a:lvl3pPr>
            <a:lvl4pPr>
              <a:lnSpc>
                <a:spcPct val="150000"/>
              </a:lnSpc>
              <a:defRPr sz="2000">
                <a:solidFill>
                  <a:schemeClr val="tx1">
                    <a:lumMod val="75000"/>
                    <a:lumOff val="25000"/>
                  </a:schemeClr>
                </a:solidFill>
                <a:sym typeface="Times New Roman" panose="02020603050405020304" charset="0"/>
              </a:defRPr>
            </a:lvl4pPr>
            <a:lvl5pPr>
              <a:lnSpc>
                <a:spcPct val="150000"/>
              </a:lnSpc>
              <a:defRPr sz="2000">
                <a:solidFill>
                  <a:schemeClr val="tx1">
                    <a:lumMod val="75000"/>
                    <a:lumOff val="25000"/>
                  </a:schemeClr>
                </a:solidFill>
                <a:sym typeface="Times New Roman" panose="02020603050405020304" charset="0"/>
              </a:defRPr>
            </a:lvl5pPr>
          </a:lstStyle>
          <a:p>
            <a:pPr lvl="0"/>
            <a:r>
              <a:rPr lang="en-US" dirty="0"/>
              <a:t>Click to edit Master text styles</a:t>
            </a:r>
            <a:endParaRPr lang="en-US" dirty="0"/>
          </a:p>
          <a:p>
            <a:pPr lvl="1"/>
            <a:r>
              <a:rPr lang="en-US" dirty="0">
                <a:sym typeface="+mn-ea"/>
              </a:rPr>
              <a:t>Second level</a:t>
            </a:r>
            <a:endParaRPr lang="en-US" dirty="0"/>
          </a:p>
          <a:p>
            <a:pPr lvl="2"/>
            <a:r>
              <a:rPr lang="en-US" dirty="0">
                <a:sym typeface="+mn-ea"/>
              </a:rPr>
              <a:t>Third level</a:t>
            </a:r>
            <a:endParaRPr lang="en-US" dirty="0"/>
          </a:p>
          <a:p>
            <a:pPr lvl="3"/>
            <a:r>
              <a:rPr lang="en-US" dirty="0">
                <a:sym typeface="+mn-ea"/>
              </a:rPr>
              <a:t>Fourth level</a:t>
            </a:r>
            <a:endParaRPr lang="en-US" dirty="0"/>
          </a:p>
          <a:p>
            <a:pPr lvl="4"/>
            <a:r>
              <a:rPr lang="en-US" dirty="0">
                <a:sym typeface="+mn-ea"/>
              </a:rPr>
              <a:t>Fifth level</a:t>
            </a:r>
            <a:endParaRPr lang="en-US" dirty="0"/>
          </a:p>
        </p:txBody>
      </p:sp>
      <p:sp>
        <p:nvSpPr>
          <p:cNvPr id="5" name="Date Placeholder 4"/>
          <p:cNvSpPr>
            <a:spLocks noGrp="1"/>
          </p:cNvSpPr>
          <p:nvPr>
            <p:ph type="dt" sz="half" idx="10"/>
          </p:nvPr>
        </p:nvSpPr>
        <p:spPr/>
        <p:txBody>
          <a:bodyPr/>
          <a:lstStyle/>
          <a:p>
            <a:fld id="{760FBDFE-C587-4B4C-A407-44438C67B59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sz="4400">
                <a:sym typeface="Times New Roman" panose="02020603050405020304" charset="0"/>
              </a:defRPr>
            </a:lvl1pPr>
          </a:lstStyle>
          <a:p>
            <a:r>
              <a:rPr lang="en-US" dirty="0" smtClean="0">
                <a:sym typeface="+mn-ea"/>
              </a:rPr>
              <a:t>Click to edit Master title style</a:t>
            </a:r>
            <a:endParaRPr lang="en-US"/>
          </a:p>
        </p:txBody>
      </p:sp>
      <p:sp>
        <p:nvSpPr>
          <p:cNvPr id="3" name="Text Placeholder 2"/>
          <p:cNvSpPr>
            <a:spLocks noGrp="1"/>
          </p:cNvSpPr>
          <p:nvPr>
            <p:ph type="body" idx="1"/>
          </p:nvPr>
        </p:nvSpPr>
        <p:spPr>
          <a:xfrm>
            <a:off x="839788" y="1744961"/>
            <a:ext cx="5157787" cy="823912"/>
          </a:xfrm>
        </p:spPr>
        <p:txBody>
          <a:bodyPr anchor="b"/>
          <a:lstStyle>
            <a:lvl1pPr marL="0" indent="0">
              <a:buNone/>
              <a:defRPr sz="2400" b="1">
                <a:latin typeface="Times New Roman" panose="02020603050405020304" charset="0"/>
                <a:cs typeface="Times New Roman" panose="0202060305040502030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4" name="Content Placeholder 3"/>
          <p:cNvSpPr>
            <a:spLocks noGrp="1"/>
          </p:cNvSpPr>
          <p:nvPr>
            <p:ph sz="half" idx="2"/>
          </p:nvPr>
        </p:nvSpPr>
        <p:spPr>
          <a:xfrm>
            <a:off x="839788" y="2615609"/>
            <a:ext cx="5157787" cy="3574054"/>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atin typeface="Times New Roman" panose="02020603050405020304" charset="0"/>
                <a:cs typeface="Times New Roman" panose="0202060305040502030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内容占位符 5"/>
          <p:cNvSpPr>
            <a:spLocks noGrp="1"/>
          </p:cNvSpPr>
          <p:nvPr>
            <p:ph sz="quarter" idx="4"/>
          </p:nvPr>
        </p:nvSpPr>
        <p:spPr>
          <a:xfrm>
            <a:off x="6172200" y="2615609"/>
            <a:ext cx="5183188" cy="3574054"/>
          </a:xfrm>
        </p:spPr>
        <p:txBody>
          <a:bodyPr/>
          <a:lstStyle>
            <a:lvl1pPr>
              <a:defRPr>
                <a:sym typeface="Times New Roman" panose="02020603050405020304" charset="0"/>
              </a:defRPr>
            </a:lvl1pPr>
          </a:lstStyle>
          <a:p>
            <a:pPr lvl="0"/>
            <a:r>
              <a:rPr lang="en-US" dirty="0">
                <a:sym typeface="+mn-ea"/>
              </a:rPr>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Date Placeholder 6"/>
          <p:cNvSpPr>
            <a:spLocks noGrp="1"/>
          </p:cNvSpPr>
          <p:nvPr>
            <p:ph type="dt" sz="half" idx="10"/>
          </p:nvPr>
        </p:nvSpPr>
        <p:spPr/>
        <p:txBody>
          <a:bodyPr/>
          <a:lstStyle/>
          <a:p>
            <a:fld id="{760FBDFE-C587-4B4C-A407-44438C67B59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9"/>
            <a:ext cx="10515600" cy="1325563"/>
          </a:xfrm>
        </p:spPr>
        <p:txBody>
          <a:bodyPr>
            <a:normAutofit/>
          </a:bodyPr>
          <a:lstStyle>
            <a:lvl1pPr algn="ctr">
              <a:defRPr sz="4400" b="0">
                <a:effectLst/>
                <a:latin typeface="Times New Roman" panose="02020603050405020304" charset="0"/>
                <a:cs typeface="Times New Roman" panose="02020603050405020304" charset="0"/>
              </a:defRPr>
            </a:lvl1pPr>
          </a:lstStyle>
          <a:p>
            <a:r>
              <a:rPr lang="en-US" dirty="0"/>
              <a:t>Click to edit Master title style</a:t>
            </a:r>
            <a:endParaRPr lang="en-US" dirty="0"/>
          </a:p>
        </p:txBody>
      </p:sp>
      <p:sp>
        <p:nvSpPr>
          <p:cNvPr id="3" name="Date Placeholder 2"/>
          <p:cNvSpPr>
            <a:spLocks noGrp="1"/>
          </p:cNvSpPr>
          <p:nvPr>
            <p:ph type="dt" sz="half" idx="10"/>
          </p:nvPr>
        </p:nvSpPr>
        <p:spPr/>
        <p:txBody>
          <a:bodyPr/>
          <a:lstStyle/>
          <a:p>
            <a:fld id="{760FBDFE-C587-4B4C-A407-44438C67B59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BDFE-C587-4B4C-A407-44438C67B59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6747" y="127000"/>
            <a:ext cx="4165200" cy="1600200"/>
          </a:xfrm>
        </p:spPr>
        <p:txBody>
          <a:bodyPr anchor="ctr" anchorCtr="0">
            <a:normAutofit/>
          </a:bodyPr>
          <a:lstStyle>
            <a:lvl1pPr>
              <a:defRPr sz="3200" b="0">
                <a:effectLst/>
                <a:latin typeface="Times New Roman" panose="02020603050405020304" charset="0"/>
                <a:cs typeface="Times New Roman" panose="02020603050405020304" charset="0"/>
              </a:defRPr>
            </a:lvl1pPr>
          </a:lstStyle>
          <a:p>
            <a:r>
              <a:rPr lang="en-US" dirty="0"/>
              <a:t>Click to edit Master title style</a:t>
            </a:r>
            <a:endParaRPr lang="en-US" dirty="0"/>
          </a:p>
        </p:txBody>
      </p:sp>
      <p:sp>
        <p:nvSpPr>
          <p:cNvPr id="3" name="Picture Placeholder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9EFD9D74-47D9-4702-A33C-335B63B48DBF}"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BC47A4-756D-490B-A52F-7D9E2C9FC05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4484" y="365125"/>
            <a:ext cx="1529316" cy="5811838"/>
          </a:xfrm>
        </p:spPr>
        <p:txBody>
          <a:bodyPr vert="eaVert">
            <a:normAutofit/>
          </a:bodyPr>
          <a:lstStyle>
            <a:lvl1pPr>
              <a:defRPr sz="4400"/>
            </a:lvl1pPr>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8879958" cy="5811838"/>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a:p>
          <a:p>
            <a:pPr lvl="3"/>
            <a:r>
              <a:rPr lang="en-US" dirty="0" smtClean="0"/>
              <a:t>Fourth level</a:t>
            </a:r>
            <a:endParaRPr lang="en-US" dirty="0"/>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baseline="0">
                <a:solidFill>
                  <a:schemeClr val="tx1">
                    <a:tint val="75000"/>
                  </a:schemeClr>
                </a:solidFill>
                <a:latin typeface="Times New Roman" panose="02020603050405020304" charset="0"/>
                <a:ea typeface="Times New Roman" panose="02020603050405020304" charset="0"/>
                <a:cs typeface="Times New Roman" panose="02020603050405020304" charset="0"/>
              </a:defRPr>
            </a:lvl1pPr>
          </a:lstStyle>
          <a:p>
            <a:fld id="{760FBDFE-C587-4B4C-A407-44438C67B59E}" type="datetimeFigureOut">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latin typeface="Times New Roman" panose="02020603050405020304" charset="0"/>
                <a:ea typeface="Times New Roman" panose="02020603050405020304" charset="0"/>
                <a:cs typeface="Times New Roman" panose="0202060305040502030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latin typeface="Times New Roman" panose="02020603050405020304" charset="0"/>
                <a:ea typeface="Times New Roman" panose="02020603050405020304" charset="0"/>
                <a:cs typeface="Times New Roman" panose="02020603050405020304" charset="0"/>
              </a:defRPr>
            </a:lvl1pPr>
          </a:lstStyle>
          <a:p>
            <a:fld id="{49AE70B2-8BF9-45C0-BB95-33D1B9D3A854}"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charset="0"/>
          <a:ea typeface="Times New Roman" panose="02020603050405020304" charset="0"/>
          <a:cs typeface="Times New Roman" panose="02020603050405020304" charset="0"/>
        </a:defRPr>
      </a:lvl1pPr>
    </p:titleStyle>
    <p:body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2800" b="0" kern="1200">
          <a:solidFill>
            <a:schemeClr val="tx1"/>
          </a:solidFill>
          <a:latin typeface="Times New Roman" panose="02020603050405020304" charset="0"/>
          <a:ea typeface="Times New Roman" panose="02020603050405020304" charset="0"/>
          <a:cs typeface="Times New Roman" panose="020206030504050203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Times New Roman" panose="02020603050405020304" charset="0"/>
          <a:ea typeface="Times New Roman" panose="02020603050405020304" charset="0"/>
          <a:cs typeface="Times New Roman" panose="020206030504050203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effectLst/>
          <a:latin typeface="Times New Roman" panose="02020603050405020304" charset="0"/>
          <a:ea typeface="Times New Roman" panose="02020603050405020304" charset="0"/>
          <a:cs typeface="Times New Roman" panose="020206030504050203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effectLst/>
          <a:latin typeface="Times New Roman" panose="02020603050405020304" charset="0"/>
          <a:ea typeface="Times New Roman" panose="02020603050405020304" charset="0"/>
          <a:cs typeface="Times New Roman" panose="020206030504050203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effectLst/>
          <a:latin typeface="Times New Roman" panose="02020603050405020304" charset="0"/>
          <a:ea typeface="Times New Roman" panose="02020603050405020304" charset="0"/>
          <a:cs typeface="Times New Roman" panose="020206030504050203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Рисунок 6"/>
          <p:cNvPicPr>
            <a:picLocks noChangeAspect="1"/>
          </p:cNvPicPr>
          <p:nvPr/>
        </p:nvPicPr>
        <p:blipFill>
          <a:blip r:embed="rId1"/>
          <a:stretch>
            <a:fillRect/>
          </a:stretch>
        </p:blipFill>
        <p:spPr>
          <a:xfrm>
            <a:off x="557774" y="358458"/>
            <a:ext cx="1579001" cy="1548518"/>
          </a:xfrm>
          <a:prstGeom prst="rect">
            <a:avLst/>
          </a:prstGeom>
        </p:spPr>
      </p:pic>
      <p:sp>
        <p:nvSpPr>
          <p:cNvPr id="6" name="Текстовое поле 5"/>
          <p:cNvSpPr txBox="1"/>
          <p:nvPr/>
        </p:nvSpPr>
        <p:spPr>
          <a:xfrm>
            <a:off x="557530" y="5275580"/>
            <a:ext cx="2540000" cy="1198880"/>
          </a:xfrm>
          <a:prstGeom prst="rect">
            <a:avLst/>
          </a:prstGeom>
          <a:noFill/>
        </p:spPr>
        <p:txBody>
          <a:bodyPr wrap="square" rtlCol="0" anchor="t">
            <a:spAutoFit/>
          </a:bodyPr>
          <a:p>
            <a:pPr indent="0">
              <a:buNone/>
            </a:pPr>
            <a:r>
              <a:rPr lang="en-US" i="1" u="sng">
                <a:latin typeface="Times New Roman" panose="02020603050405020304" charset="0"/>
                <a:ea typeface="Times New Roman" panose="02020603050405020304" charset="0"/>
                <a:cs typeface="Times New Roman" panose="02020603050405020304" charset="0"/>
                <a:sym typeface="Times New Roman" panose="02020603050405020304" charset="0"/>
              </a:rPr>
              <a:t>Выполнил:</a:t>
            </a:r>
            <a:r>
              <a:rPr lang="en-US">
                <a:latin typeface="Times New Roman" panose="02020603050405020304" charset="0"/>
                <a:ea typeface="Times New Roman" panose="02020603050405020304" charset="0"/>
                <a:cs typeface="Times New Roman" panose="02020603050405020304" charset="0"/>
                <a:sym typeface="Times New Roman" panose="02020603050405020304" charset="0"/>
              </a:rPr>
              <a:t> студент </a:t>
            </a:r>
            <a:r>
              <a:rPr lang="ru-RU" altLang="en-US">
                <a:latin typeface="Times New Roman" panose="02020603050405020304" charset="0"/>
                <a:ea typeface="Times New Roman" panose="02020603050405020304" charset="0"/>
                <a:cs typeface="Times New Roman" panose="02020603050405020304" charset="0"/>
                <a:sym typeface="Times New Roman" panose="02020603050405020304" charset="0"/>
              </a:rPr>
              <a:t>4</a:t>
            </a:r>
            <a:r>
              <a:rPr lang="en-US">
                <a:latin typeface="Times New Roman" panose="02020603050405020304" charset="0"/>
                <a:ea typeface="Times New Roman" panose="02020603050405020304" charset="0"/>
                <a:cs typeface="Times New Roman" panose="02020603050405020304" charset="0"/>
                <a:sym typeface="Times New Roman" panose="02020603050405020304" charset="0"/>
              </a:rPr>
              <a:t>1</a:t>
            </a:r>
            <a:r>
              <a:rPr lang="ru-RU" altLang="en-US">
                <a:latin typeface="Times New Roman" panose="02020603050405020304" charset="0"/>
                <a:ea typeface="Times New Roman" panose="02020603050405020304" charset="0"/>
                <a:cs typeface="Times New Roman" panose="02020603050405020304" charset="0"/>
                <a:sym typeface="Times New Roman" panose="02020603050405020304" charset="0"/>
              </a:rPr>
              <a:t>3 </a:t>
            </a:r>
            <a:r>
              <a:rPr lang="en-US">
                <a:latin typeface="Times New Roman" panose="02020603050405020304" charset="0"/>
                <a:ea typeface="Times New Roman" panose="02020603050405020304" charset="0"/>
                <a:cs typeface="Times New Roman" panose="02020603050405020304" charset="0"/>
                <a:sym typeface="Times New Roman" panose="02020603050405020304" charset="0"/>
              </a:rPr>
              <a:t> группы лечебног</a:t>
            </a:r>
            <a:r>
              <a:rPr lang="ru-RU" altLang="en-US">
                <a:latin typeface="Times New Roman" panose="02020603050405020304" charset="0"/>
                <a:ea typeface="Times New Roman" panose="02020603050405020304" charset="0"/>
                <a:cs typeface="Times New Roman" panose="02020603050405020304" charset="0"/>
                <a:sym typeface="Times New Roman" panose="02020603050405020304" charset="0"/>
              </a:rPr>
              <a:t>о факультета</a:t>
            </a:r>
            <a:r>
              <a:rPr lang="en-US" altLang="en-US">
                <a:latin typeface="Times New Roman" panose="02020603050405020304" charset="0"/>
                <a:ea typeface="Times New Roman" panose="02020603050405020304" charset="0"/>
                <a:cs typeface="Times New Roman" panose="02020603050405020304" charset="0"/>
                <a:sym typeface="Times New Roman" panose="02020603050405020304" charset="0"/>
              </a:rPr>
              <a:t>:</a:t>
            </a:r>
            <a:endParaRPr lang="en-US" altLang="en-US">
              <a:latin typeface="Times New Roman" panose="02020603050405020304" charset="0"/>
              <a:ea typeface="Times New Roman" panose="02020603050405020304" charset="0"/>
              <a:cs typeface="Times New Roman" panose="02020603050405020304" charset="0"/>
              <a:sym typeface="Times New Roman" panose="02020603050405020304" charset="0"/>
            </a:endParaRPr>
          </a:p>
          <a:p>
            <a:pPr indent="0">
              <a:buNone/>
            </a:pPr>
            <a:r>
              <a:rPr lang="ru-RU" altLang="en-US">
                <a:latin typeface="Times New Roman" panose="02020603050405020304" charset="0"/>
                <a:ea typeface="Times New Roman" panose="02020603050405020304" charset="0"/>
                <a:cs typeface="Times New Roman" panose="02020603050405020304" charset="0"/>
                <a:sym typeface="Times New Roman" panose="02020603050405020304" charset="0"/>
              </a:rPr>
              <a:t>Кушинов Н. С.</a:t>
            </a:r>
            <a:endParaRPr lang="ru-RU" altLang="en-US">
              <a:ea typeface="Times New Roman" panose="02020603050405020304" charset="0"/>
              <a:cs typeface="Times New Roman" panose="02020603050405020304" charset="0"/>
            </a:endParaRPr>
          </a:p>
        </p:txBody>
      </p:sp>
      <p:sp>
        <p:nvSpPr>
          <p:cNvPr id="8" name="Текстовое поле 7"/>
          <p:cNvSpPr txBox="1"/>
          <p:nvPr/>
        </p:nvSpPr>
        <p:spPr>
          <a:xfrm>
            <a:off x="2671445" y="2803525"/>
            <a:ext cx="6849110" cy="1076325"/>
          </a:xfrm>
          <a:prstGeom prst="rect">
            <a:avLst/>
          </a:prstGeom>
          <a:noFill/>
        </p:spPr>
        <p:txBody>
          <a:bodyPr wrap="square" rtlCol="0" anchor="t">
            <a:spAutoFit/>
          </a:bodyPr>
          <a:p>
            <a:r>
              <a:rPr lang="ru-RU" altLang="en-US" sz="3200">
                <a:latin typeface="Times New Roman" panose="02020603050405020304" charset="0"/>
                <a:ea typeface="Times New Roman" panose="02020603050405020304" charset="0"/>
                <a:cs typeface="Times New Roman" panose="02020603050405020304" charset="0"/>
              </a:rPr>
              <a:t>МЕТОД СИНЕКТИКИ: ПРИМЕРЫ, ПРЕИМУЩЕСТВА И НЕДОСТАТКИ</a:t>
            </a:r>
            <a:endParaRPr lang="ru-RU" altLang="en-US" sz="3200">
              <a:latin typeface="Times New Roman" panose="02020603050405020304" charset="0"/>
              <a:ea typeface="Times New Roman" panose="02020603050405020304" charset="0"/>
              <a:cs typeface="Times New Roman" panose="02020603050405020304" charset="0"/>
            </a:endParaRPr>
          </a:p>
        </p:txBody>
      </p:sp>
      <p:sp>
        <p:nvSpPr>
          <p:cNvPr id="2" name="Текстовое поле 1"/>
          <p:cNvSpPr txBox="1"/>
          <p:nvPr/>
        </p:nvSpPr>
        <p:spPr>
          <a:xfrm>
            <a:off x="3242310" y="394970"/>
            <a:ext cx="6115050" cy="1476375"/>
          </a:xfrm>
          <a:prstGeom prst="rect">
            <a:avLst/>
          </a:prstGeom>
          <a:noFill/>
        </p:spPr>
        <p:txBody>
          <a:bodyPr wrap="square" rtlCol="0" anchor="t">
            <a:spAutoFit/>
          </a:bodyPr>
          <a:p>
            <a:r>
              <a:rPr lang="ru-RU" dirty="0" smtClean="0">
                <a:latin typeface="Times New Roman" panose="02020603050405020304" charset="0"/>
                <a:ea typeface="Times New Roman" panose="02020603050405020304" charset="0"/>
                <a:cs typeface="Times New Roman" panose="02020603050405020304" charset="0"/>
                <a:sym typeface="Times New Roman" panose="02020603050405020304" charset="0"/>
              </a:rPr>
              <a:t>ФГБОУ ВО «Красноярский государственный медицинский университет             </a:t>
            </a:r>
            <a:br>
              <a:rPr lang="ru-RU" dirty="0" smtClean="0">
                <a:latin typeface="Times New Roman" panose="02020603050405020304" charset="0"/>
                <a:ea typeface="Times New Roman" panose="02020603050405020304" charset="0"/>
                <a:cs typeface="Times New Roman" panose="02020603050405020304" charset="0"/>
                <a:sym typeface="Times New Roman" panose="02020603050405020304" charset="0"/>
              </a:rPr>
            </a:br>
            <a:r>
              <a:rPr lang="ru-RU" dirty="0" smtClean="0">
                <a:latin typeface="Times New Roman" panose="02020603050405020304" charset="0"/>
                <a:ea typeface="Times New Roman" panose="02020603050405020304" charset="0"/>
                <a:cs typeface="Times New Roman" panose="02020603050405020304" charset="0"/>
                <a:sym typeface="Times New Roman" panose="02020603050405020304" charset="0"/>
              </a:rPr>
              <a:t> им. проф. В.Ф. Войно-Ясенецкого»</a:t>
            </a:r>
            <a:br>
              <a:rPr lang="ru-RU" dirty="0" smtClean="0">
                <a:latin typeface="Times New Roman" panose="02020603050405020304" charset="0"/>
                <a:ea typeface="Times New Roman" panose="02020603050405020304" charset="0"/>
                <a:cs typeface="Times New Roman" panose="02020603050405020304" charset="0"/>
                <a:sym typeface="Times New Roman" panose="02020603050405020304" charset="0"/>
              </a:rPr>
            </a:br>
            <a:r>
              <a:rPr lang="ru-RU" dirty="0" smtClean="0">
                <a:latin typeface="Times New Roman" panose="02020603050405020304" charset="0"/>
                <a:ea typeface="Times New Roman" panose="02020603050405020304" charset="0"/>
                <a:cs typeface="Times New Roman" panose="02020603050405020304" charset="0"/>
                <a:sym typeface="Times New Roman" panose="02020603050405020304" charset="0"/>
              </a:rPr>
              <a:t>Министерства здравоохранения Российской Федерации</a:t>
            </a:r>
            <a:endParaRPr lang="ru-RU" altLang="en-US">
              <a:latin typeface="Times New Roman" panose="02020603050405020304" charset="0"/>
              <a:cs typeface="Times New Roman" panose="02020603050405020304" charset="0"/>
            </a:endParaRPr>
          </a:p>
          <a:p>
            <a:r>
              <a:rPr lang="ru-RU" altLang="en-US">
                <a:latin typeface="Times New Roman" panose="02020603050405020304" charset="0"/>
                <a:cs typeface="Times New Roman" panose="02020603050405020304" charset="0"/>
              </a:rPr>
              <a:t>Кафедра управления и экономики здравоохранения ИПО</a:t>
            </a:r>
            <a:endParaRPr lang="ru-RU" altLang="en-US">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fontScale="90000"/>
          </a:bodyPr>
          <a:p>
            <a:pPr algn="ctr"/>
            <a:r>
              <a:rPr lang="ru-RU" altLang="en-US"/>
              <a:t>ЗАКЛЮЧЕНИЕ</a:t>
            </a:r>
            <a:br>
              <a:rPr lang="ru-RU" altLang="en-US"/>
            </a:br>
            <a:endParaRPr lang="ru-RU" altLang="en-US"/>
          </a:p>
        </p:txBody>
      </p:sp>
      <p:sp>
        <p:nvSpPr>
          <p:cNvPr id="3" name="Замещающее содержимое 2"/>
          <p:cNvSpPr>
            <a:spLocks noGrp="1"/>
          </p:cNvSpPr>
          <p:nvPr>
            <p:ph idx="1"/>
          </p:nvPr>
        </p:nvSpPr>
        <p:spPr/>
        <p:txBody>
          <a:bodyPr/>
          <a:p>
            <a:r>
              <a:rPr lang="ru-RU" altLang="en-US"/>
              <a:t>Метод синектики – возможность принимать нестандартные решения путем перенесения опыта из одной сферы в другую. В процессе работы не ограничивайте фантазию. Вам придется предлагать неожиданные и даже абсурдные варианты решения задач. Поначалу такая практика кажется нелепой. Но примеры говорят о ее эффективности. Вспомните хотя бы упаковку чипсов «Pringles».</a:t>
            </a:r>
            <a:endParaRPr lang="ru-RU" altLang="en-US"/>
          </a:p>
          <a:p>
            <a:endParaRPr lang="ru-RU"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47700" y="258445"/>
            <a:ext cx="11071225" cy="6386830"/>
          </a:xfrm>
        </p:spPr>
        <p:txBody>
          <a:bodyPr/>
          <a:p>
            <a:pPr algn="ctr"/>
            <a:r>
              <a:rPr lang="ru-RU" altLang="en-US">
                <a:latin typeface="Times New Roman" panose="02020603050405020304" charset="0"/>
                <a:cs typeface="Times New Roman" panose="02020603050405020304" charset="0"/>
              </a:rPr>
              <a:t>Спасибо за внимание!</a:t>
            </a:r>
            <a:endParaRPr lang="ru-RU" altLang="en-US">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a:bodyPr>
          <a:p>
            <a:pPr algn="ctr"/>
            <a:r>
              <a:rPr lang="ru-RU" altLang="en-US" sz="2000" b="1">
                <a:latin typeface="Times New Roman" panose="02020603050405020304" charset="0"/>
                <a:cs typeface="Times New Roman" panose="02020603050405020304" charset="0"/>
              </a:rPr>
              <a:t>КОГДА И КАК ПОЯВИЛСЯ МЕТОД</a:t>
            </a:r>
            <a:br>
              <a:rPr lang="ru-RU" altLang="en-US" sz="2000" b="1">
                <a:latin typeface="Times New Roman" panose="02020603050405020304" charset="0"/>
                <a:cs typeface="Times New Roman" panose="02020603050405020304" charset="0"/>
              </a:rPr>
            </a:br>
            <a:endParaRPr lang="ru-RU" altLang="en-US" sz="2000" b="1">
              <a:latin typeface="Times New Roman" panose="02020603050405020304" charset="0"/>
              <a:cs typeface="Times New Roman" panose="02020603050405020304" charset="0"/>
            </a:endParaRPr>
          </a:p>
        </p:txBody>
      </p:sp>
      <p:sp>
        <p:nvSpPr>
          <p:cNvPr id="3" name="Замещающее содержимое 2"/>
          <p:cNvSpPr>
            <a:spLocks noGrp="1"/>
          </p:cNvSpPr>
          <p:nvPr>
            <p:ph sz="half" idx="1"/>
          </p:nvPr>
        </p:nvSpPr>
        <p:spPr>
          <a:xfrm>
            <a:off x="647700" y="1252855"/>
            <a:ext cx="5181600" cy="4787900"/>
          </a:xfrm>
        </p:spPr>
        <p:txBody>
          <a:bodyPr>
            <a:normAutofit fontScale="60000"/>
          </a:bodyPr>
          <a:p>
            <a:r>
              <a:rPr lang="ru-RU" altLang="en-US"/>
              <a:t>Метод синектики появился в середине прошлого столетия. Тогда изобретатель и исследователь мышления Уильям Гордон и его коллега Джордж Принс сделали открытие. Они выяснили, что групповое и индивидуальное творчество похожи. Это стало толчком к созданию в 1952 году исследовательской группы (Кембридж). Она занималась изучением и усовершенствованием интересного метода под названием синектика. Это слово отображает его суть. В переводе с греческого оно обозначает соединение нескольких разнородных элементов.</a:t>
            </a:r>
            <a:endParaRPr lang="ru-RU" altLang="en-US"/>
          </a:p>
          <a:p>
            <a:endParaRPr lang="ru-RU" altLang="en-US"/>
          </a:p>
        </p:txBody>
      </p:sp>
      <p:pic>
        <p:nvPicPr>
          <p:cNvPr id="7" name="Замещающее содержимое 6" descr="William_Gordon_(Ohio_politician)-hec.17530"/>
          <p:cNvPicPr>
            <a:picLocks noChangeAspect="1"/>
          </p:cNvPicPr>
          <p:nvPr>
            <p:ph sz="half" idx="2"/>
          </p:nvPr>
        </p:nvPicPr>
        <p:blipFill>
          <a:blip r:embed="rId1"/>
          <a:stretch>
            <a:fillRect/>
          </a:stretch>
        </p:blipFill>
        <p:spPr>
          <a:xfrm>
            <a:off x="6889115" y="1471295"/>
            <a:ext cx="3712845" cy="45688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47700" y="258445"/>
            <a:ext cx="10515600" cy="6223000"/>
          </a:xfrm>
        </p:spPr>
        <p:txBody>
          <a:bodyPr>
            <a:normAutofit/>
          </a:bodyPr>
          <a:p>
            <a:r>
              <a:rPr lang="ru-RU" altLang="en-US" sz="2220"/>
              <a:t>Примером эффективности синектического штурма называют сотрудничество Гордона с компанией Kellogg — производителем чипсов Pringles. Возникла проблема с упаковкой. Нужно сделать ее компактной и удобной. Но как? Используя метод синектики, Гордон сравнил чипсы в упаковке с собранными в пакеты опавшими листьями. Сухие занимают больший объем, чем влажные. Последние эластичнее и мягче, благодаря чему компактнее укладываются в пакеты и мешки. По мнению изобретателя, так стоит поступить и с чипсами. Он предложил смачивать картофельную муку, используемую для их изготовления. Результат налицо.</a:t>
            </a:r>
            <a:br>
              <a:rPr lang="ru-RU" altLang="en-US" sz="2220"/>
            </a:br>
            <a:br>
              <a:rPr lang="ru-RU" altLang="en-US" sz="2220"/>
            </a:br>
            <a:r>
              <a:rPr lang="ru-RU" altLang="en-US" sz="2220"/>
              <a:t>В начале 60-х годов Уильям Гордон издал книгу «Синектика: развитие творческого воображения». А чуть позже основал компанию Synectics Inc, специализирующуюся на обучении креативному мышлению.</a:t>
            </a:r>
            <a:br>
              <a:rPr lang="ru-RU" altLang="en-US"/>
            </a:br>
            <a:endParaRPr lang="ru-RU"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Текстовое поле 4"/>
          <p:cNvSpPr txBox="1"/>
          <p:nvPr/>
        </p:nvSpPr>
        <p:spPr>
          <a:xfrm>
            <a:off x="850900" y="83820"/>
            <a:ext cx="10403840" cy="829945"/>
          </a:xfrm>
          <a:prstGeom prst="rect">
            <a:avLst/>
          </a:prstGeom>
          <a:noFill/>
        </p:spPr>
        <p:txBody>
          <a:bodyPr wrap="square" rtlCol="0" anchor="t">
            <a:spAutoFit/>
          </a:bodyPr>
          <a:p>
            <a:pPr algn="ctr"/>
            <a:r>
              <a:rPr lang="ru-RU" altLang="en-US" sz="2400" b="1">
                <a:ea typeface="Times New Roman" panose="02020603050405020304" charset="0"/>
                <a:cs typeface="Times New Roman" panose="02020603050405020304" charset="0"/>
              </a:rPr>
              <a:t>КАК РАБОТАЕТ МЕТОД СИНЕКТИКИ</a:t>
            </a:r>
            <a:endParaRPr lang="ru-RU" altLang="en-US" sz="2400" b="1">
              <a:ea typeface="Times New Roman" panose="02020603050405020304" charset="0"/>
              <a:cs typeface="Times New Roman" panose="02020603050405020304" charset="0"/>
            </a:endParaRPr>
          </a:p>
          <a:p>
            <a:pPr algn="ctr"/>
            <a:endParaRPr lang="ru-RU" altLang="en-US" sz="2400" b="1">
              <a:ea typeface="Times New Roman" panose="02020603050405020304" charset="0"/>
              <a:cs typeface="Times New Roman" panose="02020603050405020304" charset="0"/>
            </a:endParaRPr>
          </a:p>
        </p:txBody>
      </p:sp>
      <p:sp>
        <p:nvSpPr>
          <p:cNvPr id="8" name="Замещающее содержимое 7"/>
          <p:cNvSpPr/>
          <p:nvPr>
            <p:ph sz="quarter" idx="13"/>
          </p:nvPr>
        </p:nvSpPr>
        <p:spPr>
          <a:xfrm>
            <a:off x="273050" y="1029970"/>
            <a:ext cx="11417935" cy="5558790"/>
          </a:xfrm>
        </p:spPr>
        <p:txBody>
          <a:bodyPr>
            <a:normAutofit lnSpcReduction="10000"/>
          </a:bodyPr>
          <a:p>
            <a:r>
              <a:rPr lang="ru-RU" altLang="en-US"/>
              <a:t>Как сказано выше, суть метода синектики заключается в поиске аналогий. Они бывают 4 видов:</a:t>
            </a:r>
            <a:endParaRPr lang="ru-RU" altLang="en-US"/>
          </a:p>
          <a:p>
            <a:endParaRPr lang="ru-RU" altLang="en-US"/>
          </a:p>
          <a:p>
            <a:r>
              <a:rPr lang="ru-RU" altLang="en-US"/>
              <a:t>1.</a:t>
            </a:r>
            <a:r>
              <a:rPr lang="ru-RU" altLang="en-US" b="1"/>
              <a:t>Прямые.</a:t>
            </a:r>
            <a:r>
              <a:rPr lang="ru-RU" altLang="en-US"/>
              <a:t> Это похожие черты объектов, используемые при решении одинаковых задач. Сюда относится схожесть природных данных или технических характеристик. Представьте, что перед вами стоит задание усовершенствовать процесс покраски мебели. Но вы не знаете, как лучше это сделать. Проведите аналогию с окрашиванием других предметов. Пусть это будет, к примеру, бумага. Или же задумайтесь об окраске цветов и животных.</a:t>
            </a:r>
            <a:endParaRPr lang="ru-RU" altLang="en-US"/>
          </a:p>
          <a:p>
            <a:endParaRPr lang="ru-RU"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quarter" idx="13"/>
          </p:nvPr>
        </p:nvSpPr>
        <p:spPr>
          <a:xfrm>
            <a:off x="619125" y="551815"/>
            <a:ext cx="10734675" cy="5758815"/>
          </a:xfrm>
        </p:spPr>
        <p:txBody>
          <a:bodyPr>
            <a:normAutofit lnSpcReduction="10000"/>
          </a:bodyPr>
          <a:p>
            <a:r>
              <a:rPr lang="ru-RU" altLang="en-US"/>
              <a:t>2.</a:t>
            </a:r>
            <a:r>
              <a:rPr lang="ru-RU" altLang="en-US" b="1"/>
              <a:t>Символические.</a:t>
            </a:r>
            <a:r>
              <a:rPr lang="ru-RU" altLang="en-US"/>
              <a:t> В обычных вещах нужно видеть метафоры и парадоксы. Здесь синектика предлагает посмотреть на привычное с необычного ракурса. Аналогия такого типа часто используется в искусстве. Нередко появляется она и в повседневной жизни. Взять хотя бы знакомые всем фразы «живой мертвец» или «без вины виноватый».</a:t>
            </a:r>
            <a:endParaRPr lang="ru-RU" altLang="en-US"/>
          </a:p>
          <a:p>
            <a:endParaRPr lang="ru-RU" altLang="en-US"/>
          </a:p>
          <a:p>
            <a:r>
              <a:rPr lang="ru-RU" altLang="en-US"/>
              <a:t>3.</a:t>
            </a:r>
            <a:r>
              <a:rPr lang="ru-RU" altLang="en-US" b="1"/>
              <a:t>Личные.</a:t>
            </a:r>
            <a:r>
              <a:rPr lang="ru-RU" altLang="en-US"/>
              <a:t> Попробуйте отождествить себя с изучаемым явлением или объектом. Наденьте на себя его функции и характеристики. Это поможет изменить взгляд на вещи. Поначалу такие аналогии покажутся нелепыми и даже бессмысленными. Однако это возможность увидеть новые грани, стороны предмета. Такая аналогия требует богатой фантазии и развитого воображения.</a:t>
            </a:r>
            <a:endParaRPr lang="ru-RU" altLang="en-US"/>
          </a:p>
          <a:p>
            <a:endParaRPr lang="ru-RU"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532765" y="1488440"/>
            <a:ext cx="5181600" cy="4351338"/>
          </a:xfrm>
        </p:spPr>
        <p:txBody>
          <a:bodyPr>
            <a:normAutofit fontScale="90000" lnSpcReduction="20000"/>
          </a:bodyPr>
          <a:p>
            <a:r>
              <a:rPr lang="ru-RU" altLang="en-US"/>
              <a:t>4.</a:t>
            </a:r>
            <a:r>
              <a:rPr lang="ru-RU" altLang="en-US" sz="2400" b="1"/>
              <a:t>Фантастические.</a:t>
            </a:r>
            <a:r>
              <a:rPr lang="ru-RU" altLang="en-US" sz="2400"/>
              <a:t> В случае с этой аналогией можно проявлять всю фантазию. Представьте объект в самых фантастических или даже нереальных условиях. Пусть он будет свободен от физических законов. Побудьте писателем-фантастом. Возможно, в этот момент вы увидите, как решить проблему без привязки к существующей реальности.</a:t>
            </a:r>
            <a:endParaRPr lang="ru-RU" altLang="en-US" sz="2400"/>
          </a:p>
          <a:p>
            <a:endParaRPr lang="ru-RU" altLang="en-US" sz="2400"/>
          </a:p>
        </p:txBody>
      </p:sp>
      <p:pic>
        <p:nvPicPr>
          <p:cNvPr id="103" name="Замещающее содержимое 102"/>
          <p:cNvPicPr>
            <a:picLocks noChangeAspect="1"/>
          </p:cNvPicPr>
          <p:nvPr>
            <p:ph sz="half" idx="2"/>
          </p:nvPr>
        </p:nvPicPr>
        <p:blipFill>
          <a:blip r:embed="rId1"/>
          <a:stretch>
            <a:fillRect/>
          </a:stretch>
        </p:blipFill>
        <p:spPr>
          <a:xfrm>
            <a:off x="6010910" y="1695450"/>
            <a:ext cx="5545455" cy="393700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868160" y="59690"/>
            <a:ext cx="4947285" cy="1063625"/>
          </a:xfrm>
        </p:spPr>
        <p:txBody>
          <a:bodyPr>
            <a:normAutofit/>
          </a:bodyPr>
          <a:p>
            <a:r>
              <a:rPr lang="ru-RU" altLang="en-US" sz="2220"/>
              <a:t>ЭТАПЫ СИНЕКТИЧЕСКОГО РЕШЕНИЯ</a:t>
            </a:r>
            <a:br>
              <a:rPr lang="ru-RU" altLang="en-US" sz="2220"/>
            </a:br>
            <a:endParaRPr lang="ru-RU" altLang="en-US" sz="2220"/>
          </a:p>
        </p:txBody>
      </p:sp>
      <p:pic>
        <p:nvPicPr>
          <p:cNvPr id="104" name="Замещающее содержимое 103"/>
          <p:cNvPicPr/>
          <p:nvPr>
            <p:ph idx="1"/>
          </p:nvPr>
        </p:nvPicPr>
        <p:blipFill>
          <a:blip r:embed="rId1"/>
          <a:stretch>
            <a:fillRect/>
          </a:stretch>
        </p:blipFill>
        <p:spPr>
          <a:xfrm>
            <a:off x="6602730" y="1257935"/>
            <a:ext cx="5589270" cy="5207000"/>
          </a:xfrm>
          <a:prstGeom prst="rect">
            <a:avLst/>
          </a:prstGeom>
          <a:noFill/>
          <a:ln w="9525">
            <a:noFill/>
          </a:ln>
        </p:spPr>
      </p:pic>
      <p:sp>
        <p:nvSpPr>
          <p:cNvPr id="6" name="Текстовое поле 5"/>
          <p:cNvSpPr txBox="1"/>
          <p:nvPr/>
        </p:nvSpPr>
        <p:spPr>
          <a:xfrm>
            <a:off x="196215" y="59055"/>
            <a:ext cx="6463665" cy="6739255"/>
          </a:xfrm>
          <a:prstGeom prst="rect">
            <a:avLst/>
          </a:prstGeom>
          <a:noFill/>
        </p:spPr>
        <p:txBody>
          <a:bodyPr wrap="square" rtlCol="0" anchor="t">
            <a:spAutoFit/>
          </a:bodyPr>
          <a:p>
            <a:r>
              <a:rPr lang="ru-RU" altLang="en-US">
                <a:ea typeface="Times New Roman" panose="02020603050405020304" charset="0"/>
                <a:cs typeface="Times New Roman" panose="02020603050405020304" charset="0"/>
              </a:rPr>
              <a:t>1.Для начала выделяют проблему. Ее не знает никто из участников. Информация доступна только руководителю. Она не разглашается не случайно. Если человек знает все заранее, ему сложно переключиться с привычного способа решения задач на творческий, креативный. Проблема освещается в общем виде.</a:t>
            </a:r>
            <a:endParaRPr lang="ru-RU" altLang="en-US">
              <a:ea typeface="Times New Roman" panose="02020603050405020304" charset="0"/>
              <a:cs typeface="Times New Roman" panose="02020603050405020304" charset="0"/>
            </a:endParaRPr>
          </a:p>
          <a:p>
            <a:r>
              <a:rPr lang="ru-RU" altLang="en-US">
                <a:ea typeface="Times New Roman" panose="02020603050405020304" charset="0"/>
                <a:cs typeface="Times New Roman" panose="02020603050405020304" charset="0"/>
              </a:rPr>
              <a:t>2.На 2 этапе проблему делят на части. Самые сложные разделяются на мелкие.</a:t>
            </a:r>
            <a:endParaRPr lang="ru-RU" altLang="en-US">
              <a:ea typeface="Times New Roman" panose="02020603050405020304" charset="0"/>
              <a:cs typeface="Times New Roman" panose="02020603050405020304" charset="0"/>
            </a:endParaRPr>
          </a:p>
          <a:p>
            <a:r>
              <a:rPr lang="ru-RU" altLang="en-US">
                <a:ea typeface="Times New Roman" panose="02020603050405020304" charset="0"/>
                <a:cs typeface="Times New Roman" panose="02020603050405020304" charset="0"/>
              </a:rPr>
              <a:t>3.Участники группы изучают вопрос, анализируют детали, делают выводы. Для этого они используют полученную ранее информацию.</a:t>
            </a:r>
            <a:endParaRPr lang="ru-RU" altLang="en-US">
              <a:ea typeface="Times New Roman" panose="02020603050405020304" charset="0"/>
              <a:cs typeface="Times New Roman" panose="02020603050405020304" charset="0"/>
            </a:endParaRPr>
          </a:p>
          <a:p>
            <a:r>
              <a:rPr lang="ru-RU" altLang="en-US">
                <a:ea typeface="Times New Roman" panose="02020603050405020304" charset="0"/>
                <a:cs typeface="Times New Roman" panose="02020603050405020304" charset="0"/>
              </a:rPr>
              <a:t>4.Теперь пришло время подбора аналогий и метафор. В синектике это способ понять суть проблемы, рассмотреть ее изнутри.</a:t>
            </a:r>
            <a:endParaRPr lang="ru-RU" altLang="en-US">
              <a:ea typeface="Times New Roman" panose="02020603050405020304" charset="0"/>
              <a:cs typeface="Times New Roman" panose="02020603050405020304" charset="0"/>
            </a:endParaRPr>
          </a:p>
          <a:p>
            <a:r>
              <a:rPr lang="ru-RU" altLang="en-US">
                <a:ea typeface="Times New Roman" panose="02020603050405020304" charset="0"/>
                <a:cs typeface="Times New Roman" panose="02020603050405020304" charset="0"/>
              </a:rPr>
              <a:t>5.Следующий этап – изучение проблемы с необычного ракурса.</a:t>
            </a:r>
            <a:endParaRPr lang="ru-RU" altLang="en-US">
              <a:ea typeface="Times New Roman" panose="02020603050405020304" charset="0"/>
              <a:cs typeface="Times New Roman" panose="02020603050405020304" charset="0"/>
            </a:endParaRPr>
          </a:p>
          <a:p>
            <a:r>
              <a:rPr lang="ru-RU" altLang="en-US">
                <a:ea typeface="Times New Roman" panose="02020603050405020304" charset="0"/>
                <a:cs typeface="Times New Roman" panose="02020603050405020304" charset="0"/>
              </a:rPr>
              <a:t>6.Участникам предстоит рассказать, как они поняли ситуацию. Здесь вновь в игру вступают аналогии.</a:t>
            </a:r>
            <a:endParaRPr lang="ru-RU" altLang="en-US">
              <a:ea typeface="Times New Roman" panose="02020603050405020304" charset="0"/>
              <a:cs typeface="Times New Roman" panose="02020603050405020304" charset="0"/>
            </a:endParaRPr>
          </a:p>
          <a:p>
            <a:r>
              <a:rPr lang="ru-RU" altLang="en-US">
                <a:ea typeface="Times New Roman" panose="02020603050405020304" charset="0"/>
                <a:cs typeface="Times New Roman" panose="02020603050405020304" charset="0"/>
              </a:rPr>
              <a:t>7.Самую подходящую аналогию отождествляют с поставленной задачей. В результате снимаются любые ограничения, раздвигаются рамки.</a:t>
            </a:r>
            <a:endParaRPr lang="ru-RU" altLang="en-US">
              <a:ea typeface="Times New Roman" panose="02020603050405020304" charset="0"/>
              <a:cs typeface="Times New Roman" panose="02020603050405020304" charset="0"/>
            </a:endParaRPr>
          </a:p>
          <a:p>
            <a:r>
              <a:rPr lang="ru-RU" altLang="en-US">
                <a:ea typeface="Times New Roman" panose="02020603050405020304" charset="0"/>
                <a:cs typeface="Times New Roman" panose="02020603050405020304" charset="0"/>
              </a:rPr>
              <a:t>8.Этот этап предполагает поиск решений. Участникам группы нужно найти подходящий вариант, высказать идеи по поводу него. После решение проецируется на проблему.</a:t>
            </a:r>
            <a:endParaRPr lang="ru-RU" altLang="en-US">
              <a:ea typeface="Times New Roman" panose="02020603050405020304" charset="0"/>
              <a:cs typeface="Times New Roman" panose="02020603050405020304" charset="0"/>
            </a:endParaRPr>
          </a:p>
          <a:p>
            <a:endParaRPr lang="ru-RU" altLang="en-US">
              <a:ea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a:bodyPr>
          <a:p>
            <a:r>
              <a:rPr lang="ru-RU" altLang="en-US" sz="2665"/>
              <a:t>ПРИМЕР ПРИМЕНЕНИЯ СИНЕКТИКИ ДЛЯ ПОИСКА РЕШЕНИЙ</a:t>
            </a:r>
            <a:endParaRPr lang="ru-RU" altLang="en-US" sz="2665"/>
          </a:p>
        </p:txBody>
      </p:sp>
      <p:sp>
        <p:nvSpPr>
          <p:cNvPr id="4" name="Замещающее содержимое 3"/>
          <p:cNvSpPr>
            <a:spLocks noGrp="1"/>
          </p:cNvSpPr>
          <p:nvPr>
            <p:ph idx="1"/>
          </p:nvPr>
        </p:nvSpPr>
        <p:spPr>
          <a:xfrm>
            <a:off x="647700" y="1710690"/>
            <a:ext cx="10515600" cy="4351338"/>
          </a:xfrm>
        </p:spPr>
        <p:txBody>
          <a:bodyPr>
            <a:normAutofit fontScale="80000"/>
          </a:bodyPr>
          <a:p>
            <a:r>
              <a:rPr lang="ru-RU" altLang="en-US"/>
              <a:t>Один из примеров приведен выше. Создатель методики воплотил ее в жизнь, работая с компанией, производящей чипсы «Pringles».</a:t>
            </a:r>
            <a:endParaRPr lang="ru-RU" altLang="en-US"/>
          </a:p>
          <a:p>
            <a:endParaRPr lang="ru-RU" altLang="en-US"/>
          </a:p>
          <a:p>
            <a:r>
              <a:rPr lang="ru-RU" altLang="en-US"/>
              <a:t>Есть и другой пример. Представьте литейный завод. На одном из этапов производства происходит пескоструйная очистка готовых изделий. Проблема в том, что песок попадает в полости деталей. На его удаление тратится много времени. К тому же, это дополнительные расходы. Инженеры искали способ сделать так, чтобы песчинки очищали металл, но при этом не оставались в изделии.</a:t>
            </a:r>
            <a:endParaRPr lang="ru-RU" altLang="en-US"/>
          </a:p>
          <a:p>
            <a:pPr marL="342900" indent="-342900">
              <a:buFont typeface="Times New Roman" panose="02020603050405020304" charset="0"/>
              <a:buChar char="•"/>
            </a:pPr>
            <a:r>
              <a:rPr lang="ru-RU" altLang="en-US"/>
              <a:t>Специалисты провели аналогию со льдом. При таянии он исчезает. Почему бы не применить эту особенность в случае и с производством деталей? Было принято решение вместо песка использовать частицы сухого льда. Они эффективно очищали металл, а после, превращаясь в газ, испарялись.</a:t>
            </a:r>
            <a:endParaRPr lang="ru-RU" altLang="en-US"/>
          </a:p>
          <a:p>
            <a:endParaRPr lang="ru-RU"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a:bodyPr>
          <a:p>
            <a:r>
              <a:rPr lang="ru-RU" altLang="en-US" sz="2665"/>
              <a:t>ПРЕИМУЩЕСТВА И НЕДОСТАТКИ СИНЕКТИКИ</a:t>
            </a:r>
            <a:br>
              <a:rPr lang="ru-RU" altLang="en-US"/>
            </a:br>
            <a:endParaRPr lang="ru-RU" altLang="en-US"/>
          </a:p>
        </p:txBody>
      </p:sp>
      <p:sp>
        <p:nvSpPr>
          <p:cNvPr id="3" name="Замещающее содержимое 2"/>
          <p:cNvSpPr>
            <a:spLocks noGrp="1"/>
          </p:cNvSpPr>
          <p:nvPr>
            <p:ph idx="1"/>
          </p:nvPr>
        </p:nvSpPr>
        <p:spPr>
          <a:xfrm>
            <a:off x="293370" y="1020445"/>
            <a:ext cx="11654790" cy="5751195"/>
          </a:xfrm>
        </p:spPr>
        <p:txBody>
          <a:bodyPr>
            <a:noAutofit/>
          </a:bodyPr>
          <a:p>
            <a:r>
              <a:rPr lang="ru-RU" altLang="en-US" sz="1500"/>
              <a:t>Метод синектики, который относится к технике мозгового штурма, имеет ряд достоинств. Вот некоторые из них:</a:t>
            </a:r>
            <a:endParaRPr lang="ru-RU" altLang="en-US" sz="1500"/>
          </a:p>
          <a:p>
            <a:r>
              <a:rPr lang="ru-RU" altLang="en-US" sz="1500"/>
              <a:t>1.Результативность. Правильно собранная синектическая группа и нестандартный подход работают быстрее других техник решения поставленных задач.</a:t>
            </a:r>
            <a:endParaRPr lang="ru-RU" altLang="en-US" sz="1500"/>
          </a:p>
          <a:p>
            <a:r>
              <a:rPr lang="ru-RU" altLang="en-US" sz="1500"/>
              <a:t>2.Процесс поиска решений проходит максимально эффективно. Синектика предполагает использование сразу всех типов мышления. Каждый участник максимально раскрывает потенциал. Другие методы не могут похвастаться такими достижениями.</a:t>
            </a:r>
            <a:endParaRPr lang="ru-RU" altLang="en-US" sz="1500"/>
          </a:p>
          <a:p>
            <a:r>
              <a:rPr lang="ru-RU" altLang="en-US" sz="1500"/>
              <a:t>3.Коллектив постоянно развивается. Он не только решает бессчетное количество задач. Каждый участник группы получает опыт, учится чему-то новому, находит общий язык с коллегами. Это благоприятно сказывается на работе компании.</a:t>
            </a:r>
            <a:endParaRPr lang="ru-RU" altLang="en-US" sz="1500"/>
          </a:p>
          <a:p>
            <a:r>
              <a:rPr lang="ru-RU" altLang="en-US" sz="1500"/>
              <a:t>4.Уменьшаются посторонние затраты и случайные факторы. Во время классического мозгового штурма много времени уходит на перечисление вариантов решения проблемы. При синектике участники группы критикуют высказывания друг друга. В итоге находят реальные, применимые в данной ситуации решения, а не перечисляют все, что приходит в голову.</a:t>
            </a:r>
            <a:endParaRPr lang="ru-RU" altLang="en-US" sz="1500"/>
          </a:p>
          <a:p>
            <a:endParaRPr lang="ru-RU" altLang="en-US" sz="1500"/>
          </a:p>
          <a:p>
            <a:endParaRPr lang="ru-RU" altLang="en-US" sz="1500"/>
          </a:p>
          <a:p>
            <a:r>
              <a:rPr lang="ru-RU" altLang="en-US" sz="1500"/>
              <a:t>Несмотря на неоспоримые преимущества, у метода синектики есть и некоторые недостатки:</a:t>
            </a:r>
            <a:endParaRPr lang="ru-RU" altLang="en-US" sz="1500"/>
          </a:p>
          <a:p>
            <a:r>
              <a:rPr lang="ru-RU" altLang="en-US" sz="1500"/>
              <a:t>1.Продолжительное обучение. Участникам синектической группы нужно пройти специальное обучение. Это семинары, онлайн курсы, тренинги. Сюда входит и чтение соответствующей литературы. В любом случае процесс займет немало времени.</a:t>
            </a:r>
            <a:endParaRPr lang="ru-RU" altLang="en-US" sz="1500"/>
          </a:p>
          <a:p>
            <a:r>
              <a:rPr lang="ru-RU" altLang="en-US" sz="1500"/>
              <a:t>2.В группу стоит набирать только квалифицированных специалистов. Они должны быть мотивированы, иметь лояльное отношение к компании и желание участвовать в обсуждениях.</a:t>
            </a:r>
            <a:endParaRPr lang="ru-RU" altLang="en-US" sz="1500"/>
          </a:p>
          <a:p>
            <a:r>
              <a:rPr lang="ru-RU" altLang="en-US" sz="1500"/>
              <a:t>3.Еще одним недостатком считается отрыв от производства. Группе нужны разнопрофильные специалисты. Их отсутствие на месте снижает эффективность работы компании.</a:t>
            </a:r>
            <a:endParaRPr lang="ru-RU" altLang="en-US" sz="1500"/>
          </a:p>
          <a:p>
            <a:endParaRPr lang="ru-RU" altLang="en-US" sz="7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Times New Roman"/>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Times New Roman"/>
        <a:ea typeface=""/>
        <a:cs typeface=""/>
        <a:font script="Jpan" typeface="ＭＳ Ｐゴシック"/>
        <a:font script="Hang" typeface="굴림"/>
        <a:font script="Hans" typeface="黑体"/>
        <a:font script="Hant" typeface="微軟正黑體"/>
        <a:font script="Arab" typeface="Times New Roman"/>
        <a:font script="Hebr" typeface="Times New Roman"/>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Times New Roman"/>
        <a:font script="Hebr" typeface="Times New Roman"/>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Times New Roman"/>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7143</Words>
  <Application>WPS Presentation</Application>
  <PresentationFormat>宽屏</PresentationFormat>
  <Paragraphs>73</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Calibri Light</vt:lpstr>
      <vt:lpstr>Times New Roman</vt:lpstr>
      <vt:lpstr>Calibri</vt:lpstr>
      <vt:lpstr>Microsoft YaHei</vt:lpstr>
      <vt:lpstr>Arial Unicode MS</vt:lpstr>
      <vt:lpstr>Bahnschrift</vt:lpstr>
      <vt:lpstr>Palatino Linotype</vt:lpstr>
      <vt:lpstr>Office Theme</vt:lpstr>
      <vt:lpstr>PowerPoint 演示文稿</vt:lpstr>
      <vt:lpstr>Ретроградная пиелоуретерография позволяет получать изображение чашеч-но-лоханочного комплекса и мочеточника путем их ретроградного заполнения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пк</cp:lastModifiedBy>
  <cp:revision>3</cp:revision>
  <dcterms:created xsi:type="dcterms:W3CDTF">2022-05-10T14:08:00Z</dcterms:created>
  <dcterms:modified xsi:type="dcterms:W3CDTF">2022-10-18T04:28:57Z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1049-11.2.0.11341</vt:lpwstr>
  </property>
  <property fmtid="{D5CDD505-2E9C-101B-9397-08002B2CF9AE}" pid="3" name="ICV">
    <vt:lpwstr>144D5B0E198E4D03B393A81863021825</vt:lpwstr>
  </property>
</Properties>
</file>