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70" r:id="rId12"/>
    <p:sldId id="263" r:id="rId13"/>
    <p:sldId id="275" r:id="rId14"/>
    <p:sldId id="276" r:id="rId15"/>
    <p:sldId id="264" r:id="rId16"/>
    <p:sldId id="279" r:id="rId17"/>
    <p:sldId id="272" r:id="rId18"/>
    <p:sldId id="273" r:id="rId19"/>
    <p:sldId id="277" r:id="rId20"/>
    <p:sldId id="274" r:id="rId21"/>
    <p:sldId id="278" r:id="rId22"/>
    <p:sldId id="265" r:id="rId23"/>
    <p:sldId id="271" r:id="rId24"/>
    <p:sldId id="26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2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9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0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2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2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4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5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8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2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40F7E17-D424-4FB4-B773-34F00B2F89A5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1769E1F-29F0-4992-AAA2-EC57FA4BB2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4" y="3085766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Предраки</a:t>
            </a:r>
            <a:r>
              <a:rPr lang="ru-RU" dirty="0" smtClean="0">
                <a:solidFill>
                  <a:schemeClr val="bg1"/>
                </a:solidFill>
              </a:rPr>
              <a:t> СОПР.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Клиника, диагностика, дифференциальная диагностика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4723490"/>
            <a:ext cx="10993546" cy="59032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 Кирсанова виктория </a:t>
            </a:r>
            <a:r>
              <a:rPr lang="ru-RU" dirty="0" err="1" smtClean="0">
                <a:solidFill>
                  <a:schemeClr val="bg1"/>
                </a:solidFill>
              </a:rPr>
              <a:t>викторовна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ординатор кафедры Ортопедическо</a:t>
            </a:r>
            <a:r>
              <a:rPr lang="ru-RU" dirty="0" smtClean="0">
                <a:solidFill>
                  <a:schemeClr val="bg1"/>
                </a:solidFill>
              </a:rPr>
              <a:t>й стоматологии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Рецензент: ДМН, проф. Чижов </a:t>
            </a:r>
            <a:r>
              <a:rPr lang="ru-RU" dirty="0" err="1" smtClean="0">
                <a:solidFill>
                  <a:schemeClr val="bg1"/>
                </a:solidFill>
              </a:rPr>
              <a:t>юри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васильевич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7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Абразивный преканцерозный </a:t>
            </a:r>
            <a:r>
              <a:rPr lang="ru-RU" dirty="0" err="1" smtClean="0"/>
              <a:t>хейлит</a:t>
            </a:r>
            <a:r>
              <a:rPr lang="ru-RU" dirty="0" smtClean="0"/>
              <a:t> </a:t>
            </a:r>
            <a:r>
              <a:rPr lang="ru-RU" dirty="0" err="1" smtClean="0"/>
              <a:t>Манганотти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8288" y="22718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Э</a:t>
            </a:r>
            <a:r>
              <a:rPr lang="ru-RU" sz="2000" dirty="0" smtClean="0"/>
              <a:t>розия овальной или неправильной формы часто с гладкой полированной поверхностью, имеющей насыщенно-красный цвет</a:t>
            </a:r>
          </a:p>
          <a:p>
            <a:pPr algn="ctr"/>
            <a:r>
              <a:rPr lang="ru-RU" sz="2000" dirty="0" smtClean="0"/>
              <a:t>Часто удлиненной формы</a:t>
            </a:r>
          </a:p>
          <a:p>
            <a:pPr algn="ctr"/>
            <a:r>
              <a:rPr lang="ru-RU" sz="2000" dirty="0" smtClean="0"/>
              <a:t>Безболезненные или слабо болезненные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653" y="2176999"/>
            <a:ext cx="4286250" cy="2581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" t="25260" r="1670" b="20655"/>
          <a:stretch/>
        </p:blipFill>
        <p:spPr>
          <a:xfrm>
            <a:off x="5560319" y="4268971"/>
            <a:ext cx="2978374" cy="208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721" y="4118424"/>
            <a:ext cx="4660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Это единственный облигатный </a:t>
            </a:r>
            <a:r>
              <a:rPr lang="ru-RU" sz="2000" b="1" dirty="0" err="1" smtClean="0"/>
              <a:t>предрак</a:t>
            </a:r>
            <a:r>
              <a:rPr lang="ru-RU" sz="2000" b="1" dirty="0" smtClean="0"/>
              <a:t>, который можно вылечить консервативно  (не более 1-2 месяцев)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9480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77" y="632071"/>
            <a:ext cx="7439675" cy="35664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9" y="3808121"/>
            <a:ext cx="7332213" cy="23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Факультативные </a:t>
            </a:r>
            <a:r>
              <a:rPr lang="ru-RU" dirty="0" err="1" smtClean="0"/>
              <a:t>предраки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692" y="2355692"/>
            <a:ext cx="860645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Лейкоплакия (</a:t>
            </a:r>
            <a:r>
              <a:rPr lang="ru-RU" sz="2400" dirty="0" err="1" smtClean="0"/>
              <a:t>веррукозная</a:t>
            </a:r>
            <a:r>
              <a:rPr lang="ru-RU" sz="2400" dirty="0" smtClean="0"/>
              <a:t> и эрозивная формы)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Кератоакантома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Кожный рог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Папиллома с ороговением и </a:t>
            </a:r>
            <a:r>
              <a:rPr lang="ru-RU" sz="2400" dirty="0" err="1" smtClean="0"/>
              <a:t>папилломатоз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Постлучевой </a:t>
            </a:r>
            <a:r>
              <a:rPr lang="ru-RU" sz="2400" dirty="0" err="1" smtClean="0"/>
              <a:t>хейлит</a:t>
            </a:r>
            <a:r>
              <a:rPr lang="ru-RU" sz="2400" dirty="0" smtClean="0"/>
              <a:t> и стоматит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Хронические эрозии и язвы СОПР и ККГ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Эрозивно-язвенная и гиперкератотические формы КПЛ и КВ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217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Лейкоплакии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3326" y="2123872"/>
            <a:ext cx="196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Веррукозная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9884" y="2123872"/>
            <a:ext cx="1658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Эрозивная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9172" y="2657191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Бородавчатая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7442" y="2657191"/>
            <a:ext cx="167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Бляшковидная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5516" y="2991419"/>
            <a:ext cx="2959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Резко </a:t>
            </a:r>
            <a:r>
              <a:rPr lang="ru-RU" dirty="0"/>
              <a:t>очерченные, возвышающиеся, молочно-белые</a:t>
            </a:r>
          </a:p>
          <a:p>
            <a:pPr algn="ctr"/>
            <a:r>
              <a:rPr lang="ru-RU" dirty="0"/>
              <a:t>бляшки с гладкой или шероховатой поверхностью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606" y="3467509"/>
            <a:ext cx="26573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Бугристые</a:t>
            </a:r>
            <a:r>
              <a:rPr lang="ru-RU" dirty="0"/>
              <a:t>, серовато-белые или молочного цвета, плотноватые</a:t>
            </a:r>
          </a:p>
          <a:p>
            <a:pPr algn="ctr"/>
            <a:r>
              <a:rPr lang="ru-RU" dirty="0"/>
              <a:t>образования с бородавчатыми разрастаниями на поверхности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76" y="4745745"/>
            <a:ext cx="3200400" cy="1924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28152" r="1472"/>
          <a:stretch/>
        </p:blipFill>
        <p:spPr>
          <a:xfrm>
            <a:off x="5464030" y="5160781"/>
            <a:ext cx="2645854" cy="14470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56506" t="60569" r="4655" b="4573"/>
          <a:stretch/>
        </p:blipFill>
        <p:spPr>
          <a:xfrm>
            <a:off x="557360" y="5498834"/>
            <a:ext cx="1931831" cy="12987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4462" t="11181" r="4597" b="51242"/>
          <a:stretch/>
        </p:blipFill>
        <p:spPr>
          <a:xfrm>
            <a:off x="9005029" y="4588812"/>
            <a:ext cx="2853172" cy="196155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03476" y="276662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Возникает </a:t>
            </a:r>
            <a:r>
              <a:rPr lang="ru-RU" dirty="0"/>
              <a:t>на фоне </a:t>
            </a:r>
            <a:r>
              <a:rPr lang="ru-RU" dirty="0" smtClean="0"/>
              <a:t>плоской или </a:t>
            </a:r>
            <a:r>
              <a:rPr lang="ru-RU" dirty="0" err="1"/>
              <a:t>веррукозной</a:t>
            </a:r>
            <a:r>
              <a:rPr lang="ru-RU" dirty="0"/>
              <a:t> лейкоплакии. При этом отмечается </a:t>
            </a:r>
            <a:r>
              <a:rPr lang="ru-RU" dirty="0" smtClean="0"/>
              <a:t>небольшая эрозия </a:t>
            </a:r>
            <a:r>
              <a:rPr lang="ru-RU" dirty="0"/>
              <a:t>или несколько эрозий размерами 2–3 мм, иногда </a:t>
            </a:r>
            <a:r>
              <a:rPr lang="ru-RU" dirty="0" smtClean="0"/>
              <a:t>может быть </a:t>
            </a:r>
            <a:r>
              <a:rPr lang="ru-RU" dirty="0"/>
              <a:t>кровоточивость. </a:t>
            </a:r>
            <a:endParaRPr lang="ru-RU" dirty="0" smtClean="0"/>
          </a:p>
          <a:p>
            <a:pPr algn="ctr"/>
            <a:r>
              <a:rPr lang="ru-RU" dirty="0" smtClean="0"/>
              <a:t>Субъективные </a:t>
            </a:r>
            <a:r>
              <a:rPr lang="ru-RU" dirty="0"/>
              <a:t>ощущения </a:t>
            </a:r>
            <a:r>
              <a:rPr lang="ru-RU" dirty="0" smtClean="0"/>
              <a:t>– жжение</a:t>
            </a:r>
            <a:r>
              <a:rPr lang="ru-RU" dirty="0"/>
              <a:t>, иногда боль при приеме пищи.</a:t>
            </a:r>
          </a:p>
        </p:txBody>
      </p:sp>
    </p:spTree>
    <p:extLst>
      <p:ext uri="{BB962C8B-B14F-4D97-AF65-F5344CB8AC3E}">
        <p14:creationId xmlns:p14="http://schemas.microsoft.com/office/powerpoint/2010/main" val="53190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" b="3824"/>
          <a:stretch/>
        </p:blipFill>
        <p:spPr>
          <a:xfrm>
            <a:off x="847994" y="1193375"/>
            <a:ext cx="5527049" cy="4859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3" y="971753"/>
            <a:ext cx="5061396" cy="53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3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5" y="3505016"/>
            <a:ext cx="3780409" cy="3085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Кератоакантома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405" y="21559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олушаровидный узелок серовато-красного или нормального цвета с небольшим воронкообразным углублением в центре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894" y="3250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В течение месяца – до 2 см, в центре этого элемента имеется хорошо выраженное углубление, заполненное плотной роговой массой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157" y="4470308"/>
            <a:ext cx="5931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После лёгкого  удаления роговых масс - </a:t>
            </a:r>
            <a:r>
              <a:rPr lang="ru-RU" dirty="0" err="1" smtClean="0"/>
              <a:t>кратерообразное</a:t>
            </a:r>
            <a:r>
              <a:rPr lang="ru-RU" dirty="0" smtClean="0"/>
              <a:t> углубление с плотным валиком по краю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3288405" y="3079296"/>
            <a:ext cx="0" cy="28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88405" y="4174000"/>
            <a:ext cx="0" cy="28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5894" y="55239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Кератоакантома</a:t>
            </a:r>
            <a:r>
              <a:rPr lang="ru-RU" sz="2000" b="1" dirty="0" smtClean="0"/>
              <a:t> не спаяна с окружающими тканями, подвижна, почти безболезненна.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186" y="1717990"/>
            <a:ext cx="3629070" cy="23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98" y="1308145"/>
            <a:ext cx="8066396" cy="42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Постлучевой </a:t>
            </a:r>
            <a:r>
              <a:rPr lang="ru-RU" dirty="0" err="1" smtClean="0"/>
              <a:t>хейлит</a:t>
            </a:r>
            <a:r>
              <a:rPr lang="ru-RU" dirty="0" smtClean="0"/>
              <a:t> и стоматит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6" y="4551140"/>
            <a:ext cx="5609131" cy="2291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534" y="1965817"/>
            <a:ext cx="1141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Постлучевые изменения появляются на 5–7й день </a:t>
            </a:r>
            <a:r>
              <a:rPr lang="ru-RU" dirty="0" smtClean="0"/>
              <a:t>после облучения </a:t>
            </a:r>
            <a:r>
              <a:rPr lang="ru-RU" dirty="0"/>
              <a:t>в виде интенсивной гиперемии на </a:t>
            </a:r>
            <a:r>
              <a:rPr lang="ru-RU" dirty="0" smtClean="0"/>
              <a:t>СОПР или </a:t>
            </a:r>
            <a:r>
              <a:rPr lang="ru-RU" dirty="0"/>
              <a:t>красной кайме губ с </a:t>
            </a:r>
            <a:r>
              <a:rPr lang="ru-RU" dirty="0" smtClean="0"/>
              <a:t>образованием пузырей</a:t>
            </a:r>
            <a:r>
              <a:rPr lang="ru-RU" dirty="0"/>
              <a:t>. Они быстро лопаются, образуя эрозии с фибринозным налетом. После их заживления остается стойкая </a:t>
            </a:r>
            <a:r>
              <a:rPr lang="ru-RU" dirty="0" smtClean="0"/>
              <a:t>атрофия с </a:t>
            </a:r>
            <a:r>
              <a:rPr lang="ru-RU" dirty="0"/>
              <a:t>изменением цвета ткани. </a:t>
            </a:r>
            <a:r>
              <a:rPr lang="ru-RU" dirty="0" smtClean="0"/>
              <a:t>ККГ и СОПР </a:t>
            </a:r>
            <a:r>
              <a:rPr lang="ru-RU" dirty="0"/>
              <a:t>приобретают пестрый вид: на фоне </a:t>
            </a:r>
            <a:r>
              <a:rPr lang="ru-RU" dirty="0" smtClean="0"/>
              <a:t>атрофии участки </a:t>
            </a:r>
            <a:r>
              <a:rPr lang="ru-RU" dirty="0"/>
              <a:t>пигментации чередуются с участками </a:t>
            </a:r>
            <a:r>
              <a:rPr lang="ru-RU" dirty="0" smtClean="0"/>
              <a:t>депигментации, сквозь </a:t>
            </a:r>
            <a:r>
              <a:rPr lang="ru-RU" dirty="0"/>
              <a:t>измененную ткань просвечивают </a:t>
            </a:r>
            <a:r>
              <a:rPr lang="ru-RU" dirty="0" err="1"/>
              <a:t>телеангиэктазии</a:t>
            </a:r>
            <a:r>
              <a:rPr lang="ru-RU" dirty="0"/>
              <a:t>.</a:t>
            </a:r>
          </a:p>
          <a:p>
            <a:r>
              <a:rPr lang="ru-RU" dirty="0"/>
              <a:t>Измененная </a:t>
            </a:r>
            <a:r>
              <a:rPr lang="ru-RU" dirty="0" smtClean="0"/>
              <a:t>СО </a:t>
            </a:r>
            <a:r>
              <a:rPr lang="ru-RU" dirty="0"/>
              <a:t>и </a:t>
            </a:r>
            <a:r>
              <a:rPr lang="ru-RU" dirty="0" smtClean="0"/>
              <a:t>ККГ становятся </a:t>
            </a:r>
            <a:r>
              <a:rPr lang="ru-RU" dirty="0"/>
              <a:t>сухими, легко травмируемыми, на </a:t>
            </a:r>
            <a:r>
              <a:rPr lang="ru-RU" dirty="0" smtClean="0"/>
              <a:t>них появляются </a:t>
            </a:r>
            <a:r>
              <a:rPr lang="ru-RU" dirty="0"/>
              <a:t>ссадины и трещины, на этом фоне возникают очаги </a:t>
            </a:r>
            <a:r>
              <a:rPr lang="ru-RU" dirty="0" smtClean="0"/>
              <a:t>гиперкератоза и </a:t>
            </a:r>
            <a:r>
              <a:rPr lang="ru-RU" dirty="0"/>
              <a:t>бородавчатые </a:t>
            </a:r>
            <a:r>
              <a:rPr lang="ru-RU" dirty="0" smtClean="0"/>
              <a:t>разрастания. На ККГ и СОПР могут </a:t>
            </a:r>
            <a:r>
              <a:rPr lang="ru-RU" dirty="0"/>
              <a:t>образовываться глубокие язвы с </a:t>
            </a:r>
            <a:r>
              <a:rPr lang="ru-RU" dirty="0" smtClean="0"/>
              <a:t>неровными, подрытыми краями </a:t>
            </a:r>
            <a:r>
              <a:rPr lang="ru-RU" dirty="0"/>
              <a:t>и сальным дном. Такая болезненная язва может не рубцеваться в течение очень </a:t>
            </a:r>
            <a:r>
              <a:rPr lang="ru-RU" dirty="0" smtClean="0"/>
              <a:t>длительного времени</a:t>
            </a:r>
            <a:r>
              <a:rPr lang="ru-RU" dirty="0"/>
              <a:t>, а иногда </a:t>
            </a:r>
            <a:r>
              <a:rPr lang="ru-RU" dirty="0" smtClean="0"/>
              <a:t>вообще не </a:t>
            </a:r>
            <a:r>
              <a:rPr lang="ru-RU" dirty="0"/>
              <a:t>заживает.</a:t>
            </a:r>
          </a:p>
        </p:txBody>
      </p:sp>
    </p:spTree>
    <p:extLst>
      <p:ext uri="{BB962C8B-B14F-4D97-AF65-F5344CB8AC3E}">
        <p14:creationId xmlns:p14="http://schemas.microsoft.com/office/powerpoint/2010/main" val="407372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Эрозивно-язвенная и гиперкератотическая форма </a:t>
            </a:r>
            <a:r>
              <a:rPr lang="ru-RU" dirty="0" err="1" smtClean="0"/>
              <a:t>кпл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895" y="2319399"/>
            <a:ext cx="8336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Гиперкератотическая форма КПЛ </a:t>
            </a:r>
            <a:r>
              <a:rPr lang="ru-RU" dirty="0"/>
              <a:t>развивается на </a:t>
            </a:r>
            <a:r>
              <a:rPr lang="ru-RU" dirty="0" smtClean="0"/>
              <a:t>фоне типичной </a:t>
            </a:r>
            <a:r>
              <a:rPr lang="ru-RU" dirty="0"/>
              <a:t>формы. На фоне типичных высыпаний на </a:t>
            </a:r>
            <a:r>
              <a:rPr lang="ru-RU" dirty="0" smtClean="0"/>
              <a:t>слизистой оболочке </a:t>
            </a:r>
            <a:r>
              <a:rPr lang="ru-RU" dirty="0"/>
              <a:t>щек могут образоваться сплошные очаги </a:t>
            </a:r>
            <a:r>
              <a:rPr lang="ru-RU" dirty="0" smtClean="0"/>
              <a:t>ороговения с </a:t>
            </a:r>
            <a:r>
              <a:rPr lang="ru-RU" dirty="0"/>
              <a:t>резкими границами. Субъективные ощущения </a:t>
            </a:r>
            <a:r>
              <a:rPr lang="ru-RU" dirty="0" smtClean="0"/>
              <a:t>отсутствуют или </a:t>
            </a:r>
            <a:r>
              <a:rPr lang="ru-RU" dirty="0"/>
              <a:t>пациенты жалуются на шероховатость, жжение, </a:t>
            </a:r>
            <a:r>
              <a:rPr lang="ru-RU" dirty="0" smtClean="0"/>
              <a:t>сухость слизистой </a:t>
            </a:r>
            <a:r>
              <a:rPr lang="ru-RU" dirty="0"/>
              <a:t>оболочки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Эрозивно-язвенная форма КПЛ </a:t>
            </a:r>
            <a:r>
              <a:rPr lang="ru-RU" dirty="0"/>
              <a:t>развивается на фоне типичной или </a:t>
            </a:r>
            <a:r>
              <a:rPr lang="ru-RU" dirty="0" smtClean="0"/>
              <a:t>экссудативно-</a:t>
            </a:r>
            <a:r>
              <a:rPr lang="ru-RU" dirty="0" err="1" smtClean="0"/>
              <a:t>гиперемической</a:t>
            </a:r>
            <a:r>
              <a:rPr lang="ru-RU" dirty="0" smtClean="0"/>
              <a:t> </a:t>
            </a:r>
            <a:r>
              <a:rPr lang="ru-RU" dirty="0"/>
              <a:t>формы в </a:t>
            </a:r>
            <a:r>
              <a:rPr lang="ru-RU" dirty="0" smtClean="0"/>
              <a:t>результате </a:t>
            </a:r>
            <a:r>
              <a:rPr lang="ru-RU" dirty="0" err="1" smtClean="0"/>
              <a:t>эрозирования</a:t>
            </a:r>
            <a:r>
              <a:rPr lang="ru-RU" dirty="0" smtClean="0"/>
              <a:t> </a:t>
            </a:r>
            <a:r>
              <a:rPr lang="ru-RU" dirty="0"/>
              <a:t>поверхности высыпаний. </a:t>
            </a:r>
            <a:r>
              <a:rPr lang="ru-RU" dirty="0" smtClean="0"/>
              <a:t>Эрозивно-язвенная форма КПЛ имеет </a:t>
            </a:r>
            <a:r>
              <a:rPr lang="ru-RU" dirty="0" err="1" smtClean="0"/>
              <a:t>высокии</a:t>
            </a:r>
            <a:r>
              <a:rPr lang="ru-RU" dirty="0"/>
              <a:t>̆ риск </a:t>
            </a:r>
            <a:r>
              <a:rPr lang="ru-RU" dirty="0" err="1"/>
              <a:t>онкогеннои</a:t>
            </a:r>
            <a:r>
              <a:rPr lang="ru-RU" dirty="0"/>
              <a:t>̆ трансформации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070" t="51145" r="2450" b="18638"/>
          <a:stretch/>
        </p:blipFill>
        <p:spPr>
          <a:xfrm>
            <a:off x="8785037" y="4521000"/>
            <a:ext cx="2820473" cy="188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" b="3155"/>
          <a:stretch/>
        </p:blipFill>
        <p:spPr>
          <a:xfrm>
            <a:off x="8785037" y="1939407"/>
            <a:ext cx="2795979" cy="23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7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78" y="930432"/>
            <a:ext cx="5900051" cy="52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893" y="2474770"/>
            <a:ext cx="1056433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Облигатные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Факультативные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 algn="ctr">
              <a:buAutoNum type="arabicPeriod"/>
            </a:pPr>
            <a:endParaRPr lang="ru-RU" sz="2400" b="1" dirty="0" smtClean="0"/>
          </a:p>
          <a:p>
            <a:pPr algn="ctr"/>
            <a:r>
              <a:rPr lang="ru-RU" sz="2400" b="1" dirty="0" smtClean="0"/>
              <a:t>Наиболее часто поражаются КК нижней губы, </a:t>
            </a:r>
            <a:br>
              <a:rPr lang="ru-RU" sz="2400" b="1" dirty="0" smtClean="0"/>
            </a:br>
            <a:r>
              <a:rPr lang="ru-RU" sz="2400" b="1" dirty="0" smtClean="0"/>
              <a:t>боковая поверхность языка и дно ПР.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5143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7" b="32044"/>
          <a:stretch/>
        </p:blipFill>
        <p:spPr>
          <a:xfrm>
            <a:off x="9191377" y="4358406"/>
            <a:ext cx="3000623" cy="2081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Эрозивно-язвенная и гиперкератотическая </a:t>
            </a:r>
            <a:r>
              <a:rPr lang="ru-RU" dirty="0" smtClean="0"/>
              <a:t>форма КВ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893" y="2197153"/>
            <a:ext cx="8078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b="1" dirty="0"/>
              <a:t>эрозивно-язвенной форме КВ</a:t>
            </a:r>
            <a:r>
              <a:rPr lang="ru-RU" dirty="0"/>
              <a:t> на фоне </a:t>
            </a:r>
            <a:r>
              <a:rPr lang="ru-RU" dirty="0" smtClean="0"/>
              <a:t>выраженного воспаления </a:t>
            </a:r>
            <a:r>
              <a:rPr lang="ru-RU" dirty="0"/>
              <a:t>слизистой оболочки или красной каймы губ (</a:t>
            </a:r>
            <a:r>
              <a:rPr lang="ru-RU" dirty="0" smtClean="0"/>
              <a:t>отек, гиперемия</a:t>
            </a:r>
            <a:r>
              <a:rPr lang="ru-RU" dirty="0"/>
              <a:t>) имеются очаги гиперкератоза, эрозии, язвы или трещины. Эрозии различной формы и величины, покрыты плотным фибринозным налетом, при удалении которого </a:t>
            </a:r>
            <a:r>
              <a:rPr lang="ru-RU" dirty="0" smtClean="0"/>
              <a:t>появляется кровотечение</a:t>
            </a:r>
            <a:r>
              <a:rPr lang="ru-RU" dirty="0"/>
              <a:t>. Нередко вокруг эрозий на фоне эритемы видна</a:t>
            </a:r>
          </a:p>
          <a:p>
            <a:r>
              <a:rPr lang="ru-RU" dirty="0"/>
              <a:t>радиально расходящаяся от центра очага белая </a:t>
            </a:r>
            <a:r>
              <a:rPr lang="ru-RU" dirty="0" smtClean="0"/>
              <a:t>полосовидная тонкая </a:t>
            </a:r>
            <a:r>
              <a:rPr lang="ru-RU" dirty="0" err="1"/>
              <a:t>исчерченность</a:t>
            </a:r>
            <a:r>
              <a:rPr lang="ru-RU" dirty="0"/>
              <a:t>. На красной кайме губ эрозии </a:t>
            </a:r>
            <a:r>
              <a:rPr lang="ru-RU" dirty="0" smtClean="0"/>
              <a:t>покрыты серозными </a:t>
            </a:r>
            <a:r>
              <a:rPr lang="ru-RU" dirty="0"/>
              <a:t>или серозно-кровянистыми корками. По </a:t>
            </a:r>
            <a:r>
              <a:rPr lang="ru-RU" dirty="0" smtClean="0"/>
              <a:t>периферии эрозии </a:t>
            </a:r>
            <a:r>
              <a:rPr lang="ru-RU" dirty="0"/>
              <a:t>гиперкератоз в виде </a:t>
            </a:r>
            <a:r>
              <a:rPr lang="ru-RU" dirty="0" smtClean="0"/>
              <a:t>чешуек.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892" y="4536335"/>
            <a:ext cx="9482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</a:t>
            </a:r>
            <a:r>
              <a:rPr lang="ru-RU" b="1" dirty="0" smtClean="0"/>
              <a:t>гиперкератотической форме </a:t>
            </a:r>
            <a:r>
              <a:rPr lang="ru-RU" dirty="0" smtClean="0"/>
              <a:t>ярко-красные </a:t>
            </a:r>
            <a:r>
              <a:rPr lang="ru-RU" dirty="0"/>
              <a:t>очаги поражения окружены помутневшим эпителием в виде полосок беловатого цвета (в форме лучей пламени).</a:t>
            </a:r>
          </a:p>
          <a:p>
            <a:r>
              <a:rPr lang="ru-RU" dirty="0"/>
              <a:t>Плотно прикрепленные гиперкератотические чешуйки покрывают всю поверхность поражения, при удалении которых появляется болезненность и кровотечение. В месте атрофии </a:t>
            </a:r>
            <a:r>
              <a:rPr lang="ru-RU" dirty="0" smtClean="0"/>
              <a:t>видны просвечивающиеся </a:t>
            </a:r>
            <a:r>
              <a:rPr lang="ru-RU" dirty="0"/>
              <a:t>через эпителий капилляры. При </a:t>
            </a:r>
            <a:r>
              <a:rPr lang="ru-RU" dirty="0" smtClean="0"/>
              <a:t>длительном существовании </a:t>
            </a:r>
            <a:r>
              <a:rPr lang="ru-RU" dirty="0"/>
              <a:t>очага поражения в его центральной </a:t>
            </a:r>
            <a:r>
              <a:rPr lang="ru-RU" dirty="0" smtClean="0"/>
              <a:t>части и </a:t>
            </a:r>
            <a:r>
              <a:rPr lang="ru-RU" dirty="0"/>
              <a:t>по периферии появляются многочисленные белые или синевато-белые </a:t>
            </a:r>
            <a:r>
              <a:rPr lang="ru-RU" dirty="0" smtClean="0"/>
              <a:t>нежные точки </a:t>
            </a:r>
            <a:r>
              <a:rPr lang="ru-RU" dirty="0"/>
              <a:t>и </a:t>
            </a:r>
            <a:r>
              <a:rPr lang="ru-RU" dirty="0" smtClean="0"/>
              <a:t>полосы в виде частокола. При выраженном гиперкератозе по периферии образуются перламутровые наложения.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15" y="2139228"/>
            <a:ext cx="2790960" cy="23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3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07" y="1579674"/>
            <a:ext cx="8702284" cy="48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Кожный рог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219" y="2077508"/>
            <a:ext cx="2987291" cy="2921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95" y="4149068"/>
            <a:ext cx="3185470" cy="2455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9803" y="21366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У</a:t>
            </a:r>
            <a:r>
              <a:rPr lang="ru-RU" sz="2000" dirty="0" smtClean="0"/>
              <a:t>часток ограниченной гиперплазии эпителия с огромным гиперкератозом в виде рогового выступа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Четко отграничен, диаметром до 1 см</a:t>
            </a:r>
          </a:p>
          <a:p>
            <a:pPr algn="ctr"/>
            <a:r>
              <a:rPr lang="ru-RU" sz="2000" dirty="0" smtClean="0"/>
              <a:t>Конусообразный рог грязно-серого или коричнево-серого цвета, плотный, безболезненный</a:t>
            </a:r>
          </a:p>
          <a:p>
            <a:endParaRPr lang="ru-RU" sz="2000" dirty="0" smtClean="0"/>
          </a:p>
          <a:p>
            <a:r>
              <a:rPr lang="ru-RU" sz="2000" dirty="0" smtClean="0"/>
              <a:t>Возникает на красной кайме нижней губы у лиц старше 60 лет.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490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Папилломатоз</a:t>
            </a:r>
            <a:r>
              <a:rPr lang="ru-RU" dirty="0" smtClean="0"/>
              <a:t> и папилломы с ороговением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78" y="1898360"/>
            <a:ext cx="4751183" cy="3420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033" r="1843"/>
          <a:stretch/>
        </p:blipFill>
        <p:spPr>
          <a:xfrm>
            <a:off x="4132977" y="4675031"/>
            <a:ext cx="3657601" cy="1983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35" y="3454121"/>
            <a:ext cx="3204761" cy="3043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0635" y="2113773"/>
            <a:ext cx="51043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азрастания на ножке грибовидной или округлой формы </a:t>
            </a:r>
          </a:p>
          <a:p>
            <a:pPr algn="ctr"/>
            <a:r>
              <a:rPr lang="ru-RU" dirty="0" smtClean="0"/>
              <a:t>При отсутствии ножки расположена на широком основании и имеет полушаровидную форму узелка до 2 см</a:t>
            </a:r>
          </a:p>
          <a:p>
            <a:pPr algn="ctr"/>
            <a:r>
              <a:rPr lang="ru-RU" dirty="0" smtClean="0"/>
              <a:t>Поверхность опухоли шероховатая (мелкозернистая, бородавчатая, складчатая) или гладкая</a:t>
            </a:r>
          </a:p>
          <a:p>
            <a:pPr algn="ctr"/>
            <a:r>
              <a:rPr lang="ru-RU" dirty="0" smtClean="0"/>
              <a:t>При выраженном ороговении цвет её белесоватый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420" y="51300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966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</a:t>
            </a:r>
            <a:r>
              <a:rPr lang="ru-RU" dirty="0" err="1" smtClean="0"/>
              <a:t>озлокачествления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893" y="2306932"/>
            <a:ext cx="91090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Быстрый рост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Уплотнение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Воспалительная ареола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Усиление (ослабление) пигментации, миграция пигмента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Эрозирование</a:t>
            </a:r>
            <a:r>
              <a:rPr lang="ru-RU" sz="2400" dirty="0" smtClean="0"/>
              <a:t> или изъязвление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Появление чешуек, корок, кровоточивости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Появление зуда, жжения, чувства напряжения, боли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373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9217" y="339151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8980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Облигатные </a:t>
            </a:r>
            <a:r>
              <a:rPr lang="ru-RU" dirty="0" err="1" smtClean="0"/>
              <a:t>предраки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8287" y="2513407"/>
            <a:ext cx="8697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Болезнь </a:t>
            </a:r>
            <a:r>
              <a:rPr lang="ru-RU" sz="2800" dirty="0" err="1" smtClean="0"/>
              <a:t>Боуэна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Бородавчатый </a:t>
            </a:r>
            <a:r>
              <a:rPr lang="ru-RU" sz="2800" dirty="0" err="1" smtClean="0"/>
              <a:t>предрак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Ограниченный предраковый гиперкератоз ККГ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Абразивный преканцерозный </a:t>
            </a:r>
            <a:r>
              <a:rPr lang="ru-RU" sz="2800" dirty="0" err="1" smtClean="0"/>
              <a:t>хейлит</a:t>
            </a:r>
            <a:r>
              <a:rPr lang="ru-RU" sz="2800" dirty="0" smtClean="0"/>
              <a:t> </a:t>
            </a:r>
            <a:r>
              <a:rPr lang="ru-RU" sz="2800" dirty="0" err="1" smtClean="0"/>
              <a:t>Манганотти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11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Болезнь </a:t>
            </a:r>
            <a:r>
              <a:rPr lang="ru-RU" dirty="0" err="1" smtClean="0"/>
              <a:t>Боуэна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272543" y="2086377"/>
            <a:ext cx="10487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Ярко-гиперемированное пятно с гладкой или бархатистой поверхностью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3904" y="25971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Атрофия СОПР =</a:t>
            </a:r>
            <a:r>
              <a:rPr lang="en-US" dirty="0" smtClean="0"/>
              <a:t>&gt; </a:t>
            </a:r>
            <a:r>
              <a:rPr lang="ru-RU" dirty="0" smtClean="0"/>
              <a:t>«-» ткань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2986" y="31078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Центральная часть напоминает лейкоплакию на гиперемированном фоне</a:t>
            </a:r>
            <a:br>
              <a:rPr lang="ru-RU" dirty="0" smtClean="0"/>
            </a:br>
            <a:r>
              <a:rPr lang="ru-RU" dirty="0" smtClean="0"/>
              <a:t>Местами – легкокровоточащие язвы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2986" y="41726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При слиянии – бляшки неправильной формы до 6 см</a:t>
            </a:r>
          </a:p>
          <a:p>
            <a:pPr algn="ctr"/>
            <a:r>
              <a:rPr lang="ru-RU" dirty="0" smtClean="0"/>
              <a:t>Очертания четкие, неровные, без уплотнения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>
            <a:off x="3970986" y="2455709"/>
            <a:ext cx="0" cy="14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70986" y="2966451"/>
            <a:ext cx="0" cy="14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73133" y="4031191"/>
            <a:ext cx="0" cy="14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3772" y="5240560"/>
            <a:ext cx="9074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Локализация</a:t>
            </a:r>
            <a:r>
              <a:rPr lang="ru-RU" dirty="0" smtClean="0"/>
              <a:t>: мягкое нёбо, язычок, </a:t>
            </a:r>
            <a:r>
              <a:rPr lang="ru-RU" dirty="0" err="1" smtClean="0"/>
              <a:t>ретромолярная</a:t>
            </a:r>
            <a:r>
              <a:rPr lang="ru-RU" dirty="0" smtClean="0"/>
              <a:t> область, боковая поверхность языка</a:t>
            </a:r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51" y="1970850"/>
            <a:ext cx="3063622" cy="31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4" y="1068947"/>
            <a:ext cx="11965246" cy="48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</a:t>
            </a:r>
            <a:r>
              <a:rPr lang="ru-RU" dirty="0"/>
              <a:t>д</a:t>
            </a:r>
            <a:r>
              <a:rPr lang="ru-RU" dirty="0" smtClean="0"/>
              <a:t>авчатый </a:t>
            </a:r>
            <a:r>
              <a:rPr lang="ru-RU" dirty="0" err="1" smtClean="0"/>
              <a:t>предрак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67" y="2314067"/>
            <a:ext cx="2857500" cy="2828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3482" y="3233497"/>
            <a:ext cx="5487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Узелок полушаровидной формы, с бугристой поверхностью, диаметром до 1 см</a:t>
            </a:r>
          </a:p>
          <a:p>
            <a:pPr algn="ctr"/>
            <a:r>
              <a:rPr lang="ru-RU" sz="2000" dirty="0" smtClean="0"/>
              <a:t>На неизмененной поверхности ККГ</a:t>
            </a:r>
          </a:p>
          <a:p>
            <a:pPr algn="ctr"/>
            <a:r>
              <a:rPr lang="ru-RU" sz="2000" dirty="0" smtClean="0"/>
              <a:t>Безболезненный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35" y="3895217"/>
            <a:ext cx="23526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0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" b="19504"/>
          <a:stretch/>
        </p:blipFill>
        <p:spPr>
          <a:xfrm>
            <a:off x="1684514" y="949079"/>
            <a:ext cx="8680107" cy="5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Ограниченный предраковый гиперкератоз ККГ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894" y="2343186"/>
            <a:ext cx="56059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Ограниченный участок до 1 см в диаметре</a:t>
            </a:r>
          </a:p>
          <a:p>
            <a:pPr algn="ctr"/>
            <a:r>
              <a:rPr lang="ru-RU" sz="2400" dirty="0" smtClean="0"/>
              <a:t>Поверхность ровная, покрыта тонкими плотно сидящими чешуйками серовато-белого цвета</a:t>
            </a:r>
          </a:p>
          <a:p>
            <a:pPr algn="ctr"/>
            <a:r>
              <a:rPr lang="ru-RU" sz="2400" dirty="0" smtClean="0"/>
              <a:t>Несколько втянут</a:t>
            </a:r>
          </a:p>
          <a:p>
            <a:pPr algn="ctr"/>
            <a:r>
              <a:rPr lang="ru-RU" sz="2400" dirty="0" smtClean="0"/>
              <a:t>Полигональной формы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00" y="1574646"/>
            <a:ext cx="3552642" cy="3446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79" y="3682014"/>
            <a:ext cx="2889754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0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6" b="23426"/>
          <a:stretch/>
        </p:blipFill>
        <p:spPr>
          <a:xfrm>
            <a:off x="980271" y="1308614"/>
            <a:ext cx="10275866" cy="45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527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231</TotalTime>
  <Words>839</Words>
  <Application>Microsoft Office PowerPoint</Application>
  <PresentationFormat>Широкоэкранный</PresentationFormat>
  <Paragraphs>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Corbel</vt:lpstr>
      <vt:lpstr>Gill Sans MT</vt:lpstr>
      <vt:lpstr>Wingdings 2</vt:lpstr>
      <vt:lpstr>Дивиденд</vt:lpstr>
      <vt:lpstr>Предраки СОПР.  Клиника, диагностика, дифференциальная диагностика</vt:lpstr>
      <vt:lpstr>Классификация </vt:lpstr>
      <vt:lpstr>Облигатные предраки </vt:lpstr>
      <vt:lpstr>Болезнь Боуэна</vt:lpstr>
      <vt:lpstr>Презентация PowerPoint</vt:lpstr>
      <vt:lpstr>Бородавчатый предрак</vt:lpstr>
      <vt:lpstr>Презентация PowerPoint</vt:lpstr>
      <vt:lpstr>Ограниченный предраковый гиперкератоз ККГ</vt:lpstr>
      <vt:lpstr>Презентация PowerPoint</vt:lpstr>
      <vt:lpstr>Абразивный преканцерозный хейлит Манганотти</vt:lpstr>
      <vt:lpstr>Презентация PowerPoint</vt:lpstr>
      <vt:lpstr>Факультативные предраки </vt:lpstr>
      <vt:lpstr>Лейкоплакии</vt:lpstr>
      <vt:lpstr>Презентация PowerPoint</vt:lpstr>
      <vt:lpstr>Кератоакантома</vt:lpstr>
      <vt:lpstr>Презентация PowerPoint</vt:lpstr>
      <vt:lpstr>Постлучевой хейлит и стоматит</vt:lpstr>
      <vt:lpstr>Эрозивно-язвенная и гиперкератотическая форма кпл</vt:lpstr>
      <vt:lpstr>Презентация PowerPoint</vt:lpstr>
      <vt:lpstr>Эрозивно-язвенная и гиперкератотическая форма КВ</vt:lpstr>
      <vt:lpstr>Презентация PowerPoint</vt:lpstr>
      <vt:lpstr>Кожный рог</vt:lpstr>
      <vt:lpstr>Папилломатоз и папилломы с ороговением</vt:lpstr>
      <vt:lpstr>Признаки озлокачествления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Предраки СОПР. Клиника, диагностика, дифференциальная диагностика</dc:title>
  <dc:creator>Yuzerr</dc:creator>
  <cp:lastModifiedBy>Yuzerr</cp:lastModifiedBy>
  <cp:revision>29</cp:revision>
  <dcterms:created xsi:type="dcterms:W3CDTF">2020-04-02T06:47:42Z</dcterms:created>
  <dcterms:modified xsi:type="dcterms:W3CDTF">2022-02-20T03:39:48Z</dcterms:modified>
</cp:coreProperties>
</file>