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8" r:id="rId3"/>
    <p:sldId id="294" r:id="rId4"/>
    <p:sldId id="322" r:id="rId5"/>
    <p:sldId id="323" r:id="rId6"/>
    <p:sldId id="295" r:id="rId7"/>
    <p:sldId id="297" r:id="rId8"/>
    <p:sldId id="296" r:id="rId9"/>
    <p:sldId id="298" r:id="rId10"/>
    <p:sldId id="299" r:id="rId11"/>
    <p:sldId id="268" r:id="rId12"/>
    <p:sldId id="269" r:id="rId13"/>
    <p:sldId id="270" r:id="rId14"/>
    <p:sldId id="271" r:id="rId15"/>
    <p:sldId id="273" r:id="rId16"/>
    <p:sldId id="308" r:id="rId17"/>
    <p:sldId id="300" r:id="rId18"/>
    <p:sldId id="301" r:id="rId19"/>
    <p:sldId id="264" r:id="rId20"/>
    <p:sldId id="265" r:id="rId21"/>
    <p:sldId id="302" r:id="rId22"/>
    <p:sldId id="277" r:id="rId23"/>
    <p:sldId id="278" r:id="rId24"/>
    <p:sldId id="324" r:id="rId25"/>
    <p:sldId id="261" r:id="rId26"/>
    <p:sldId id="262" r:id="rId27"/>
    <p:sldId id="263" r:id="rId28"/>
    <p:sldId id="280" r:id="rId29"/>
    <p:sldId id="281" r:id="rId30"/>
    <p:sldId id="321" r:id="rId31"/>
    <p:sldId id="282" r:id="rId32"/>
    <p:sldId id="283" r:id="rId33"/>
    <p:sldId id="318" r:id="rId34"/>
    <p:sldId id="319" r:id="rId35"/>
    <p:sldId id="320" r:id="rId36"/>
    <p:sldId id="259" r:id="rId37"/>
    <p:sldId id="284" r:id="rId38"/>
    <p:sldId id="306" r:id="rId39"/>
    <p:sldId id="305" r:id="rId40"/>
    <p:sldId id="285" r:id="rId41"/>
    <p:sldId id="304" r:id="rId42"/>
    <p:sldId id="307" r:id="rId43"/>
    <p:sldId id="286" r:id="rId44"/>
    <p:sldId id="287" r:id="rId45"/>
    <p:sldId id="311" r:id="rId46"/>
    <p:sldId id="288" r:id="rId47"/>
    <p:sldId id="289" r:id="rId48"/>
    <p:sldId id="290" r:id="rId49"/>
    <p:sldId id="291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15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26064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ФЕДЕРАЛЬНОЕ ГОСУДАРСТВЕННОЕ БЮДЖЕТНОЕ  ОБРАЗОВАТЕЛЬНОЕ УЧРЕЖДЕНИЕ ВЫСШЕГО ОБРАЗОВАНИЯ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«КРАСНОЯРСКИЙ ГОСУДАРСТВЕННЫЙ МЕДИЦИНСКИЙ УНИВЕРСИТЕТ </a:t>
            </a:r>
            <a:br>
              <a:rPr lang="ru-RU" altLang="ru-RU" sz="1200" b="1" dirty="0">
                <a:latin typeface="Cambria" pitchFamily="18" charset="0"/>
                <a:cs typeface="Times New Roman" pitchFamily="18" charset="0"/>
              </a:rPr>
            </a:br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ИМЕНИ ПРОФЕССОРА В.Ф. ВОЙНО-ЯСЕНЕЦКОГО» 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МИНИСТЕРСТВА  ЗДРАВООХРАНЕНИЯ РОССИЙСКОЙ ФЕДЕРАЦИИ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 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altLang="ru-RU" sz="1200" b="1" dirty="0">
                <a:latin typeface="Cambria" pitchFamily="18" charset="0"/>
                <a:cs typeface="Times New Roman" pitchFamily="18" charset="0"/>
              </a:rPr>
              <a:t>ФАРМАЦЕВТИЧЕСКИЙ КОЛЛЕДЖ</a:t>
            </a:r>
            <a:endParaRPr lang="ru-RU" altLang="ru-RU" sz="12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98884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780928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>
                <a:latin typeface="Cambria" pitchFamily="18" charset="0"/>
              </a:rPr>
              <a:t>Лекция </a:t>
            </a:r>
            <a:r>
              <a:rPr lang="ru-RU" altLang="ru-RU" sz="1800" b="1" dirty="0" smtClean="0">
                <a:latin typeface="Cambria" pitchFamily="18" charset="0"/>
              </a:rPr>
              <a:t>№10</a:t>
            </a:r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50100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b="1" dirty="0">
                <a:latin typeface="Cambria" pitchFamily="18" charset="0"/>
              </a:rPr>
              <a:t>Предраковые фоновые заболевания.</a:t>
            </a:r>
            <a:r>
              <a:rPr lang="ru-RU" dirty="0">
                <a:latin typeface="Cambria" pitchFamily="18" charset="0"/>
              </a:rPr>
              <a:t> </a:t>
            </a:r>
            <a:endParaRPr lang="ru-RU" sz="18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044" y="4424338"/>
            <a:ext cx="7399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800" dirty="0">
                <a:latin typeface="Cambria" pitchFamily="18" charset="0"/>
              </a:rPr>
              <a:t>для </a:t>
            </a:r>
            <a:r>
              <a:rPr lang="ru-RU" altLang="ru-RU" sz="1800" dirty="0" smtClean="0">
                <a:latin typeface="Cambria" pitchFamily="18" charset="0"/>
              </a:rPr>
              <a:t>обучающихся по специальности</a:t>
            </a:r>
            <a:endParaRPr lang="ru-RU" altLang="ru-RU" sz="1800" dirty="0">
              <a:latin typeface="Cambria" pitchFamily="18" charset="0"/>
            </a:endParaRPr>
          </a:p>
          <a:p>
            <a:pPr algn="ctr"/>
            <a:r>
              <a:rPr lang="ru-RU" altLang="ru-RU" sz="1800" dirty="0">
                <a:latin typeface="Cambria" pitchFamily="18" charset="0"/>
              </a:rPr>
              <a:t> </a:t>
            </a:r>
            <a:r>
              <a:rPr lang="ru-RU" altLang="ru-RU" sz="1800" dirty="0" smtClean="0">
                <a:latin typeface="Cambria" pitchFamily="18" charset="0"/>
              </a:rPr>
              <a:t>34.02.01– Сестринское дело</a:t>
            </a:r>
          </a:p>
          <a:p>
            <a:pPr algn="ctr"/>
            <a:endParaRPr lang="ru-RU" altLang="ru-RU" sz="1800" dirty="0">
              <a:latin typeface="Cambria" pitchFamily="18" charset="0"/>
            </a:endParaRPr>
          </a:p>
          <a:p>
            <a:pPr algn="ctr"/>
            <a:r>
              <a:rPr lang="ru-RU" altLang="ru-RU" sz="1800" dirty="0" smtClean="0">
                <a:latin typeface="Cambria" pitchFamily="18" charset="0"/>
              </a:rPr>
              <a:t>Дударь В. Л.</a:t>
            </a:r>
          </a:p>
          <a:p>
            <a:endParaRPr lang="ru-RU" altLang="ru-RU" sz="1800" dirty="0">
              <a:latin typeface="Cambria" pitchFamily="18" charset="0"/>
            </a:endParaRPr>
          </a:p>
          <a:p>
            <a:pPr algn="ctr"/>
            <a:r>
              <a:rPr lang="ru-RU" altLang="ru-RU" sz="1800" dirty="0" smtClean="0">
                <a:latin typeface="Cambria" pitchFamily="18" charset="0"/>
              </a:rPr>
              <a:t>Красноярск 2018</a:t>
            </a:r>
            <a:endParaRPr lang="ru-RU" altLang="ru-RU" sz="1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712968" cy="6048672"/>
          </a:xfrm>
        </p:spPr>
        <p:txBody>
          <a:bodyPr>
            <a:noAutofit/>
          </a:bodyPr>
          <a:lstStyle/>
          <a:p>
            <a:pPr lvl="0" algn="just"/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лимфангиомы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- врожденная патология стенки лимфатического сосуда, многокамерное ячеистое образование мягкой консистенции с беловатой жидкостью.</a:t>
            </a:r>
          </a:p>
          <a:p>
            <a:pPr lvl="0" algn="just"/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миксомы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- образования из зачатков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мезенхимальной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ткани, округлой формы, может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малигнизироваться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папилломы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- образования, представленные стромой, покрытые плоским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ороговевающим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эпителием, множественные или одиночные,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розовато -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коричневого цвета.</a:t>
            </a:r>
          </a:p>
          <a:p>
            <a:pPr lvl="0" algn="just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пигментные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невусы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-эти опухоли на широком основании или на ножке могут достигать значительных размеров, свисать между бедрами. При нарушении кровообращения развивается отёк, кровоизлияние, некроз, присоединяется вторичная инфекция (при их росте должна быть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онконастороженность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400" dirty="0">
              <a:latin typeface="Cambria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15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-26988"/>
            <a:ext cx="8001000" cy="1216026"/>
          </a:xfrm>
        </p:spPr>
        <p:txBody>
          <a:bodyPr/>
          <a:lstStyle/>
          <a:p>
            <a:pPr eaLnBrk="1" hangingPunct="1"/>
            <a:r>
              <a:rPr lang="uk-UA" sz="3600" dirty="0" err="1" smtClean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Гидраденома</a:t>
            </a:r>
            <a:endParaRPr lang="ru-RU" sz="3600" dirty="0" smtClean="0">
              <a:solidFill>
                <a:srgbClr val="66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052736"/>
            <a:ext cx="7308850" cy="5105400"/>
          </a:xfrm>
          <a:noFill/>
        </p:spPr>
      </p:pic>
    </p:spTree>
    <p:extLst>
      <p:ext uri="{BB962C8B-B14F-4D97-AF65-F5344CB8AC3E}">
        <p14:creationId xmlns:p14="http://schemas.microsoft.com/office/powerpoint/2010/main" val="8051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44450"/>
            <a:ext cx="8001000" cy="1216025"/>
          </a:xfrm>
        </p:spPr>
        <p:txBody>
          <a:bodyPr/>
          <a:lstStyle/>
          <a:p>
            <a:pPr eaLnBrk="1" hangingPunct="1"/>
            <a:r>
              <a:rPr lang="uk-UA" sz="3600" dirty="0" err="1" smtClean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Липома</a:t>
            </a:r>
            <a:endParaRPr lang="ru-RU" sz="3600" dirty="0" smtClean="0">
              <a:solidFill>
                <a:srgbClr val="66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268760"/>
            <a:ext cx="7056438" cy="5116512"/>
          </a:xfrm>
          <a:noFill/>
        </p:spPr>
      </p:pic>
    </p:spTree>
    <p:extLst>
      <p:ext uri="{BB962C8B-B14F-4D97-AF65-F5344CB8AC3E}">
        <p14:creationId xmlns:p14="http://schemas.microsoft.com/office/powerpoint/2010/main" val="33649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600" dirty="0" err="1" smtClean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Фиброма</a:t>
            </a:r>
            <a:endParaRPr lang="ru-RU" sz="3600" dirty="0" smtClean="0">
              <a:solidFill>
                <a:srgbClr val="66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340768"/>
            <a:ext cx="7416800" cy="5149850"/>
          </a:xfrm>
          <a:noFill/>
        </p:spPr>
      </p:pic>
    </p:spTree>
    <p:extLst>
      <p:ext uri="{BB962C8B-B14F-4D97-AF65-F5344CB8AC3E}">
        <p14:creationId xmlns:p14="http://schemas.microsoft.com/office/powerpoint/2010/main" val="38646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dirty="0" err="1" smtClean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Полип</a:t>
            </a:r>
            <a:r>
              <a:rPr lang="uk-UA" dirty="0" smtClean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влагалища</a:t>
            </a:r>
            <a:endParaRPr lang="ru-RU" dirty="0" smtClean="0">
              <a:solidFill>
                <a:srgbClr val="66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4788" y="1700213"/>
            <a:ext cx="6121400" cy="5146675"/>
          </a:xfrm>
          <a:noFill/>
        </p:spPr>
      </p:pic>
    </p:spTree>
    <p:extLst>
      <p:ext uri="{BB962C8B-B14F-4D97-AF65-F5344CB8AC3E}">
        <p14:creationId xmlns:p14="http://schemas.microsoft.com/office/powerpoint/2010/main" val="24896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8001000" cy="1216025"/>
          </a:xfrm>
        </p:spPr>
        <p:txBody>
          <a:bodyPr/>
          <a:lstStyle/>
          <a:p>
            <a:pPr eaLnBrk="1" hangingPunct="1"/>
            <a:r>
              <a:rPr lang="uk-UA" sz="3600" dirty="0" err="1" smtClean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Папиломы</a:t>
            </a:r>
            <a:endParaRPr lang="ru-RU" sz="3600" dirty="0" smtClean="0">
              <a:solidFill>
                <a:srgbClr val="66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268760"/>
            <a:ext cx="7127875" cy="5095875"/>
          </a:xfrm>
          <a:noFill/>
        </p:spPr>
      </p:pic>
    </p:spTree>
    <p:extLst>
      <p:ext uri="{BB962C8B-B14F-4D97-AF65-F5344CB8AC3E}">
        <p14:creationId xmlns:p14="http://schemas.microsoft.com/office/powerpoint/2010/main" val="39925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Кандиломы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(вирусной этиологии)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972816"/>
          </a:xfrm>
        </p:spPr>
        <p:txBody>
          <a:bodyPr>
            <a:noAutofit/>
          </a:bodyPr>
          <a:lstStyle/>
          <a:p>
            <a:pPr algn="just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 98% к 50 годам при наличии </a:t>
            </a: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папиломовирусной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инфекции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формируется рак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шейки  матки.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u="sng" dirty="0">
                <a:latin typeface="Times New Roman" pitchFamily="18" charset="0"/>
                <a:cs typeface="Times New Roman" pitchFamily="18" charset="0"/>
              </a:rPr>
              <a:t>Лечение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хирургическое иссечение, прижигание.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Спиртовый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раствор резорцина, электрокоагуляция и тампоны с противовирусными мазями.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5914269" cy="298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9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Предрак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вульвы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группа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дистрофии вульвы: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крауроз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лейкоплакия. Клинические проявления зависят от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давности процесса, степени его распространения, наличие сопутствующих заболеваний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группа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- кожно-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венерические заболевания: псориаз, дерматиты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     витилиго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кандидоз, герпес, сифилис,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кандиломы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(часто при сифилисе, сахарном диабете)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37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280920" cy="5289451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Крауроз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хронический склеротический процесс с прогрессирующими атрофическими изменениями и сморщиванием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наружных половых органов.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Лейкоплакия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это гиперпластические изменения эпителия с лейкоцитарной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инфильтрацией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последующими                         атрофическими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склеротическими изменениями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0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115888"/>
            <a:ext cx="8001000" cy="1216025"/>
          </a:xfrm>
        </p:spPr>
        <p:txBody>
          <a:bodyPr/>
          <a:lstStyle/>
          <a:p>
            <a:pPr eaLnBrk="1" hangingPunct="1"/>
            <a:r>
              <a:rPr lang="uk-UA" sz="3600" dirty="0" err="1" smtClean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Крауроз</a:t>
            </a:r>
            <a:endParaRPr lang="ru-RU" sz="3600" dirty="0" smtClean="0">
              <a:solidFill>
                <a:srgbClr val="66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196752"/>
            <a:ext cx="7561262" cy="5064125"/>
          </a:xfrm>
          <a:noFill/>
        </p:spPr>
      </p:pic>
    </p:spTree>
    <p:extLst>
      <p:ext uri="{BB962C8B-B14F-4D97-AF65-F5344CB8AC3E}">
        <p14:creationId xmlns:p14="http://schemas.microsoft.com/office/powerpoint/2010/main" val="40318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416824" cy="936104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лекции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136904" cy="43204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1.Определение предраковых, фоновых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заболеваний гениталий.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2.Причины фоновых предраковых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заболеваний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гениталий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3.Классификация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фоновых предраковых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заболеваний женских половых органов                                                                                4.Диагностика, лечение, реабилитация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уход при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предраковых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заболеваниях                                                                        5.Профилактика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фоновых предраковых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заболеваний гениталий.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44450"/>
            <a:ext cx="8001000" cy="1216025"/>
          </a:xfrm>
        </p:spPr>
        <p:txBody>
          <a:bodyPr/>
          <a:lstStyle/>
          <a:p>
            <a:pPr eaLnBrk="1" hangingPunct="1"/>
            <a:r>
              <a:rPr lang="uk-UA" dirty="0" err="1" smtClean="0">
                <a:solidFill>
                  <a:srgbClr val="66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Лейкоплакия</a:t>
            </a:r>
            <a:endParaRPr lang="ru-RU" dirty="0" smtClean="0">
              <a:solidFill>
                <a:srgbClr val="66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700213"/>
            <a:ext cx="6551613" cy="5130800"/>
          </a:xfrm>
          <a:noFill/>
        </p:spPr>
      </p:pic>
    </p:spTree>
    <p:extLst>
      <p:ext uri="{BB962C8B-B14F-4D97-AF65-F5344CB8AC3E}">
        <p14:creationId xmlns:p14="http://schemas.microsoft.com/office/powerpoint/2010/main" val="16560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Клиника дистрофических заболеваний вульвы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Основным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симптомом является зуд в области НПО. Интенсивность его возрастает при физической нагрузке, перегреве, прикосновение белья к пораженным участкам. Зуд усиливается в ночное время, может сопровождаться болевыми ощущениями. При длительном течении возникают чувства стягивания, напряжения кожно-слизистых покровов. Заболевание имеет ритмичный длительный характер, истощает нервную систему. Причиной возникновения этих симптомов является нарушение трофики ткани в результате инволюции половых органов.</a:t>
            </a:r>
          </a:p>
          <a:p>
            <a:pPr algn="just"/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Диагностика: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1.жалобы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анамнез;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2.визуальный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осмотр;</a:t>
            </a:r>
          </a:p>
          <a:p>
            <a:pPr marL="0" indent="0" algn="just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З.вульвоскопия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(вульву обрабатывают 2%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толуидиновом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синим, при наличии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атипии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ярко синее окрашивание клеток) и взятие мазков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атипию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                                                          4.гистологическая биопсия.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Лечение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длительное, индивидуальное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1.Режим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дня, гигиена (ЛФК, прогулки на свежем воздухе, диета молочно-растительная с исключением острых блюд, для подмывания не рекомендуется использовать мыло, лучше использовать настой цветов ромашки, календулы).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2.Лечение сопутствующей патологии   (сахарный диабет).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З.Биостимуляторы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4.Десенсибилизирующая терапия,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местно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- 2%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димидроловая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мазь, 10%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анестезиновая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мазь (паста).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5.При отсутствии противопоказаний гормонотерапия (эстрогены в сочетании с андрогенами) в виде мазей, кремов, вагинальных шариков, эмульсий.  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6.Физиолечение - ультразвук, электросон.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7.При отсутствии эффекта рекомендуется оперативный метод лечения - удаление пораженных ростков с помощью скальпеля, лазера или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криодеструкции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6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256584"/>
          </a:xfrm>
        </p:spPr>
        <p:txBody>
          <a:bodyPr>
            <a:normAutofit fontScale="85000" lnSpcReduction="20000"/>
          </a:bodyPr>
          <a:lstStyle/>
          <a:p>
            <a:pPr marL="0" lv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Классификация фоновых процессов шейки матки</a:t>
            </a:r>
          </a:p>
          <a:p>
            <a:pPr marL="0" lvl="0" indent="0">
              <a:buNone/>
            </a:pPr>
            <a:r>
              <a:rPr lang="en-US" sz="3900" dirty="0" err="1" smtClean="0">
                <a:latin typeface="Times New Roman" pitchFamily="18" charset="0"/>
                <a:cs typeface="Times New Roman" pitchFamily="18" charset="0"/>
              </a:rPr>
              <a:t>Фонов</a:t>
            </a:r>
            <a:r>
              <a:rPr lang="ru-RU" sz="3900" dirty="0" err="1"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проце</a:t>
            </a: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ы </a:t>
            </a: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шейки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матки </a:t>
            </a:r>
            <a:r>
              <a:rPr lang="ru-RU" sz="3900" dirty="0" err="1" smtClean="0">
                <a:latin typeface="Times New Roman" pitchFamily="18" charset="0"/>
                <a:cs typeface="Times New Roman" pitchFamily="18" charset="0"/>
              </a:rPr>
              <a:t>поразделяются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на:</a:t>
            </a:r>
          </a:p>
          <a:p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перпластич</a:t>
            </a:r>
            <a:r>
              <a:rPr lang="ru-RU" sz="3900" dirty="0" err="1">
                <a:latin typeface="Times New Roman" pitchFamily="18" charset="0"/>
                <a:cs typeface="Times New Roman" pitchFamily="18" charset="0"/>
              </a:rPr>
              <a:t>еские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вязан</a:t>
            </a:r>
            <a:r>
              <a:rPr lang="ru-RU" sz="3900" dirty="0" err="1">
                <a:latin typeface="Times New Roman" pitchFamily="18" charset="0"/>
                <a:cs typeface="Times New Roman" pitchFamily="18" charset="0"/>
              </a:rPr>
              <a:t>ные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гормональн</a:t>
            </a: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390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рушен</a:t>
            </a:r>
            <a:r>
              <a:rPr lang="ru-RU" sz="3900" dirty="0" err="1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Воспалительные;</a:t>
            </a:r>
          </a:p>
          <a:p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Посттравматич</a:t>
            </a:r>
            <a:r>
              <a:rPr lang="ru-RU" sz="3900" dirty="0" err="1" smtClean="0">
                <a:latin typeface="Times New Roman" pitchFamily="18" charset="0"/>
                <a:cs typeface="Times New Roman" pitchFamily="18" charset="0"/>
              </a:rPr>
              <a:t>еские</a:t>
            </a: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b="1" dirty="0">
                <a:latin typeface="Cambria" pitchFamily="18" charset="0"/>
                <a:cs typeface="Times New Roman" pitchFamily="18" charset="0"/>
              </a:rPr>
              <a:t>Фоновые заболевания</a:t>
            </a:r>
            <a:r>
              <a:rPr lang="ru-RU" sz="4000" dirty="0">
                <a:latin typeface="Cambria" pitchFamily="18" charset="0"/>
                <a:cs typeface="Times New Roman" pitchFamily="18" charset="0"/>
              </a:rPr>
              <a:t> составляют 85% всей патологии ш/ матки.</a:t>
            </a: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666699"/>
              </a:solidFill>
              <a:latin typeface="Cambria" pitchFamily="18" charset="0"/>
              <a:cs typeface="Times New Roman" pitchFamily="18" charset="0"/>
            </a:endParaRPr>
          </a:p>
          <a:p>
            <a:pPr lvl="0"/>
            <a:endParaRPr lang="en-US" dirty="0">
              <a:solidFill>
                <a:srgbClr val="666699"/>
              </a:solidFill>
              <a:latin typeface="Cambr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42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94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970637"/>
              </p:ext>
            </p:extLst>
          </p:nvPr>
        </p:nvGraphicFramePr>
        <p:xfrm>
          <a:off x="323528" y="274637"/>
          <a:ext cx="8424936" cy="6583363"/>
        </p:xfrm>
        <a:graphic>
          <a:graphicData uri="http://schemas.openxmlformats.org/drawingml/2006/table">
            <a:tbl>
              <a:tblPr/>
              <a:tblGrid>
                <a:gridCol w="8424936"/>
              </a:tblGrid>
              <a:tr h="548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Фонов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ые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проце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шейки матки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99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47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А.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перпластич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еские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вязан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ные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гормональн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ы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м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рушен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ие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м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99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Э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ндоцерв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коз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прост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й;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прол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фе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ри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рую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щ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ий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живающ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ий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Пол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ы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прост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й;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прол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фе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ри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рую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щ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ий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еп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дерм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ир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ую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щ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ий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Пап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лом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ы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Проста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лейкоплак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я.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Э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ндометр</a:t>
                      </a: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оз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8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50485"/>
              </p:ext>
            </p:extLst>
          </p:nvPr>
        </p:nvGraphicFramePr>
        <p:xfrm>
          <a:off x="395288" y="333375"/>
          <a:ext cx="8137525" cy="6294438"/>
        </p:xfrm>
        <a:graphic>
          <a:graphicData uri="http://schemas.openxmlformats.org/drawingml/2006/table">
            <a:tbl>
              <a:tblPr/>
              <a:tblGrid>
                <a:gridCol w="8137525"/>
              </a:tblGrid>
              <a:tr h="5486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Фонов</a:t>
                      </a:r>
                      <a:r>
                        <a:rPr kumimoji="0" lang="ru-RU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ые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процес</a:t>
                      </a:r>
                      <a:r>
                        <a:rPr kumimoji="0" lang="ru-RU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сы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99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5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Б. </a:t>
                      </a: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Воспалительные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99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стинна</a:t>
                      </a: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э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роз</a:t>
                      </a: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я;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церв</a:t>
                      </a: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ц</a:t>
                      </a: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ы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ы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В. </a:t>
                      </a:r>
                      <a:r>
                        <a:rPr kumimoji="0" lang="en-US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Посттравматич</a:t>
                      </a:r>
                      <a:r>
                        <a:rPr kumimoji="0" lang="ru-RU" sz="3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еские</a:t>
                      </a:r>
                      <a:r>
                        <a:rPr kumimoji="0" 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99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э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ктроп</a:t>
                      </a: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он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рубцев</a:t>
                      </a:r>
                      <a:r>
                        <a:rPr kumimoji="0" lang="ru-RU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ые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зм</a:t>
                      </a: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ен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- ш</a:t>
                      </a: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ее</a:t>
                      </a:r>
                      <a:r>
                        <a:rPr kumimoji="0" lang="en-US" sz="3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чно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влагалищные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свищи</a:t>
                      </a:r>
                      <a:r>
                        <a:rPr kumimoji="0" 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1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42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68459"/>
              </p:ext>
            </p:extLst>
          </p:nvPr>
        </p:nvGraphicFramePr>
        <p:xfrm>
          <a:off x="250825" y="188913"/>
          <a:ext cx="8497888" cy="7319355"/>
        </p:xfrm>
        <a:graphic>
          <a:graphicData uri="http://schemas.openxmlformats.org/drawingml/2006/table">
            <a:tbl>
              <a:tblPr/>
              <a:tblGrid>
                <a:gridCol w="8497888"/>
              </a:tblGrid>
              <a:tr h="1799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Предраков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ые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процес</a:t>
                      </a:r>
                      <a:r>
                        <a:rPr kumimoji="0" lang="ru-RU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сы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6699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шейки матки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99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9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А.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Дисплаз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я, в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оз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ника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ющая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зм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нен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но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й ш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ке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или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участке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фонов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ы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х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процес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со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в: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слабо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виражена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или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тяж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я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Б.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Лейкоплак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я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атип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ией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ок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В.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Э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троплак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я.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Г.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Аденоматоз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0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2218258"/>
          </a:xfrm>
        </p:spPr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Эрозии шейки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матки(фоновые заболевания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Cambria" pitchFamily="18" charset="0"/>
                <a:cs typeface="Times New Roman" pitchFamily="18" charset="0"/>
              </a:rPr>
              <a:t>Истинная </a:t>
            </a:r>
            <a:r>
              <a:rPr lang="ru-RU" sz="3600" dirty="0">
                <a:latin typeface="Cambria" pitchFamily="18" charset="0"/>
                <a:cs typeface="Times New Roman" pitchFamily="18" charset="0"/>
              </a:rPr>
              <a:t>эрозия ш/матки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дефект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многослойного плоского эпителия влагалищной части ш/ матки (ссадина). Кровоточащая, яркая поверхность с четкими контурами, налетом фибрина. Без воспаления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эпителизируется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через 7 — 8 дней.</a:t>
            </a:r>
          </a:p>
          <a:p>
            <a:pPr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Псевдоэрозия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(эктопия ш/ матки)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Это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выход цилиндрического и призматического эпителия цервикального канала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рН – щелочная, на влагалищную поверхность ш/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матки, во влагалищную кислую среду,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т.е. в агрессивную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среду.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озникает 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гиперемия, отечность, напоминающая эрозию. Микроскопически истинного дефекта эпителия нет. Может наблюдаться у девочек подростков (каждая 2-я) в результате недостаточной гормональной активности, либо в результате воспалительного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процесса.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ри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длительных белях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мацерируется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эпителий на нижней губе ш/ матки,  на месте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слущенного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эпителия размножается железистый, и при отсутствии воспаления заменяется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цилинрическим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248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Наблюдаемый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последние десятилетия рост частоты опухолей связан с аномалиями развития или возникновением опухолей из имеющихся в организме недифференцированных эмбриональных элементов, сохранивших потенциальную способность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2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Эктопия шейки матки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3238361" cy="536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88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Эктропион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(выворот)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результате травматических повреждений в родах, при аборте, формируется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рубец шейки матка, шейка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деформируется, выворачивается и цилиндрический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эпителий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выходит во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влагалище;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может присоединиться воспалительный процесс.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Лечение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лечение хронического воспалительного очага;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рубцов;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молодых нерожавших до 23 - 25 лет диспансерное наблюдение с цитологическим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кольпоскопическим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контролем 2 раза в год.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2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розия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полипы шейки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матки до- и после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лазеродеструкции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96" y="1871518"/>
            <a:ext cx="3668987" cy="299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111" y="1844824"/>
            <a:ext cx="3682480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3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шейки матки 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O.Naboti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до- и после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лазеродеструкции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466667" cy="183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2" y="4338638"/>
            <a:ext cx="44100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4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розия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шейки матки до- и после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лазеродеструкции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41613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33056"/>
            <a:ext cx="544479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3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оброкачественные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предраковые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процессы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шейки матки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00200"/>
            <a:ext cx="8424936" cy="4997152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К доброкачественным патологическим процессам шейки матки относятся такие состояния, при каких сохраняется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нормоплазия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эпителия,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то есть проходит правильное митотическое деления эпителиальных клеток, их дифференциация, дозревание, эксфолиация</a:t>
            </a:r>
            <a:r>
              <a:rPr lang="ru-RU" sz="3000" dirty="0" smtClean="0">
                <a:latin typeface="Cambria" pitchFamily="18" charset="0"/>
              </a:rPr>
              <a:t>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17032"/>
            <a:ext cx="396737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9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Эндометриоз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шейки  матки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900" dirty="0" smtClean="0">
                <a:latin typeface="Cambria" pitchFamily="18" charset="0"/>
                <a:cs typeface="Times New Roman" pitchFamily="18" charset="0"/>
              </a:rPr>
              <a:t>   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ш/матки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макроскопически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определяются «глазки» цианотично — багрового цвета. До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mens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они выбухают над поверхностью, при надавливании может сочиться кровь. После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mens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- могут исчезать или резко уменьшаться в размерах.                                                                    </a:t>
            </a:r>
          </a:p>
          <a:p>
            <a:pPr algn="just"/>
            <a:r>
              <a:rPr lang="ru-RU" sz="2900" u="sng" dirty="0">
                <a:latin typeface="Times New Roman" pitchFamily="18" charset="0"/>
                <a:cs typeface="Times New Roman" pitchFamily="18" charset="0"/>
              </a:rPr>
              <a:t>Тактика: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при отсутствии жалоб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- диспансерное наблюдение. При «мажущих» кровянистых выделениях - после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10-го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дня менструации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криодеструкция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или коагуляция «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солковазином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1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88600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Cambria" pitchFamily="18" charset="0"/>
              </a:rPr>
              <a:t>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Хронический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эндоцервицит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- в области наружного зева ш/ м.  венчик гиперемии на фоне обычной слизистой.</a:t>
            </a:r>
          </a:p>
          <a:p>
            <a:pPr algn="just"/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Лечение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комплексное противовоспалительное,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лучше проводить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фоне провокации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гоновакциной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при отсутствии эффекта - 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криодеструкция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74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Полипы шейки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матки             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бывают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железистые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фибринозные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железисто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фибринозные  - это  очаговое чрезмерное разрастание слизистой оболочки с подлежащей стромой или без нее.</a:t>
            </a:r>
          </a:p>
          <a:p>
            <a:pPr algn="just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Лечение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хирургическое иссечение или откручивание полипа с последующим выскабливанием слизистой цервикального канала и антибактериальной терапией - при фибринозном полипе (воспалительный генез)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гормональной -  при железистом полипе</a:t>
            </a:r>
          </a:p>
          <a:p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18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Фоновые заболевания женских половых органов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978" y="1379340"/>
            <a:ext cx="819747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Cambria" pitchFamily="18" charset="0"/>
              </a:rPr>
              <a:t>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фоновым процессам могут быть отнесены хронические неспецифические и специфические воспалительные заболевания; длительно незаживающие язвы и свищи; кожные рубцы;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дисгормональные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гиперплазии.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Развитие рака из фоновых процессов наблюдается относительно редко.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2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Дисплазия шейки матки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характеризуется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нарушением расположения, созревания и дифференциации клеток многослойного плоского эпителия (относится к предраковым заболеваниям).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слабая (изменена 1/3 эпителия)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умеренная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атипия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эпителия)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тяжелая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атипия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2/3 эпителия)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Лечение электро-, крио-,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лазеродеструкция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вплоть до ампутации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шейки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матки.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9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544616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Лейкоплакия ш/м.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— пятно или бляшка белого цвета за счет нарушения ороговения участков многослойного плоского эпителия.	</a:t>
            </a:r>
          </a:p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Эритроплакия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резкое истончение эпителия, через который просвечивает подлежащая ткань.</a:t>
            </a:r>
          </a:p>
          <a:p>
            <a:pPr algn="just"/>
            <a:r>
              <a:rPr lang="ru-RU" sz="3600" u="sng" dirty="0">
                <a:latin typeface="Times New Roman" pitchFamily="18" charset="0"/>
                <a:cs typeface="Times New Roman" pitchFamily="18" charset="0"/>
              </a:rPr>
              <a:t>Лечение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криодеструкция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лазерокоагуляция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местносанирующая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ваготия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солко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- гель) терапия 10-14 дней. </a:t>
            </a:r>
          </a:p>
          <a:p>
            <a:pPr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71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60584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37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Фоновые заболевания тела матки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фоновым заболеваниям тела матки относятся: железистая,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железисто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кистозная гиперплазия и полипы эндометрия. Гиперплазия эндометрия часто наблюдается у женщин с ожирением,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поликистозом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яичников, при повышенном содержании эстрогенов в организме. Длительное воздействие  эстрогенов приводит к чрезмерному разрастанию эндометрия.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473"/>
            <a:ext cx="8229600" cy="1143000"/>
          </a:xfrm>
        </p:spPr>
        <p:txBody>
          <a:bodyPr/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Эндометриоз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тела матки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0939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Доброкачественное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гормоно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зависимое заболевание женщин репродуктивного возраста. Это патологический процесс, характеризующийся образованием очагов функционирующей ткани эндометрия, состоящий из желез и стромы. В очагах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гетертопии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происходят циклические изменения, подобные процессам, происходящим в эндометрии в течение менструального цикла. У всех женщин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неврозоподобные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состояния, нарушение всех функции органов и систем, гормональные нарушения. Возникают у пациенток с высоким уровнем эстрогенов и низком содержанием прогестерона.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2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Причины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1)изменение гормонального фона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2)воспаление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хр. эндометрит (отторжение и заброс менструальной крови через маточные трубы в брюшную полость)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3)хирургическая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травма (аборт, диатермокоагуляция, диагностическое выскабливание при НМЦ)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0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  <a:r>
              <a:rPr lang="ru-RU" sz="3600" dirty="0">
                <a:latin typeface="Cambria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Cambria" pitchFamily="18" charset="0"/>
                <a:cs typeface="Times New Roman" pitchFamily="18" charset="0"/>
              </a:rPr>
            </a:br>
            <a:endParaRPr lang="ru-RU" sz="36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1)Анамнез, жалобы - боль локализуется внизу живота, часто с иррадиацией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в промежность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и появляются за 1 -2 дня до менструации, боль во время полового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акта. Менструации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длительные, обильные со сгустками крови, за 1 - 2 дня до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mensis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 мажущие кровянистые выделения и 3 дня после менструации.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быть субфебрильная температура, </a:t>
            </a:r>
            <a:r>
              <a:rPr lang="ru-RU" sz="11200" dirty="0" err="1">
                <a:latin typeface="Times New Roman" pitchFamily="18" charset="0"/>
                <a:cs typeface="Times New Roman" pitchFamily="18" charset="0"/>
              </a:rPr>
              <a:t>дизурические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 расстройства,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нарушение репродуктивной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функции вследствие </a:t>
            </a:r>
            <a:r>
              <a:rPr lang="ru-RU" sz="11200" dirty="0" err="1">
                <a:latin typeface="Times New Roman" pitchFamily="18" charset="0"/>
                <a:cs typeface="Times New Roman" pitchFamily="18" charset="0"/>
              </a:rPr>
              <a:t>развившегося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 спаечного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процесса.                                                                                       2)УЗИ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00" dirty="0" err="1">
                <a:latin typeface="Times New Roman" pitchFamily="18" charset="0"/>
                <a:cs typeface="Times New Roman" pitchFamily="18" charset="0"/>
              </a:rPr>
              <a:t>гистероскопия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00" dirty="0" err="1">
                <a:latin typeface="Times New Roman" pitchFamily="18" charset="0"/>
                <a:cs typeface="Times New Roman" pitchFamily="18" charset="0"/>
              </a:rPr>
              <a:t>метросальпингоскопия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 (осмотр в зеркалах — </a:t>
            </a:r>
            <a:r>
              <a:rPr lang="ru-RU" sz="112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1 — 2 дня до </a:t>
            </a:r>
            <a:r>
              <a:rPr lang="en-US" sz="11200" dirty="0" err="1">
                <a:latin typeface="Times New Roman" pitchFamily="18" charset="0"/>
                <a:cs typeface="Times New Roman" pitchFamily="18" charset="0"/>
              </a:rPr>
              <a:t>mensis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 и 5-7 дней после - </a:t>
            </a:r>
            <a:r>
              <a:rPr lang="ru-RU" sz="11200" dirty="0" err="1">
                <a:latin typeface="Times New Roman" pitchFamily="18" charset="0"/>
                <a:cs typeface="Times New Roman" pitchFamily="18" charset="0"/>
              </a:rPr>
              <a:t>эндомитриоидные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 очаги уменьшаются в размерах или исчезают</a:t>
            </a:r>
            <a:r>
              <a:rPr lang="ru-RU" sz="2400" dirty="0">
                <a:latin typeface="Cambria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471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Лечение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Консервативное комплексное.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гормонотерапия (подавление менструальной функции 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дюфастон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даназол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гестринон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золодекс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десенсебилизирующее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лечение,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энтеросорбенты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иммунокорректоры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фито - диетотерапия</a:t>
            </a:r>
          </a:p>
          <a:p>
            <a:pPr lvl="0"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физиолечение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(электрофорез 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йодитом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калия,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родоновые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ванны</a:t>
            </a:r>
          </a:p>
          <a:p>
            <a:pPr lvl="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снятия болевого синдрома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антинростогландины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Хирургическое удаление очагов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эндометриоза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преимущественно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лапароскопическое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Беременность положительно влияет на течение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эндометриоза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но она развивается редко при данной патологии.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онкозаболеваний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Медицинская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сестра должна знать, что профилактика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эндометриоза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заключается в проведении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сан.просвет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работы,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направленной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охрану здоровья девочек в пубертатном возрасте,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гормональных контрацептивов,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предупреждение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травм родовых путей,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полноценное лечение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различных эндокринных нарушений и воспалительных  заболеваний женских половых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органов, своевременную диагностику и лечение фоновых предраковых заболеваний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преинвазивного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рака,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крауроза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лейкоплакии вульвы.</a:t>
            </a:r>
          </a:p>
          <a:p>
            <a:endParaRPr lang="ru-RU" sz="1050" dirty="0"/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2858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Контрольные вопросы для закрепления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Предраковые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фоновые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заболевания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Классификация предраковых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фоновых заболеваний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иагностика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предраковых заболеваний  женских половых органов</a:t>
            </a: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0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Предраковые заболевания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женских половых органов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9248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К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собственно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предраку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 следует отнести лишь пролиферативные изменения очагового характера, возникшие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из фоновых процессов.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dirty="0">
                <a:latin typeface="Times New Roman" pitchFamily="18" charset="0"/>
                <a:cs typeface="Times New Roman" pitchFamily="18" charset="0"/>
              </a:rPr>
            </a:b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dirty="0">
                <a:latin typeface="Times New Roman" pitchFamily="18" charset="0"/>
                <a:cs typeface="Times New Roman" pitchFamily="18" charset="0"/>
              </a:rPr>
            </a:b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Многообразие предраковых заболеваний, различная частота развития рака при разных заболеваниях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привели к выделению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облигатных и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 факультативных 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форм предраковых заболеваний(ПЗ).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Cambria" pitchFamily="18" charset="0"/>
              </a:rPr>
              <a:t/>
            </a:r>
            <a:br>
              <a:rPr lang="ru-RU" dirty="0">
                <a:latin typeface="Cambria" pitchFamily="18" charset="0"/>
              </a:rPr>
            </a:b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6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28092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Частота малигнизации опухолей составляет примерно 15% как у взрослых, так и у детей. Опухоли встречаются во всех возрастных группах, начиная с периода новорожденности.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Заболевания вульвы опухолевого генеза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подразделяются на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фоновые (доброкачественные)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редрак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вульвы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7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Патология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вульвы</a:t>
            </a:r>
            <a:r>
              <a:rPr lang="ru-RU" sz="3200" dirty="0">
                <a:latin typeface="Cambria" pitchFamily="18" charset="0"/>
              </a:rPr>
              <a:t/>
            </a:r>
            <a:br>
              <a:rPr lang="ru-RU" sz="3200" dirty="0">
                <a:latin typeface="Cambria" pitchFamily="18" charset="0"/>
              </a:rPr>
            </a:br>
            <a:endParaRPr lang="ru-RU" sz="3200" dirty="0"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Cambria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патологиями наружных половых органов являются обменные нарушения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нейроэндокринопатия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связанные с возрастными изменениями, а также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вирусными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инфекциям и, особенно, с вирусом генитального герпеса, и другими воспалительными заболеваниями, нарушениями  личной гигиены. Чаще всего патология вульвы наблюдается у женщин в пре — и постменопаузальных периодах.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8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12968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Фоновые заболевания вульвы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4741987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фибромы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округлой формы, подвижные, не спаянные образования.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зависимости от тканевого компонента они бывают мягкие, плотные ; развивается из соединительной ткани больших половых губ.</a:t>
            </a:r>
          </a:p>
          <a:p>
            <a:pPr lvl="0"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фибромиомы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миомы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липомы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(из жировой ткани) - на ножке</a:t>
            </a:r>
          </a:p>
          <a:p>
            <a:pPr lvl="0" algn="just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гидроаденомы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образования из структур потовых желез в виде множества мелких высыпаний 2-х – 4-х и больше мм, серо-розового цвета, возвышающиеся над поверхностью.</a:t>
            </a:r>
          </a:p>
          <a:p>
            <a:endParaRPr lang="ru-RU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1907</Words>
  <Application>Microsoft Office PowerPoint</Application>
  <PresentationFormat>Экран (4:3)</PresentationFormat>
  <Paragraphs>169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4" baseType="lpstr">
      <vt:lpstr>Arial</vt:lpstr>
      <vt:lpstr>Calibri</vt:lpstr>
      <vt:lpstr>Cambria</vt:lpstr>
      <vt:lpstr>Times New Roman</vt:lpstr>
      <vt:lpstr>Тема Office</vt:lpstr>
      <vt:lpstr>Презентация PowerPoint</vt:lpstr>
      <vt:lpstr>План лекции</vt:lpstr>
      <vt:lpstr>Презентация PowerPoint</vt:lpstr>
      <vt:lpstr>Фоновые заболевания женских половых органов</vt:lpstr>
      <vt:lpstr>Предраковые заболевания женских половых органов</vt:lpstr>
      <vt:lpstr>Презентация PowerPoint</vt:lpstr>
      <vt:lpstr>Заболевания вульвы опухолевого генеза подразделяются на   фоновые (доброкачественные) и предрак вульвы </vt:lpstr>
      <vt:lpstr>Патология вульвы </vt:lpstr>
      <vt:lpstr>Фоновые заболевания вульвы</vt:lpstr>
      <vt:lpstr>Презентация PowerPoint</vt:lpstr>
      <vt:lpstr>Гидраденома</vt:lpstr>
      <vt:lpstr>Липома</vt:lpstr>
      <vt:lpstr>Фиброма</vt:lpstr>
      <vt:lpstr>Полип влагалища</vt:lpstr>
      <vt:lpstr>Папиломы</vt:lpstr>
      <vt:lpstr>Кандиломы (вирусной этиологии) </vt:lpstr>
      <vt:lpstr>Предрак вульвы  </vt:lpstr>
      <vt:lpstr>Презентация PowerPoint</vt:lpstr>
      <vt:lpstr>Крауроз</vt:lpstr>
      <vt:lpstr>Лейкоплакия</vt:lpstr>
      <vt:lpstr>Презентация PowerPoint</vt:lpstr>
      <vt:lpstr>Диагностика: </vt:lpstr>
      <vt:lpstr>Лечение длительное, индивидуальное</vt:lpstr>
      <vt:lpstr>Презентация PowerPoint</vt:lpstr>
      <vt:lpstr>Презентация PowerPoint</vt:lpstr>
      <vt:lpstr>Презентация PowerPoint</vt:lpstr>
      <vt:lpstr>Презентация PowerPoint</vt:lpstr>
      <vt:lpstr>Эрозии шейки матки(фоновые заболевания)  Истинная эрозия ш/матки</vt:lpstr>
      <vt:lpstr>Псевдоэрозия (эктопия ш/ матки) </vt:lpstr>
      <vt:lpstr>Эктопия шейки матки</vt:lpstr>
      <vt:lpstr>Эктропион (выворот)</vt:lpstr>
      <vt:lpstr>Лечение</vt:lpstr>
      <vt:lpstr> Эрозия, полипы шейки матки до- и после лазеродеструкции </vt:lpstr>
      <vt:lpstr>Кисты шейки матки и O.Naboti до- и после лазеродеструкции</vt:lpstr>
      <vt:lpstr>Эрозия шейки матки до- и после лазеродеструкции</vt:lpstr>
      <vt:lpstr>Доброкачественные и предраковые процессы шейки матки</vt:lpstr>
      <vt:lpstr>Эндометриоз шейки  матки</vt:lpstr>
      <vt:lpstr>Презентация PowerPoint</vt:lpstr>
      <vt:lpstr>Презентация PowerPoint</vt:lpstr>
      <vt:lpstr>Дисплазия шейки матки</vt:lpstr>
      <vt:lpstr>Презентация PowerPoint</vt:lpstr>
      <vt:lpstr>Презентация PowerPoint</vt:lpstr>
      <vt:lpstr>Фоновые заболевания тела матки</vt:lpstr>
      <vt:lpstr>Эндометриоз тела матки</vt:lpstr>
      <vt:lpstr>Причины</vt:lpstr>
      <vt:lpstr>Диагностика </vt:lpstr>
      <vt:lpstr>Лечение </vt:lpstr>
      <vt:lpstr>Профилактика онкозаболеваний</vt:lpstr>
      <vt:lpstr>Контрольные вопросы для закрепления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Предраковые фоновые заболевания</dc:title>
  <dc:creator>Lenovo</dc:creator>
  <cp:lastModifiedBy>Lenovo</cp:lastModifiedBy>
  <cp:revision>55</cp:revision>
  <dcterms:created xsi:type="dcterms:W3CDTF">2018-02-10T10:39:10Z</dcterms:created>
  <dcterms:modified xsi:type="dcterms:W3CDTF">2020-12-21T07:57:45Z</dcterms:modified>
</cp:coreProperties>
</file>