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</p:embeddedFont>
    <p:embeddedFont>
      <p:font typeface="Raleway" panose="020B0003030101060003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918f84ab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918f84ab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94300ab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94300ab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94300ab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94300ab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94300abb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94300abb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94300abb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94300abb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94300ab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f94300ab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f94300abb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f94300abb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94300abb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94300abb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94300abb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94300abb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94300abb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94300abb9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918f84ab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918f84ab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94300abb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94300abb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94300abb9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f94300abb9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94300ab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94300ab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918f84ab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918f84ab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918f84ab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918f84ab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918f84abb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f918f84abb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918f84abb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918f84abb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918f84ab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918f84ab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918f84ab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918f84abb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918f84ab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f918f84abb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8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Терминальные состояния. Сердечно-легочная реанимация</a:t>
            </a:r>
            <a:endParaRPr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FE9FDF-2879-421D-BB54-BF3705A8C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Google Shape;1009;p37">
            <a:extLst>
              <a:ext uri="{FF2B5EF4-FFF2-40B4-BE49-F238E27FC236}">
                <a16:creationId xmlns:a16="http://schemas.microsoft.com/office/drawing/2014/main" id="{8EB88779-3D90-4D0D-89AB-02D94D4E9D11}"/>
              </a:ext>
            </a:extLst>
          </p:cNvPr>
          <p:cNvSpPr txBox="1">
            <a:spLocks/>
          </p:cNvSpPr>
          <p:nvPr/>
        </p:nvSpPr>
        <p:spPr>
          <a:xfrm>
            <a:off x="729450" y="3909686"/>
            <a:ext cx="7171509" cy="108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None/>
              <a:defRPr sz="18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dirty="0"/>
              <a:t>Выполнил: Бабаджанян Акоп Манасович</a:t>
            </a:r>
            <a:r>
              <a:rPr lang="ru-RU" sz="1100"/>
              <a:t>,  </a:t>
            </a: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/>
              <a:t>ординатор </a:t>
            </a:r>
            <a:r>
              <a:rPr lang="ru-RU" sz="1100" dirty="0"/>
              <a:t>Кафедры общей хирургии имени </a:t>
            </a: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dirty="0"/>
              <a:t>профессора </a:t>
            </a:r>
            <a:r>
              <a:rPr lang="ru-RU" sz="1100" dirty="0" err="1"/>
              <a:t>М.И.Гульмана</a:t>
            </a:r>
            <a:r>
              <a:rPr lang="ru-RU" sz="1100" dirty="0"/>
              <a:t>, специальность Общая хирургия</a:t>
            </a:r>
          </a:p>
          <a:p>
            <a:pPr algn="l"/>
            <a:br>
              <a:rPr lang="ru-RU" dirty="0"/>
            </a:b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B47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Биологическая смерть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l="4594" t="20915" r="48520" b="2917"/>
          <a:stretch/>
        </p:blipFill>
        <p:spPr>
          <a:xfrm>
            <a:off x="0" y="0"/>
            <a:ext cx="56176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5902875" y="777000"/>
            <a:ext cx="2946300" cy="3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Признаки:</a:t>
            </a:r>
            <a:endParaRPr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Помутнение и высыхание роговицы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Размягчение глазного яблока, симптом “кошачьего глаза” (через 10-15 минут)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Трупные пятна (через 2-4 часа)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Трупное окоченение (через 2-4 часа, максимум через сутки)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Трупное разложение (сроки зависят от условий среды)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Реанимационные мероприятия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Реанимационные мероприятия</a:t>
            </a:r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434343"/>
                </a:solidFill>
              </a:rPr>
              <a:t>Это действие врача при клинической смерти, направленные на поддержание функций кровообращения, дыхания и оживление организма</a:t>
            </a:r>
            <a:endParaRPr sz="1700">
              <a:solidFill>
                <a:srgbClr val="434343"/>
              </a:solidFill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1549125" y="3048150"/>
            <a:ext cx="1984500" cy="186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4"/>
          <p:cNvSpPr/>
          <p:nvPr/>
        </p:nvSpPr>
        <p:spPr>
          <a:xfrm>
            <a:off x="5285775" y="3048150"/>
            <a:ext cx="1984500" cy="186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4"/>
          <p:cNvSpPr txBox="1"/>
          <p:nvPr/>
        </p:nvSpPr>
        <p:spPr>
          <a:xfrm>
            <a:off x="1842675" y="3579450"/>
            <a:ext cx="1397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Базовая СЛР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5402175" y="3579450"/>
            <a:ext cx="1751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Специализированная СЛР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72780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Базовая СЛР</a:t>
            </a:r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531400" y="2028750"/>
            <a:ext cx="4732500" cy="25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34343"/>
                </a:solidFill>
              </a:rPr>
              <a:t>А - airway - обеспечение свободной проходимости дыхательных путей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34343"/>
                </a:solidFill>
              </a:rPr>
              <a:t>В - breathing - ИВЛ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rgbClr val="434343"/>
                </a:solidFill>
              </a:rPr>
              <a:t>С - circulation - непрямой массаж сердца</a:t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900" y="1263325"/>
            <a:ext cx="4511724" cy="33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631675" y="621625"/>
            <a:ext cx="8331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140"/>
              <a:t>Обеспечение свободной проходимости дыхательных путей</a:t>
            </a:r>
            <a:endParaRPr sz="2140"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631666" y="1243275"/>
            <a:ext cx="2049600" cy="28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900">
                <a:solidFill>
                  <a:srgbClr val="E06666"/>
                </a:solidFill>
              </a:rPr>
              <a:t>Тройной прием Сафара</a:t>
            </a:r>
            <a:endParaRPr sz="1900">
              <a:solidFill>
                <a:srgbClr val="E06666"/>
              </a:solidFill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 l="10722" t="29237" r="9558" b="5848"/>
          <a:stretch/>
        </p:blipFill>
        <p:spPr>
          <a:xfrm>
            <a:off x="2466475" y="1127525"/>
            <a:ext cx="6406876" cy="390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727650" y="576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ИВЛ</a:t>
            </a:r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370975" y="1280350"/>
            <a:ext cx="3722400" cy="14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34343"/>
                </a:solidFill>
              </a:rPr>
              <a:t>Виды: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>
                <a:solidFill>
                  <a:srgbClr val="434343"/>
                </a:solidFill>
              </a:rPr>
              <a:t>“рот в рот”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>
                <a:solidFill>
                  <a:srgbClr val="434343"/>
                </a:solidFill>
              </a:rPr>
              <a:t>“рот в нос”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>
                <a:solidFill>
                  <a:srgbClr val="434343"/>
                </a:solidFill>
              </a:rPr>
              <a:t>в рот и в нос одновременно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>
                <a:solidFill>
                  <a:srgbClr val="434343"/>
                </a:solidFill>
              </a:rPr>
              <a:t>с помощью воздуховода</a:t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75" y="2768050"/>
            <a:ext cx="4118624" cy="231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4966825" y="969125"/>
            <a:ext cx="3722400" cy="39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accent3"/>
                </a:solidFill>
              </a:rPr>
              <a:t>Общие правила:</a:t>
            </a:r>
            <a:endParaRPr sz="1600" b="1">
              <a:solidFill>
                <a:schemeClr val="accent3"/>
              </a:solidFill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</a:pPr>
            <a:r>
              <a:rPr lang="ru" sz="1600">
                <a:solidFill>
                  <a:srgbClr val="434343"/>
                </a:solidFill>
              </a:rPr>
              <a:t>Объем вдувания около 1 л., частота -12 раз/мин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</a:pPr>
            <a:r>
              <a:rPr lang="ru" sz="1600">
                <a:solidFill>
                  <a:srgbClr val="434343"/>
                </a:solidFill>
              </a:rPr>
              <a:t>Выдох должен длиться не меньше 1,5-2 сек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</a:pPr>
            <a:r>
              <a:rPr lang="ru" sz="1600">
                <a:solidFill>
                  <a:srgbClr val="434343"/>
                </a:solidFill>
              </a:rPr>
              <a:t>Контролировать проходимость дыхательных путей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</a:pPr>
            <a:r>
              <a:rPr lang="ru" sz="1600">
                <a:solidFill>
                  <a:srgbClr val="434343"/>
                </a:solidFill>
              </a:rPr>
              <a:t>Использовать салфетку, носовой платок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</a:pPr>
            <a:r>
              <a:rPr lang="ru" sz="1600">
                <a:solidFill>
                  <a:srgbClr val="434343"/>
                </a:solidFill>
              </a:rPr>
              <a:t>Следить за экскурсией грудной клетки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575" y="0"/>
            <a:ext cx="43347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>
            <a:spLocks noGrp="1"/>
          </p:cNvSpPr>
          <p:nvPr>
            <p:ph type="title" idx="4294967295"/>
          </p:nvPr>
        </p:nvSpPr>
        <p:spPr>
          <a:xfrm>
            <a:off x="160475" y="239400"/>
            <a:ext cx="4163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320"/>
              <a:t>Непрямой массаж сердца</a:t>
            </a:r>
            <a:endParaRPr sz="2320"/>
          </a:p>
        </p:txBody>
      </p:sp>
      <p:sp>
        <p:nvSpPr>
          <p:cNvPr id="190" name="Google Shape;190;p28"/>
          <p:cNvSpPr txBox="1"/>
          <p:nvPr/>
        </p:nvSpPr>
        <p:spPr>
          <a:xfrm>
            <a:off x="320875" y="962550"/>
            <a:ext cx="3597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Техника:</a:t>
            </a:r>
            <a:endParaRPr sz="1600"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ru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Реанимирующий располагается сбоку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ru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Одну ладонь кладут на другую в точку компрессии, так чтобы большие пальцы были направлены в сторону подбородка и живота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ru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Надавливания осуществляются выпрямленными в локтях руками проксимальной частью ладони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ru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Смещение грудины должно осуществляться на 5-6 с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ru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Частота: 100-120 в минуту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612775" y="5797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Сочетание ИВЛ и массажа сердца</a:t>
            </a:r>
            <a:endParaRPr/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12" y="1364550"/>
            <a:ext cx="5702734" cy="3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6533900" y="1925175"/>
            <a:ext cx="22848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1 человек: 30 компрессий грудной клетки и 2 вдоха 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 человека: один осуществляет ИВЛ, другой - массаж сердца (соотношение 30:2)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Эффективность:</a:t>
            </a:r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Реанимации: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появление синусового ритма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регистрация АД не ниже 70 мм рт. ст.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сужение зрачков и появление реакции на свет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восстановление цвета кожных покровов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возобновление самостоятельного дыхания</a:t>
            </a:r>
            <a:endParaRPr sz="1500">
              <a:solidFill>
                <a:srgbClr val="434343"/>
              </a:solidFill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body" idx="2"/>
          </p:nvPr>
        </p:nvSpPr>
        <p:spPr>
          <a:xfrm>
            <a:off x="4643600" y="2078875"/>
            <a:ext cx="3774300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Искусственного дыхания и кровообращения: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сужение зрачков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появление передаточной пульсации на сонных (бедренных) артериях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>
                <a:solidFill>
                  <a:srgbClr val="434343"/>
                </a:solidFill>
              </a:rPr>
              <a:t>изменение цвета кожных покровов (уменьшение цианоза и бледности)</a:t>
            </a:r>
            <a:endParaRPr sz="15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729450" y="1853850"/>
            <a:ext cx="7688700" cy="31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Виды терминальных состояний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Преагональное состояние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Агония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Клиническая смерть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Биологическая смерть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Реанимационные мероприятия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Базовая СЛР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Эффективность реанимационных мероприятий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Показания к проведению прямого массажа сердца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Специализированная реанимация</a:t>
            </a:r>
            <a:endParaRPr sz="1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Прямой массаж сердца</a:t>
            </a:r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body" idx="1"/>
          </p:nvPr>
        </p:nvSpPr>
        <p:spPr>
          <a:xfrm>
            <a:off x="466925" y="1903875"/>
            <a:ext cx="5114100" cy="28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8">
                <a:solidFill>
                  <a:srgbClr val="434343"/>
                </a:solidFill>
              </a:rPr>
              <a:t>Показания:</a:t>
            </a:r>
            <a:endParaRPr sz="1608">
              <a:solidFill>
                <a:srgbClr val="434343"/>
              </a:solidFill>
            </a:endParaRPr>
          </a:p>
          <a:p>
            <a:pPr marL="457200" lvl="0" indent="-323056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1608">
                <a:solidFill>
                  <a:srgbClr val="434343"/>
                </a:solidFill>
              </a:rPr>
              <a:t>остановка сердца при внутригрудных или внутрибрюшных операциях</a:t>
            </a:r>
            <a:endParaRPr sz="1608">
              <a:solidFill>
                <a:srgbClr val="434343"/>
              </a:solidFill>
            </a:endParaRPr>
          </a:p>
          <a:p>
            <a:pPr marL="457200" lvl="0" indent="-323056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1608">
                <a:solidFill>
                  <a:srgbClr val="434343"/>
                </a:solidFill>
              </a:rPr>
              <a:t>травма грудной клетки с подозрением на внутригрудное кровотечение и повреждение легких</a:t>
            </a:r>
            <a:endParaRPr sz="1608">
              <a:solidFill>
                <a:srgbClr val="434343"/>
              </a:solidFill>
            </a:endParaRPr>
          </a:p>
          <a:p>
            <a:pPr marL="457200" lvl="0" indent="-323056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1608">
                <a:solidFill>
                  <a:srgbClr val="434343"/>
                </a:solidFill>
              </a:rPr>
              <a:t>подозрению на тампонаду сердца, напряженный пневмоторкас, эмболию легочной артерии</a:t>
            </a:r>
            <a:endParaRPr sz="1608">
              <a:solidFill>
                <a:srgbClr val="434343"/>
              </a:solidFill>
            </a:endParaRPr>
          </a:p>
          <a:p>
            <a:pPr marL="457200" lvl="0" indent="-323056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1608">
                <a:solidFill>
                  <a:srgbClr val="434343"/>
                </a:solidFill>
              </a:rPr>
              <a:t>травма или деформация грудной клетки</a:t>
            </a:r>
            <a:endParaRPr sz="1608">
              <a:solidFill>
                <a:srgbClr val="434343"/>
              </a:solidFill>
            </a:endParaRPr>
          </a:p>
          <a:p>
            <a:pPr marL="457200" lvl="0" indent="-323056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1608">
                <a:solidFill>
                  <a:srgbClr val="434343"/>
                </a:solidFill>
              </a:rPr>
              <a:t>неэффективность закрытого массажа в течение нескольких минут</a:t>
            </a:r>
            <a:endParaRPr sz="1608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 rotWithShape="1">
          <a:blip r:embed="rId3">
            <a:alphaModFix/>
          </a:blip>
          <a:srcRect t="17389" r="54543"/>
          <a:stretch/>
        </p:blipFill>
        <p:spPr>
          <a:xfrm>
            <a:off x="5581026" y="1546625"/>
            <a:ext cx="3046825" cy="319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Специализированная СЛР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Особенности</a:t>
            </a:r>
            <a:endParaRPr/>
          </a:p>
        </p:txBody>
      </p:sp>
      <p:sp>
        <p:nvSpPr>
          <p:cNvPr id="222" name="Google Shape;222;p33"/>
          <p:cNvSpPr txBox="1">
            <a:spLocks noGrp="1"/>
          </p:cNvSpPr>
          <p:nvPr>
            <p:ph type="body" idx="1"/>
          </p:nvPr>
        </p:nvSpPr>
        <p:spPr>
          <a:xfrm>
            <a:off x="583375" y="1926450"/>
            <a:ext cx="43851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804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66"/>
              <a:buAutoNum type="arabicPeriod"/>
            </a:pPr>
            <a:r>
              <a:rPr lang="ru" sz="1566">
                <a:solidFill>
                  <a:srgbClr val="434343"/>
                </a:solidFill>
              </a:rPr>
              <a:t>Определение типа остановки кровообращения</a:t>
            </a:r>
            <a:endParaRPr sz="1566">
              <a:solidFill>
                <a:srgbClr val="434343"/>
              </a:solidFill>
            </a:endParaRPr>
          </a:p>
          <a:p>
            <a:pPr marL="457200" lvl="0" indent="-32804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66"/>
              <a:buAutoNum type="arabicPeriod"/>
            </a:pPr>
            <a:r>
              <a:rPr lang="ru" sz="1566">
                <a:solidFill>
                  <a:srgbClr val="434343"/>
                </a:solidFill>
              </a:rPr>
              <a:t>Обеспечение венозного доступа</a:t>
            </a:r>
            <a:endParaRPr sz="1566">
              <a:solidFill>
                <a:srgbClr val="434343"/>
              </a:solidFill>
            </a:endParaRPr>
          </a:p>
          <a:p>
            <a:pPr marL="457200" lvl="0" indent="-32804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66"/>
              <a:buAutoNum type="arabicPeriod"/>
            </a:pPr>
            <a:r>
              <a:rPr lang="ru" sz="1566">
                <a:solidFill>
                  <a:srgbClr val="434343"/>
                </a:solidFill>
              </a:rPr>
              <a:t>Дефибрилляция</a:t>
            </a:r>
            <a:endParaRPr sz="1566">
              <a:solidFill>
                <a:srgbClr val="434343"/>
              </a:solidFill>
            </a:endParaRPr>
          </a:p>
          <a:p>
            <a:pPr marL="457200" lvl="0" indent="-32804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66"/>
              <a:buAutoNum type="arabicPeriod"/>
            </a:pPr>
            <a:r>
              <a:rPr lang="ru" sz="1566">
                <a:solidFill>
                  <a:srgbClr val="434343"/>
                </a:solidFill>
              </a:rPr>
              <a:t>Интубация трахеи</a:t>
            </a:r>
            <a:endParaRPr sz="1566">
              <a:solidFill>
                <a:srgbClr val="434343"/>
              </a:solidFill>
            </a:endParaRPr>
          </a:p>
          <a:p>
            <a:pPr marL="457200" lvl="0" indent="-32804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66"/>
              <a:buAutoNum type="arabicPeriod"/>
            </a:pPr>
            <a:r>
              <a:rPr lang="ru" sz="1566">
                <a:solidFill>
                  <a:srgbClr val="434343"/>
                </a:solidFill>
              </a:rPr>
              <a:t>Медикаментозная терапия</a:t>
            </a:r>
            <a:endParaRPr sz="1566">
              <a:solidFill>
                <a:srgbClr val="434343"/>
              </a:solidFill>
            </a:endParaRPr>
          </a:p>
          <a:p>
            <a:pPr marL="457200" lvl="0" indent="-32804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66"/>
              <a:buAutoNum type="arabicPeriod"/>
            </a:pPr>
            <a:r>
              <a:rPr lang="ru" sz="1566">
                <a:solidFill>
                  <a:srgbClr val="434343"/>
                </a:solidFill>
              </a:rPr>
              <a:t>Искусственное кровообращение</a:t>
            </a:r>
            <a:endParaRPr sz="1566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3" name="Google Shape;2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675" y="1155975"/>
            <a:ext cx="3746476" cy="37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/>
        </p:nvSpPr>
        <p:spPr>
          <a:xfrm>
            <a:off x="974400" y="1988875"/>
            <a:ext cx="71952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latin typeface="Lato"/>
                <a:ea typeface="Lato"/>
                <a:cs typeface="Lato"/>
                <a:sym typeface="Lato"/>
              </a:rPr>
              <a:t>Спасибо за внимание!</a:t>
            </a:r>
            <a:endParaRPr sz="4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Терминальные состояния</a:t>
            </a:r>
            <a:endParaRPr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79375"/>
            <a:ext cx="9144002" cy="276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137700" y="1701000"/>
            <a:ext cx="41958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</a:rPr>
              <a:t>Терминальные состояния - </a:t>
            </a:r>
            <a:r>
              <a:rPr lang="ru" sz="1850">
                <a:solidFill>
                  <a:srgbClr val="666666"/>
                </a:solidFill>
              </a:rPr>
              <a:t>обратимые состояния угасания функций организма, предшествующие биологической смерти</a:t>
            </a:r>
            <a:endParaRPr sz="1850">
              <a:solidFill>
                <a:srgbClr val="666666"/>
              </a:solidFill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5204250" y="516375"/>
            <a:ext cx="3240000" cy="1103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6"/>
          <p:cNvSpPr/>
          <p:nvPr/>
        </p:nvSpPr>
        <p:spPr>
          <a:xfrm>
            <a:off x="5204250" y="1954650"/>
            <a:ext cx="3240000" cy="1103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5204250" y="3392925"/>
            <a:ext cx="3240000" cy="1103700"/>
          </a:xfrm>
          <a:prstGeom prst="roundRect">
            <a:avLst>
              <a:gd name="adj" fmla="val 16667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366250" y="668250"/>
            <a:ext cx="2905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Предагональное состояние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5371350" y="2260200"/>
            <a:ext cx="29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Агония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5371350" y="3544350"/>
            <a:ext cx="2905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Клиническая 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смерть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Предагональное состояние</a:t>
            </a: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75950" y="1853850"/>
            <a:ext cx="7942200" cy="2976900"/>
          </a:xfrm>
          <a:prstGeom prst="rect">
            <a:avLst/>
          </a:prstGeom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434343"/>
                </a:solidFill>
              </a:rPr>
              <a:t>Длительность: от нескольких часов до суток</a:t>
            </a:r>
            <a:endParaRPr sz="15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accent3"/>
                </a:solidFill>
              </a:rPr>
              <a:t>Признаки:</a:t>
            </a:r>
            <a:endParaRPr sz="1500" b="1" dirty="0">
              <a:solidFill>
                <a:schemeClr val="accent3"/>
              </a:solidFill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резкое снижение АД</a:t>
            </a:r>
            <a:endParaRPr sz="1500" dirty="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нитевидный пульс на периферических артерия</a:t>
            </a:r>
            <a:endParaRPr sz="1500" dirty="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пульс сохраняется на сонных и бедренных артериях</a:t>
            </a:r>
            <a:endParaRPr sz="1500" dirty="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тахикардия и тахипноэ, сменяющиеся брадикардией и брадипноэ</a:t>
            </a:r>
            <a:endParaRPr sz="1500" dirty="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прогрессирующее угнетение сознания: спутанное, заторможенное</a:t>
            </a:r>
            <a:endParaRPr sz="1500" dirty="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угнетение электрической активности мозга и рефлексов</a:t>
            </a:r>
            <a:endParaRPr sz="1500" dirty="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нарастание кислородного голодания органов и тканей</a:t>
            </a:r>
            <a:endParaRPr sz="1500" dirty="0">
              <a:solidFill>
                <a:srgbClr val="4343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ru" sz="1500" dirty="0">
                <a:solidFill>
                  <a:srgbClr val="434343"/>
                </a:solidFill>
              </a:rPr>
              <a:t>бледность кожных покровов или цианоз</a:t>
            </a:r>
            <a:endParaRPr sz="15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50" y="1643063"/>
            <a:ext cx="7688700" cy="2696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Терминальная пауза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– переходный период от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предагонального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состояния к агонии. Наступает после выключения всех уровней регуляции, лежащих выше продолговатого мозга.</a:t>
            </a:r>
          </a:p>
          <a:p>
            <a:pPr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Длительность: от нескольких секунд до 5 минут</a:t>
            </a:r>
          </a:p>
          <a:p>
            <a:pPr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chemeClr val="accent3"/>
                </a:solidFill>
              </a:rPr>
              <a:t>Признаки: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временное прекращение дыхания и снижение АД почти до 0, в результате временного повышения тонуса блуждающего нерва. Исчезают глазные рефлексы.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Агония</a:t>
            </a: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779000" y="1642668"/>
            <a:ext cx="4161300" cy="3500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434343"/>
                </a:solidFill>
              </a:rPr>
              <a:t>Длительность: от 5-6 минут до нескольких часов</a:t>
            </a:r>
            <a:endParaRPr sz="14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chemeClr val="accent3"/>
                </a:solidFill>
              </a:rPr>
              <a:t>Признаки:</a:t>
            </a:r>
            <a:endParaRPr sz="1400" b="1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некоторые увеличение АД, а далее не определяется</a:t>
            </a:r>
            <a:endParaRPr sz="1400" dirty="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пульс определяется только на сонной артерии</a:t>
            </a:r>
            <a:endParaRPr sz="1400" dirty="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усиление дыхания (чаще патологического характера)</a:t>
            </a:r>
            <a:endParaRPr sz="1400" dirty="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сознание отсутствует</a:t>
            </a:r>
            <a:endParaRPr sz="1400" dirty="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прогрессирующее угнетение ЦНС и рефлексов</a:t>
            </a:r>
            <a:endParaRPr sz="1400" dirty="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цианоз</a:t>
            </a:r>
            <a:endParaRPr sz="1400" dirty="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возможно появление судорог</a:t>
            </a:r>
            <a:endParaRPr sz="1400" dirty="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ru" sz="1400" dirty="0">
                <a:solidFill>
                  <a:srgbClr val="434343"/>
                </a:solidFill>
              </a:rPr>
              <a:t>глухие сердечные тоны, на ЭКГ признаки нарушения сердечного ритма</a:t>
            </a:r>
            <a:endParaRPr sz="1400" dirty="0">
              <a:solidFill>
                <a:srgbClr val="434343"/>
              </a:solidFill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750" y="2038000"/>
            <a:ext cx="4242374" cy="27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Клиническая смерть</a:t>
            </a:r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293700" y="1853850"/>
            <a:ext cx="5670000" cy="28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488">
                <a:solidFill>
                  <a:srgbClr val="434343"/>
                </a:solidFill>
              </a:rPr>
              <a:t>Длительность: зависит от характера предшествующего умирания и температуры окружающей среды</a:t>
            </a:r>
            <a:endParaRPr sz="6488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6488" b="1">
                <a:solidFill>
                  <a:schemeClr val="accent3"/>
                </a:solidFill>
              </a:rPr>
              <a:t>Признаки:</a:t>
            </a:r>
            <a:endParaRPr sz="6488" b="1">
              <a:solidFill>
                <a:schemeClr val="accent3"/>
              </a:solidFill>
            </a:endParaRPr>
          </a:p>
          <a:p>
            <a:pPr marL="457200" lvl="0" indent="-331604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6488">
                <a:solidFill>
                  <a:srgbClr val="434343"/>
                </a:solidFill>
              </a:rPr>
              <a:t>отсутствие сознания</a:t>
            </a:r>
            <a:endParaRPr sz="6488">
              <a:solidFill>
                <a:srgbClr val="434343"/>
              </a:solidFill>
            </a:endParaRPr>
          </a:p>
          <a:p>
            <a:pPr marL="457200" lvl="0" indent="-331604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6488">
                <a:solidFill>
                  <a:srgbClr val="434343"/>
                </a:solidFill>
              </a:rPr>
              <a:t>остановка дыхания</a:t>
            </a:r>
            <a:endParaRPr sz="6488">
              <a:solidFill>
                <a:srgbClr val="434343"/>
              </a:solidFill>
            </a:endParaRPr>
          </a:p>
          <a:p>
            <a:pPr marL="457200" lvl="0" indent="-331604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6488">
                <a:solidFill>
                  <a:srgbClr val="434343"/>
                </a:solidFill>
              </a:rPr>
              <a:t>отсутствие пульса, тонов сердца</a:t>
            </a:r>
            <a:endParaRPr sz="6488">
              <a:solidFill>
                <a:srgbClr val="434343"/>
              </a:solidFill>
            </a:endParaRPr>
          </a:p>
          <a:p>
            <a:pPr marL="457200" lvl="0" indent="-331604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6488">
                <a:solidFill>
                  <a:srgbClr val="434343"/>
                </a:solidFill>
              </a:rPr>
              <a:t>расширения зрачков без реакции на свет</a:t>
            </a:r>
            <a:endParaRPr sz="6488">
              <a:solidFill>
                <a:srgbClr val="434343"/>
              </a:solidFill>
            </a:endParaRPr>
          </a:p>
          <a:p>
            <a:pPr marL="457200" lvl="0" indent="-331604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ru" sz="6488">
                <a:solidFill>
                  <a:srgbClr val="434343"/>
                </a:solidFill>
              </a:rPr>
              <a:t>выраженный цианоз</a:t>
            </a:r>
            <a:endParaRPr sz="6488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1750" y="1377000"/>
            <a:ext cx="3472875" cy="347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l="1877" t="24053" r="2830" b="1452"/>
          <a:stretch/>
        </p:blipFill>
        <p:spPr>
          <a:xfrm>
            <a:off x="232875" y="0"/>
            <a:ext cx="87844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Экран (16:9)</PresentationFormat>
  <Paragraphs>126</Paragraphs>
  <Slides>23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Open Sans</vt:lpstr>
      <vt:lpstr>Raleway</vt:lpstr>
      <vt:lpstr>Lato</vt:lpstr>
      <vt:lpstr>Streamline</vt:lpstr>
      <vt:lpstr>Терминальные состояния. Сердечно-легочная реанимация</vt:lpstr>
      <vt:lpstr>План</vt:lpstr>
      <vt:lpstr>Терминальные состояния</vt:lpstr>
      <vt:lpstr>Презентация PowerPoint</vt:lpstr>
      <vt:lpstr>Предагональное состояние</vt:lpstr>
      <vt:lpstr>Презентация PowerPoint</vt:lpstr>
      <vt:lpstr>Агония</vt:lpstr>
      <vt:lpstr>Клиническая смерть</vt:lpstr>
      <vt:lpstr>Презентация PowerPoint</vt:lpstr>
      <vt:lpstr>Биологическая смерть</vt:lpstr>
      <vt:lpstr>Презентация PowerPoint</vt:lpstr>
      <vt:lpstr>Реанимационные мероприятия</vt:lpstr>
      <vt:lpstr>Реанимационные мероприятия</vt:lpstr>
      <vt:lpstr>Базовая СЛР</vt:lpstr>
      <vt:lpstr>Обеспечение свободной проходимости дыхательных путей</vt:lpstr>
      <vt:lpstr>ИВЛ</vt:lpstr>
      <vt:lpstr>Непрямой массаж сердца</vt:lpstr>
      <vt:lpstr>Сочетание ИВЛ и массажа сердца</vt:lpstr>
      <vt:lpstr>Эффективность:</vt:lpstr>
      <vt:lpstr>Прямой массаж сердца</vt:lpstr>
      <vt:lpstr>Специализированная СЛР</vt:lpstr>
      <vt:lpstr>Особенности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Терминальные состояния. Сердечно-легочная реанимация</dc:title>
  <cp:lastModifiedBy>Акоп Бабаджанян</cp:lastModifiedBy>
  <cp:revision>2</cp:revision>
  <dcterms:modified xsi:type="dcterms:W3CDTF">2022-01-20T12:42:30Z</dcterms:modified>
</cp:coreProperties>
</file>