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4" r:id="rId3"/>
    <p:sldId id="257" r:id="rId4"/>
    <p:sldId id="273" r:id="rId5"/>
    <p:sldId id="259" r:id="rId6"/>
    <p:sldId id="278" r:id="rId7"/>
    <p:sldId id="261" r:id="rId8"/>
    <p:sldId id="262" r:id="rId9"/>
    <p:sldId id="269" r:id="rId10"/>
    <p:sldId id="265" r:id="rId11"/>
    <p:sldId id="266" r:id="rId12"/>
    <p:sldId id="267" r:id="rId13"/>
    <p:sldId id="268" r:id="rId14"/>
    <p:sldId id="270" r:id="rId15"/>
    <p:sldId id="272"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6AB7F-3B6F-4A34-8FB9-6657862A5BC6}" type="datetimeFigureOut">
              <a:rPr lang="ru-RU" smtClean="0"/>
              <a:t>12.09.2020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1000B-32DF-425B-874E-6D48DD7D45C8}" type="slidenum">
              <a:rPr lang="ru-RU" smtClean="0"/>
              <a:t>‹#›</a:t>
            </a:fld>
            <a:endParaRPr lang="ru-RU"/>
          </a:p>
        </p:txBody>
      </p:sp>
    </p:spTree>
    <p:extLst>
      <p:ext uri="{BB962C8B-B14F-4D97-AF65-F5344CB8AC3E}">
        <p14:creationId xmlns:p14="http://schemas.microsoft.com/office/powerpoint/2010/main" val="69158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Организм взрослого человека состоит из 100 триллионов клеток. Чтобы поддерживать нормальную жизнедеятельность, в каждый момент должны производиться миллионы клеток. Если все клетки перестанут делиться, человек погибнет через несколько дней. Клеточный цикл Клеточный цикл - это период активности клетки от ее появления до ее гибели или следующего деления. Клеточный цикл может иметь разную продолжительность, которая зависит от типа ткани и внешних факторов (температура, питательные вещества, концентрация кислорода и т. Д.). Клеточный цикл эритроцитов длится 120 дней, цикл дерматологического эпителия составляет около 20 дней, цикл костной ткани. клетки костного мозга - 8–12 часов. Компонент клеточного цикла считается митотическим циклом, который включает интерфазу (период времени, когда клетка готовится к разделению; продолжительность обычно составляет 16–24 часа) и сам митоз (средняя продолжительность составляет 1-2 часа. ).</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Профаза (2n4c). Самая продолжительная фаза митоза. Конденсация хромосом; формирование митотического аппарата: </a:t>
            </a:r>
            <a:r>
              <a:rPr lang="ru-RU" dirty="0" err="1" smtClean="0"/>
              <a:t>спирализация</a:t>
            </a:r>
            <a:r>
              <a:rPr lang="ru-RU" dirty="0" smtClean="0"/>
              <a:t> хромосом; ядерная оболочка и фрагментация ядрышек; центриоли движутся к полюсам клеток; Между ними образуются клеточное веретено, состоящее из микротрубочек.</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Метафаза (2n4c).</a:t>
            </a:r>
            <a:br>
              <a:rPr lang="ru-RU" dirty="0" smtClean="0"/>
            </a:br>
            <a:r>
              <a:rPr lang="ru-RU" dirty="0" smtClean="0"/>
              <a:t>Формирование метафазной пластинки. Сестринские хроматиды располагаются в экваториальной области клетки. </a:t>
            </a:r>
            <a:r>
              <a:rPr lang="ru-RU" dirty="0" err="1" smtClean="0"/>
              <a:t>Кинетохоры</a:t>
            </a:r>
            <a:r>
              <a:rPr lang="ru-RU" dirty="0" smtClean="0"/>
              <a:t> прикрепляются к микротрубочкам веретена клетки. Хромосомы расположены в экваториальной области; </a:t>
            </a:r>
            <a:r>
              <a:rPr lang="ru-RU" dirty="0" err="1" smtClean="0"/>
              <a:t>центромеры</a:t>
            </a:r>
            <a:r>
              <a:rPr lang="ru-RU" dirty="0" smtClean="0"/>
              <a:t> расположены точно в экваториальной пластине.</a:t>
            </a:r>
            <a:endParaRPr lang="en-US" dirty="0" smtClean="0"/>
          </a:p>
          <a:p>
            <a:r>
              <a:rPr lang="ru-RU" dirty="0" smtClean="0"/>
              <a:t>Анафаза (4n4c). Движение хроматид к полюсам. Деление </a:t>
            </a:r>
            <a:r>
              <a:rPr lang="ru-RU" dirty="0" err="1" smtClean="0"/>
              <a:t>Центромер</a:t>
            </a:r>
            <a:r>
              <a:rPr lang="ru-RU" dirty="0" smtClean="0"/>
              <a:t>. Хроматиды движутся к полюсам. Хроматиды становятся хромосомами одной хроматиды. В одной ячейке два диплоидных набора.</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t>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Телофаза (4n4c – 2n2c). </a:t>
            </a:r>
            <a:r>
              <a:rPr lang="ru-RU" dirty="0" err="1" smtClean="0"/>
              <a:t>Деконструкция</a:t>
            </a:r>
            <a:r>
              <a:rPr lang="ru-RU" dirty="0" smtClean="0"/>
              <a:t> митотического аппарата. Цитокинез. Сестринские хроматиды </a:t>
            </a:r>
            <a:r>
              <a:rPr lang="ru-RU" dirty="0" err="1" smtClean="0"/>
              <a:t>деспирализованы</a:t>
            </a:r>
            <a:r>
              <a:rPr lang="ru-RU" dirty="0" smtClean="0"/>
              <a:t>. Реконструкция ядерных оболочек. Ядрышки реконструированы.</a:t>
            </a:r>
            <a:endParaRPr lang="ru-RU" dirty="0"/>
          </a:p>
        </p:txBody>
      </p:sp>
      <p:sp>
        <p:nvSpPr>
          <p:cNvPr id="4" name="Номер слайда 3"/>
          <p:cNvSpPr>
            <a:spLocks noGrp="1"/>
          </p:cNvSpPr>
          <p:nvPr>
            <p:ph type="sldNum" sz="quarter" idx="10"/>
          </p:nvPr>
        </p:nvSpPr>
        <p:spPr/>
        <p:txBody>
          <a:bodyPr/>
          <a:lstStyle/>
          <a:p>
            <a:fld id="{3541000B-32DF-425B-874E-6D48DD7D45C8}" type="slidenum">
              <a:rPr lang="ru-RU" smtClean="0"/>
              <a:t>14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клетках животных мембрана загибается внутрь от периферии к центру и образуется бороздка деления.</a:t>
            </a:r>
            <a:br>
              <a:rPr lang="ru-RU" dirty="0" smtClean="0"/>
            </a:br>
            <a:r>
              <a:rPr lang="ru-RU" dirty="0" smtClean="0"/>
              <a:t>В растительных клетках мембрана формируется от центра к периферии в экваториальной области клетки.</a:t>
            </a:r>
            <a:br>
              <a:rPr lang="ru-RU" dirty="0" smtClean="0"/>
            </a:br>
            <a:r>
              <a:rPr lang="ru-RU" dirty="0" smtClean="0"/>
              <a:t>В результате из клетки с генетическим набором 4n4c образуются две дочерние клетки с 2n2c.</a:t>
            </a:r>
            <a:endParaRPr lang="en-US" dirty="0" smtClean="0"/>
          </a:p>
          <a:p>
            <a:r>
              <a:rPr lang="ru-RU" dirty="0" smtClean="0"/>
              <a:t>Значение митоза. Стабильность хромосомного набора на протяжении поколений. Точная передача генетической информации. Рост и развитие клеток (увеличение популяции клеток). Способ регенерации клеток. </a:t>
            </a:r>
            <a:r>
              <a:rPr lang="ru-RU" smtClean="0"/>
              <a:t>Основа для бесполого размножения.</a:t>
            </a:r>
            <a:endParaRPr lang="ru-RU"/>
          </a:p>
        </p:txBody>
      </p:sp>
      <p:sp>
        <p:nvSpPr>
          <p:cNvPr id="4" name="Номер слайда 3"/>
          <p:cNvSpPr>
            <a:spLocks noGrp="1"/>
          </p:cNvSpPr>
          <p:nvPr>
            <p:ph type="sldNum" sz="quarter" idx="10"/>
          </p:nvPr>
        </p:nvSpPr>
        <p:spPr/>
        <p:txBody>
          <a:bodyPr/>
          <a:lstStyle/>
          <a:p>
            <a:fld id="{3541000B-32DF-425B-874E-6D48DD7D45C8}" type="slidenum">
              <a:rPr lang="ru-RU" smtClean="0"/>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12.09.2020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12.09.2020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andex.ru/video/preview?filmId=9287486862639815898&amp;from=tabbar&amp;parent-reqid=1583674432779536-1304241484028178022100067-sas3-5220&amp;text=the+cell+cycl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20688"/>
            <a:ext cx="7772400" cy="1902073"/>
          </a:xfrm>
        </p:spPr>
        <p:txBody>
          <a:bodyPr>
            <a:noAutofit/>
          </a:bodyPr>
          <a:lstStyle/>
          <a:p>
            <a:r>
              <a:rPr lang="en-US" sz="4800" b="1" dirty="0" smtClean="0">
                <a:solidFill>
                  <a:srgbClr val="FF0000"/>
                </a:solidFill>
              </a:rPr>
              <a:t>Topic: </a:t>
            </a:r>
            <a:r>
              <a:rPr lang="en-US" sz="4800" dirty="0" smtClean="0"/>
              <a:t>The </a:t>
            </a:r>
            <a:r>
              <a:rPr lang="en-US" sz="4800" dirty="0" smtClean="0"/>
              <a:t>nucleus</a:t>
            </a:r>
            <a:r>
              <a:rPr lang="en-US" sz="4800" dirty="0" smtClean="0"/>
              <a:t>, </a:t>
            </a:r>
            <a:r>
              <a:rPr lang="en-US" sz="4800" dirty="0" smtClean="0"/>
              <a:t>structural components of the </a:t>
            </a:r>
            <a:r>
              <a:rPr lang="en-US" sz="4800" dirty="0" smtClean="0"/>
              <a:t>nucleus</a:t>
            </a:r>
            <a:r>
              <a:rPr lang="en-US" sz="4800" dirty="0" smtClean="0"/>
              <a:t>. </a:t>
            </a:r>
            <a:r>
              <a:rPr lang="ru-RU" sz="4800" dirty="0" err="1" smtClean="0"/>
              <a:t>Reproduction</a:t>
            </a:r>
            <a:r>
              <a:rPr lang="ru-RU" sz="4800" dirty="0" smtClean="0"/>
              <a:t> </a:t>
            </a:r>
            <a:r>
              <a:rPr lang="ru-RU" sz="4800" dirty="0" err="1" smtClean="0"/>
              <a:t>of</a:t>
            </a:r>
            <a:r>
              <a:rPr lang="ru-RU" sz="4800" dirty="0" smtClean="0"/>
              <a:t> </a:t>
            </a:r>
            <a:r>
              <a:rPr lang="ru-RU" sz="4800" dirty="0" err="1" smtClean="0"/>
              <a:t>cells</a:t>
            </a:r>
            <a:endParaRPr lang="ru-RU" sz="4800" b="1" dirty="0">
              <a:solidFill>
                <a:srgbClr val="FF0000"/>
              </a:solidFill>
            </a:endParaRPr>
          </a:p>
        </p:txBody>
      </p:sp>
      <p:sp>
        <p:nvSpPr>
          <p:cNvPr id="3" name="TextBox 2"/>
          <p:cNvSpPr txBox="1"/>
          <p:nvPr/>
        </p:nvSpPr>
        <p:spPr>
          <a:xfrm>
            <a:off x="1331640" y="2780928"/>
            <a:ext cx="6552728" cy="369332"/>
          </a:xfrm>
          <a:prstGeom prst="rect">
            <a:avLst/>
          </a:prstGeom>
          <a:noFill/>
        </p:spPr>
        <p:txBody>
          <a:bodyPr wrap="square" rtlCol="0">
            <a:spAutoFit/>
          </a:bodyPr>
          <a:lstStyle/>
          <a:p>
            <a:r>
              <a:rPr lang="ru-RU" dirty="0" smtClean="0"/>
              <a:t>Тема: Ядро, структурные компоненты ядра. Размножение клеток </a:t>
            </a:r>
            <a:endParaRPr lang="ru-RU" dirty="0"/>
          </a:p>
        </p:txBody>
      </p:sp>
      <p:sp>
        <p:nvSpPr>
          <p:cNvPr id="4" name="TextBox 3"/>
          <p:cNvSpPr txBox="1"/>
          <p:nvPr/>
        </p:nvSpPr>
        <p:spPr>
          <a:xfrm>
            <a:off x="2699792" y="5949280"/>
            <a:ext cx="4896544" cy="369332"/>
          </a:xfrm>
          <a:prstGeom prst="rect">
            <a:avLst/>
          </a:prstGeom>
          <a:noFill/>
        </p:spPr>
        <p:txBody>
          <a:bodyPr wrap="square" rtlCol="0">
            <a:spAutoFit/>
          </a:bodyPr>
          <a:lstStyle/>
          <a:p>
            <a:pPr algn="ctr"/>
            <a:r>
              <a:rPr lang="en-US" dirty="0" smtClean="0"/>
              <a:t>Krasnoyarsk, 202</a:t>
            </a:r>
            <a:r>
              <a:rPr lang="ru-RU" dirty="0" smtClean="0"/>
              <a:t>0</a:t>
            </a:r>
            <a:endParaRPr lang="ru-RU" dirty="0"/>
          </a:p>
        </p:txBody>
      </p:sp>
      <p:sp>
        <p:nvSpPr>
          <p:cNvPr id="5" name="TextBox 4"/>
          <p:cNvSpPr txBox="1"/>
          <p:nvPr/>
        </p:nvSpPr>
        <p:spPr>
          <a:xfrm>
            <a:off x="5652120" y="4005064"/>
            <a:ext cx="3096344" cy="369332"/>
          </a:xfrm>
          <a:prstGeom prst="rect">
            <a:avLst/>
          </a:prstGeom>
          <a:noFill/>
        </p:spPr>
        <p:txBody>
          <a:bodyPr wrap="square" rtlCol="0">
            <a:spAutoFit/>
          </a:bodyPr>
          <a:lstStyle/>
          <a:p>
            <a:pPr algn="ctr"/>
            <a:r>
              <a:rPr lang="en-US" dirty="0" err="1" smtClean="0"/>
              <a:t>Zubareva</a:t>
            </a:r>
            <a:r>
              <a:rPr lang="en-US" dirty="0" smtClean="0"/>
              <a:t> Ekaterina</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en-US" dirty="0" smtClean="0">
                <a:solidFill>
                  <a:srgbClr val="002060"/>
                </a:solidFill>
              </a:rPr>
              <a:t>Cell division</a:t>
            </a:r>
            <a:endParaRPr lang="ru-RU" dirty="0">
              <a:solidFill>
                <a:srgbClr val="002060"/>
              </a:solidFill>
            </a:endParaRPr>
          </a:p>
        </p:txBody>
      </p:sp>
      <p:pic>
        <p:nvPicPr>
          <p:cNvPr id="23554" name="Picture 2"/>
          <p:cNvPicPr>
            <a:picLocks noChangeAspect="1" noChangeArrowheads="1"/>
          </p:cNvPicPr>
          <p:nvPr/>
        </p:nvPicPr>
        <p:blipFill>
          <a:blip r:embed="rId2" cstate="print"/>
          <a:srcRect/>
          <a:stretch>
            <a:fillRect/>
          </a:stretch>
        </p:blipFill>
        <p:spPr bwMode="auto">
          <a:xfrm>
            <a:off x="1403648" y="980728"/>
            <a:ext cx="6948264" cy="5211198"/>
          </a:xfrm>
          <a:prstGeom prst="rect">
            <a:avLst/>
          </a:prstGeom>
          <a:noFill/>
          <a:ln w="9525">
            <a:noFill/>
            <a:miter lim="800000"/>
            <a:headEnd/>
            <a:tailEnd/>
          </a:ln>
        </p:spPr>
      </p:pic>
      <p:sp>
        <p:nvSpPr>
          <p:cNvPr id="4" name="TextBox 3"/>
          <p:cNvSpPr txBox="1"/>
          <p:nvPr/>
        </p:nvSpPr>
        <p:spPr>
          <a:xfrm>
            <a:off x="1331640" y="5877272"/>
            <a:ext cx="6624736" cy="1200329"/>
          </a:xfrm>
          <a:prstGeom prst="rect">
            <a:avLst/>
          </a:prstGeom>
          <a:noFill/>
        </p:spPr>
        <p:txBody>
          <a:bodyPr wrap="square" rtlCol="0">
            <a:spAutoFit/>
          </a:bodyPr>
          <a:lstStyle/>
          <a:p>
            <a:pPr algn="ctr"/>
            <a:r>
              <a:rPr lang="en-US" dirty="0" smtClean="0">
                <a:solidFill>
                  <a:srgbClr val="FF0000"/>
                </a:solidFill>
                <a:hlinkClick r:id="rId3"/>
              </a:rPr>
              <a:t>https://yandex.ru/video/preview?filmId=9287486862639815898&amp;from=tabbar&amp;parent-reqid=1583674432779536-1304241484028178022100067-sas3-5220&amp;text=the+cell+cycle</a:t>
            </a:r>
            <a:endParaRPr lang="en-US" dirty="0" smtClean="0">
              <a:solidFill>
                <a:srgbClr val="FF0000"/>
              </a:solidFill>
            </a:endParaRPr>
          </a:p>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755576" y="260648"/>
            <a:ext cx="7524328" cy="564324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50106"/>
          </a:xfrm>
        </p:spPr>
        <p:txBody>
          <a:bodyPr/>
          <a:lstStyle/>
          <a:p>
            <a:r>
              <a:rPr lang="en-US" dirty="0" smtClean="0">
                <a:solidFill>
                  <a:srgbClr val="C00000"/>
                </a:solidFill>
              </a:rPr>
              <a:t>Mitosis</a:t>
            </a:r>
            <a:endParaRPr lang="ru-RU" dirty="0">
              <a:solidFill>
                <a:srgbClr val="C00000"/>
              </a:solidFill>
            </a:endParaRPr>
          </a:p>
        </p:txBody>
      </p:sp>
      <p:sp>
        <p:nvSpPr>
          <p:cNvPr id="5" name="TextBox 4"/>
          <p:cNvSpPr txBox="1"/>
          <p:nvPr/>
        </p:nvSpPr>
        <p:spPr>
          <a:xfrm>
            <a:off x="611560" y="4149080"/>
            <a:ext cx="7992888" cy="2308324"/>
          </a:xfrm>
          <a:prstGeom prst="rect">
            <a:avLst/>
          </a:prstGeom>
          <a:noFill/>
        </p:spPr>
        <p:txBody>
          <a:bodyPr wrap="square" rtlCol="0">
            <a:spAutoFit/>
          </a:bodyPr>
          <a:lstStyle/>
          <a:p>
            <a:pPr algn="just"/>
            <a:r>
              <a:rPr lang="en-US" sz="2400" b="1" dirty="0" smtClean="0"/>
              <a:t>1. Prophase (2n4c). </a:t>
            </a:r>
            <a:r>
              <a:rPr lang="en-US" sz="2400" dirty="0" smtClean="0"/>
              <a:t>The longest phase of mitosis. Chromosomes’ condensation; mitotic apparatus formation: chromosomes </a:t>
            </a:r>
            <a:r>
              <a:rPr lang="en-US" sz="2400" dirty="0" err="1" smtClean="0"/>
              <a:t>spiralization</a:t>
            </a:r>
            <a:r>
              <a:rPr lang="en-US" sz="2400" dirty="0" smtClean="0"/>
              <a:t>; the nuclear envelope and nucleoli fragmentation; the </a:t>
            </a:r>
            <a:r>
              <a:rPr lang="en-US" sz="2400" dirty="0" err="1" smtClean="0"/>
              <a:t>centrioles</a:t>
            </a:r>
            <a:r>
              <a:rPr lang="en-US" sz="2400" dirty="0" smtClean="0"/>
              <a:t> move toward the cellular poles; the cell spindle composed of microtubules are formed between them.</a:t>
            </a:r>
            <a:endParaRPr lang="ru-RU" sz="2400" dirty="0"/>
          </a:p>
        </p:txBody>
      </p:sp>
      <p:pic>
        <p:nvPicPr>
          <p:cNvPr id="1027" name="Picture 3"/>
          <p:cNvPicPr>
            <a:picLocks noChangeAspect="1" noChangeArrowheads="1"/>
          </p:cNvPicPr>
          <p:nvPr/>
        </p:nvPicPr>
        <p:blipFill>
          <a:blip r:embed="rId3" cstate="print"/>
          <a:srcRect/>
          <a:stretch>
            <a:fillRect/>
          </a:stretch>
        </p:blipFill>
        <p:spPr bwMode="auto">
          <a:xfrm>
            <a:off x="899592" y="908721"/>
            <a:ext cx="7802110" cy="32564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90066"/>
          </a:xfrm>
        </p:spPr>
        <p:txBody>
          <a:bodyPr>
            <a:normAutofit fontScale="90000"/>
          </a:bodyPr>
          <a:lstStyle/>
          <a:p>
            <a:r>
              <a:rPr lang="en-US" dirty="0" smtClean="0">
                <a:solidFill>
                  <a:srgbClr val="C00000"/>
                </a:solidFill>
              </a:rPr>
              <a:t>Mitosis</a:t>
            </a:r>
            <a:endParaRPr lang="ru-RU" dirty="0"/>
          </a:p>
        </p:txBody>
      </p:sp>
      <p:pic>
        <p:nvPicPr>
          <p:cNvPr id="3" name="Picture 3"/>
          <p:cNvPicPr>
            <a:picLocks noChangeAspect="1" noChangeArrowheads="1"/>
          </p:cNvPicPr>
          <p:nvPr/>
        </p:nvPicPr>
        <p:blipFill>
          <a:blip r:embed="rId3" cstate="print"/>
          <a:srcRect/>
          <a:stretch>
            <a:fillRect/>
          </a:stretch>
        </p:blipFill>
        <p:spPr bwMode="auto">
          <a:xfrm>
            <a:off x="827584" y="764704"/>
            <a:ext cx="7442070" cy="3106186"/>
          </a:xfrm>
          <a:prstGeom prst="rect">
            <a:avLst/>
          </a:prstGeom>
          <a:noFill/>
          <a:ln w="9525">
            <a:noFill/>
            <a:miter lim="800000"/>
            <a:headEnd/>
            <a:tailEnd/>
          </a:ln>
        </p:spPr>
      </p:pic>
      <p:sp>
        <p:nvSpPr>
          <p:cNvPr id="6146" name="Rectangle 2"/>
          <p:cNvSpPr>
            <a:spLocks noChangeArrowheads="1"/>
          </p:cNvSpPr>
          <p:nvPr/>
        </p:nvSpPr>
        <p:spPr bwMode="auto">
          <a:xfrm>
            <a:off x="611560" y="3861048"/>
            <a:ext cx="813690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Metaphase (2n4c).</a:t>
            </a:r>
            <a:endParaRPr kumimoji="0" lang="ru-RU"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metaphase plate formation. Sister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chromatids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placed in the equatorial region of a cell.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Kinetochores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attach to microtubules of the cell spindle. Chromosomes are placed in the equatorial region;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centromeres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arranged precisely in equatorial plate.</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p:txBody>
      </p:sp>
      <p:sp>
        <p:nvSpPr>
          <p:cNvPr id="7" name="Прямоугольник 6"/>
          <p:cNvSpPr/>
          <p:nvPr/>
        </p:nvSpPr>
        <p:spPr>
          <a:xfrm>
            <a:off x="611560" y="5445224"/>
            <a:ext cx="8424936" cy="1015663"/>
          </a:xfrm>
          <a:prstGeom prst="rect">
            <a:avLst/>
          </a:prstGeom>
        </p:spPr>
        <p:txBody>
          <a:bodyPr wrap="square">
            <a:spAutoFit/>
          </a:bodyPr>
          <a:lstStyle/>
          <a:p>
            <a:r>
              <a:rPr lang="en-US" sz="2000" b="1" dirty="0" smtClean="0"/>
              <a:t>3. Anaphase (4n4c). </a:t>
            </a:r>
            <a:r>
              <a:rPr lang="en-US" sz="2000" dirty="0" err="1" smtClean="0"/>
              <a:t>Chromatids</a:t>
            </a:r>
            <a:r>
              <a:rPr lang="en-US" sz="2000" dirty="0" smtClean="0"/>
              <a:t> movement to poles. </a:t>
            </a:r>
            <a:r>
              <a:rPr lang="en-US" sz="2000" dirty="0" err="1" smtClean="0"/>
              <a:t>Centromeres</a:t>
            </a:r>
            <a:r>
              <a:rPr lang="en-US" sz="2000" dirty="0" smtClean="0"/>
              <a:t>’ division. </a:t>
            </a:r>
            <a:r>
              <a:rPr lang="en-US" sz="2000" dirty="0" err="1" smtClean="0"/>
              <a:t>Chromatids</a:t>
            </a:r>
            <a:r>
              <a:rPr lang="en-US" sz="2000" dirty="0" smtClean="0"/>
              <a:t> are moving toward the poles. </a:t>
            </a:r>
            <a:r>
              <a:rPr lang="en-US" sz="2000" dirty="0" err="1" smtClean="0"/>
              <a:t>Chromatids</a:t>
            </a:r>
            <a:r>
              <a:rPr lang="en-US" sz="2000" dirty="0" smtClean="0"/>
              <a:t> become chromosomes of a  single </a:t>
            </a:r>
            <a:r>
              <a:rPr lang="en-US" sz="2000" dirty="0" err="1" smtClean="0"/>
              <a:t>chromatid</a:t>
            </a:r>
            <a:r>
              <a:rPr lang="en-US" sz="2000" dirty="0" smtClean="0"/>
              <a:t>. There are two diploid sets in one cell.</a:t>
            </a: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rPr>
              <a:t>Mitosis</a:t>
            </a:r>
            <a:endParaRPr lang="ru-RU" dirty="0">
              <a:solidFill>
                <a:srgbClr val="C00000"/>
              </a:solidFill>
            </a:endParaRPr>
          </a:p>
        </p:txBody>
      </p:sp>
      <p:sp>
        <p:nvSpPr>
          <p:cNvPr id="4" name="Прямоугольник 3"/>
          <p:cNvSpPr/>
          <p:nvPr/>
        </p:nvSpPr>
        <p:spPr>
          <a:xfrm>
            <a:off x="539552" y="5157192"/>
            <a:ext cx="7992888" cy="1015663"/>
          </a:xfrm>
          <a:prstGeom prst="rect">
            <a:avLst/>
          </a:prstGeom>
        </p:spPr>
        <p:txBody>
          <a:bodyPr wrap="square">
            <a:spAutoFit/>
          </a:bodyPr>
          <a:lstStyle/>
          <a:p>
            <a:r>
              <a:rPr lang="en-US" sz="2000" b="1" dirty="0" smtClean="0"/>
              <a:t>4. </a:t>
            </a:r>
            <a:r>
              <a:rPr lang="en-US" sz="2000" b="1" dirty="0" err="1" smtClean="0"/>
              <a:t>Telophase</a:t>
            </a:r>
            <a:r>
              <a:rPr lang="en-US" sz="2000" b="1" dirty="0" smtClean="0"/>
              <a:t> (4n4c–2n2c). </a:t>
            </a:r>
            <a:r>
              <a:rPr lang="en-US" sz="2000" dirty="0" smtClean="0"/>
              <a:t>Mitotic apparatus deconstruction. </a:t>
            </a:r>
            <a:r>
              <a:rPr lang="en-US" sz="2000" dirty="0" err="1" smtClean="0"/>
              <a:t>Cytokinesis</a:t>
            </a:r>
            <a:r>
              <a:rPr lang="en-US" sz="2000" dirty="0" smtClean="0"/>
              <a:t>. Sister </a:t>
            </a:r>
            <a:r>
              <a:rPr lang="en-US" sz="2000" dirty="0" err="1" smtClean="0"/>
              <a:t>chromatids</a:t>
            </a:r>
            <a:r>
              <a:rPr lang="en-US" sz="2000" dirty="0" smtClean="0"/>
              <a:t> </a:t>
            </a:r>
            <a:r>
              <a:rPr lang="en-US" sz="2000" dirty="0" err="1" smtClean="0"/>
              <a:t>despiralized</a:t>
            </a:r>
            <a:r>
              <a:rPr lang="en-US" sz="2000" dirty="0" smtClean="0"/>
              <a:t>. Nuclear envelopes reconstructed. Nucleoli reconstructed.</a:t>
            </a:r>
            <a:endParaRPr lang="ru-RU" sz="2000" dirty="0"/>
          </a:p>
        </p:txBody>
      </p:sp>
      <p:pic>
        <p:nvPicPr>
          <p:cNvPr id="5" name="Picture 3"/>
          <p:cNvPicPr>
            <a:picLocks noChangeAspect="1" noChangeArrowheads="1"/>
          </p:cNvPicPr>
          <p:nvPr/>
        </p:nvPicPr>
        <p:blipFill>
          <a:blip r:embed="rId3" cstate="print"/>
          <a:srcRect/>
          <a:stretch>
            <a:fillRect/>
          </a:stretch>
        </p:blipFill>
        <p:spPr bwMode="auto">
          <a:xfrm>
            <a:off x="755576" y="1772816"/>
            <a:ext cx="7442070" cy="310618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2708920"/>
            <a:ext cx="4176464" cy="136513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004048" y="2276872"/>
            <a:ext cx="3309871" cy="2474765"/>
          </a:xfrm>
          <a:prstGeom prst="rect">
            <a:avLst/>
          </a:prstGeom>
          <a:noFill/>
          <a:ln w="9525">
            <a:noFill/>
            <a:miter lim="800000"/>
            <a:headEnd/>
            <a:tailEnd/>
          </a:ln>
        </p:spPr>
      </p:pic>
      <p:sp>
        <p:nvSpPr>
          <p:cNvPr id="2052" name="Rectangle 4"/>
          <p:cNvSpPr>
            <a:spLocks noChangeArrowheads="1"/>
          </p:cNvSpPr>
          <p:nvPr/>
        </p:nvSpPr>
        <p:spPr bwMode="auto">
          <a:xfrm>
            <a:off x="251520" y="404664"/>
            <a:ext cx="84249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animal cells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membrane folds inside from the periphery to the center and the division groove is formed.</a:t>
            </a:r>
            <a:endParaRPr kumimoji="0" lang="ru-RU"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plant cells</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membrane is formed from the center to periphery in the equatorial region of the cell.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a result, from the cell with the genetic set of 4n4c, two daughter cells with 2n2c are formed.</a:t>
            </a:r>
            <a:r>
              <a:rPr kumimoji="0" lang="ru-RU" b="0" i="0" u="none" strike="noStrike" cap="none" normalizeH="0" baseline="0" dirty="0" smtClean="0">
                <a:ln>
                  <a:noFill/>
                </a:ln>
                <a:solidFill>
                  <a:schemeClr val="tx1"/>
                </a:solidFill>
                <a:effectLst/>
                <a:latin typeface="Calibri" pitchFamily="34" charset="0"/>
              </a:rPr>
              <a:t> </a:t>
            </a:r>
          </a:p>
        </p:txBody>
      </p:sp>
      <p:sp>
        <p:nvSpPr>
          <p:cNvPr id="7" name="Прямоугольник 6"/>
          <p:cNvSpPr/>
          <p:nvPr/>
        </p:nvSpPr>
        <p:spPr>
          <a:xfrm>
            <a:off x="1763688" y="4293096"/>
            <a:ext cx="1461747" cy="369332"/>
          </a:xfrm>
          <a:prstGeom prst="rect">
            <a:avLst/>
          </a:prstGeom>
        </p:spPr>
        <p:txBody>
          <a:bodyPr wrap="none">
            <a:spAutoFit/>
          </a:bodyPr>
          <a:lstStyle/>
          <a:p>
            <a:r>
              <a:rPr lang="en-US" b="1" dirty="0" smtClean="0">
                <a:latin typeface="Calibri" pitchFamily="34" charset="0"/>
                <a:ea typeface="Calibri" pitchFamily="34" charset="0"/>
                <a:cs typeface="Times New Roman" pitchFamily="18" charset="0"/>
              </a:rPr>
              <a:t>The plant cell</a:t>
            </a:r>
            <a:endParaRPr lang="ru-RU" dirty="0"/>
          </a:p>
        </p:txBody>
      </p:sp>
      <p:sp>
        <p:nvSpPr>
          <p:cNvPr id="8" name="Прямоугольник 7"/>
          <p:cNvSpPr/>
          <p:nvPr/>
        </p:nvSpPr>
        <p:spPr>
          <a:xfrm>
            <a:off x="5724128" y="4869160"/>
            <a:ext cx="1617751" cy="369332"/>
          </a:xfrm>
          <a:prstGeom prst="rect">
            <a:avLst/>
          </a:prstGeom>
        </p:spPr>
        <p:txBody>
          <a:bodyPr wrap="none">
            <a:spAutoFit/>
          </a:bodyPr>
          <a:lstStyle/>
          <a:p>
            <a:r>
              <a:rPr lang="en-US" b="1" dirty="0" smtClean="0">
                <a:latin typeface="Calibri" pitchFamily="34" charset="0"/>
                <a:ea typeface="Calibri" pitchFamily="34" charset="0"/>
                <a:cs typeface="Times New Roman" pitchFamily="18" charset="0"/>
              </a:rPr>
              <a:t>The animal cell</a:t>
            </a:r>
            <a:endParaRPr lang="ru-RU" dirty="0"/>
          </a:p>
        </p:txBody>
      </p:sp>
      <p:sp>
        <p:nvSpPr>
          <p:cNvPr id="9" name="Прямоугольник 8"/>
          <p:cNvSpPr/>
          <p:nvPr/>
        </p:nvSpPr>
        <p:spPr>
          <a:xfrm>
            <a:off x="323528" y="5373216"/>
            <a:ext cx="8604448" cy="1077218"/>
          </a:xfrm>
          <a:prstGeom prst="rect">
            <a:avLst/>
          </a:prstGeom>
        </p:spPr>
        <p:txBody>
          <a:bodyPr wrap="square">
            <a:spAutoFit/>
          </a:bodyPr>
          <a:lstStyle/>
          <a:p>
            <a:pPr algn="just"/>
            <a:r>
              <a:rPr lang="en-US" sz="2800" b="1" dirty="0" smtClean="0">
                <a:solidFill>
                  <a:srgbClr val="C00000"/>
                </a:solidFill>
              </a:rPr>
              <a:t>Mitosis value. </a:t>
            </a:r>
            <a:r>
              <a:rPr lang="en-US" dirty="0" smtClean="0"/>
              <a:t>The stability of chromosomal set over generations. The precise transfer of genetic information. Cells’ growth and development (increasing the cell population). The way for cells to regenerate. The basis for asexual reproduction.</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143000"/>
          </a:xfrm>
        </p:spPr>
        <p:txBody>
          <a:bodyPr>
            <a:normAutofit/>
          </a:bodyPr>
          <a:lstStyle/>
          <a:p>
            <a:r>
              <a:rPr lang="en-US" sz="4800" b="1" dirty="0" smtClean="0">
                <a:solidFill>
                  <a:srgbClr val="C00000"/>
                </a:solidFill>
              </a:rPr>
              <a:t>Thank you for attention!</a:t>
            </a:r>
            <a:endParaRPr lang="ru-RU" sz="48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03648" y="404664"/>
            <a:ext cx="5832648" cy="4793266"/>
          </a:xfrm>
          <a:prstGeom prst="rect">
            <a:avLst/>
          </a:prstGeom>
          <a:noFill/>
          <a:ln w="9525">
            <a:noFill/>
            <a:miter lim="800000"/>
            <a:headEnd/>
            <a:tailEnd/>
          </a:ln>
        </p:spPr>
      </p:pic>
      <p:sp>
        <p:nvSpPr>
          <p:cNvPr id="1027" name="Rectangle 3"/>
          <p:cNvSpPr>
            <a:spLocks noChangeArrowheads="1"/>
          </p:cNvSpPr>
          <p:nvPr/>
        </p:nvSpPr>
        <p:spPr bwMode="auto">
          <a:xfrm>
            <a:off x="1547664" y="5156611"/>
            <a:ext cx="576064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Рис. 35. Структура ядра: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 ядерная мембрана (оболочка); 2 - ядерная пора; 3 - диффузный хроматин; 4 - конденсированный хроматин; 5 - ядрышко; 6 -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межхроматиновые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гранулы; 7 - гранулы хроматина; 8 - фибриллы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перихроматина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кариоплазма</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normAutofit/>
          </a:bodyPr>
          <a:lstStyle/>
          <a:p>
            <a:r>
              <a:rPr lang="en-US" sz="2200" dirty="0" smtClean="0"/>
              <a:t>The nuclear pore is the complex of peripheral and central protein molecules, providing transport into and out of the nucleus.</a:t>
            </a:r>
            <a:endParaRPr lang="ru-RU" sz="2200" dirty="0"/>
          </a:p>
        </p:txBody>
      </p:sp>
      <p:pic>
        <p:nvPicPr>
          <p:cNvPr id="2050" name="Picture 2" descr="https://basicmedicalkey.com/wp-content/uploads/2016/09/F000036f03-10ab-9781455726509.jpg"/>
          <p:cNvPicPr>
            <a:picLocks noChangeAspect="1" noChangeArrowheads="1"/>
          </p:cNvPicPr>
          <p:nvPr/>
        </p:nvPicPr>
        <p:blipFill>
          <a:blip r:embed="rId2" cstate="print"/>
          <a:srcRect/>
          <a:stretch>
            <a:fillRect/>
          </a:stretch>
        </p:blipFill>
        <p:spPr bwMode="auto">
          <a:xfrm>
            <a:off x="179512" y="1340768"/>
            <a:ext cx="6480720" cy="4945004"/>
          </a:xfrm>
          <a:prstGeom prst="rect">
            <a:avLst/>
          </a:prstGeom>
          <a:noFill/>
        </p:spPr>
      </p:pic>
      <p:sp>
        <p:nvSpPr>
          <p:cNvPr id="4" name="Прямоугольник 3"/>
          <p:cNvSpPr/>
          <p:nvPr/>
        </p:nvSpPr>
        <p:spPr>
          <a:xfrm>
            <a:off x="3707904" y="3717032"/>
            <a:ext cx="5184576" cy="1477328"/>
          </a:xfrm>
          <a:prstGeom prst="rect">
            <a:avLst/>
          </a:prstGeom>
        </p:spPr>
        <p:txBody>
          <a:bodyPr wrap="square">
            <a:spAutoFit/>
          </a:bodyPr>
          <a:lstStyle/>
          <a:p>
            <a:pPr algn="just"/>
            <a:r>
              <a:rPr lang="en-US" dirty="0" smtClean="0"/>
              <a:t>The nuclear pore is formed when the external and internal membranes are fused. The pore is a hole with the diameter of around 100 nm. It is surrounded by the circular protein structures called “the pore’ complex” or </a:t>
            </a:r>
            <a:r>
              <a:rPr lang="en-US" dirty="0" err="1" smtClean="0"/>
              <a:t>nucleoporins</a:t>
            </a:r>
            <a:r>
              <a:rPr lang="en-US" dirty="0" smtClean="0"/>
              <a:t>.</a:t>
            </a:r>
            <a:endParaRPr lang="ru-RU" dirty="0"/>
          </a:p>
        </p:txBody>
      </p:sp>
      <p:sp>
        <p:nvSpPr>
          <p:cNvPr id="5" name="Прямоугольник 4"/>
          <p:cNvSpPr/>
          <p:nvPr/>
        </p:nvSpPr>
        <p:spPr>
          <a:xfrm>
            <a:off x="3707904" y="5103674"/>
            <a:ext cx="5256584" cy="1754326"/>
          </a:xfrm>
          <a:prstGeom prst="rect">
            <a:avLst/>
          </a:prstGeom>
        </p:spPr>
        <p:txBody>
          <a:bodyPr wrap="square">
            <a:spAutoFit/>
          </a:bodyPr>
          <a:lstStyle/>
          <a:p>
            <a:pPr algn="just"/>
            <a:r>
              <a:rPr lang="ru-RU" dirty="0" smtClean="0"/>
              <a:t>Ядерная пора образуется при слиянии внешней и внутренней мембран. Пора представляет собой отверстие диаметром около 100 нм. Он окружен кольцевыми белковыми структурами, называемыми «комплексом поры» или </a:t>
            </a:r>
            <a:r>
              <a:rPr lang="ru-RU" dirty="0" err="1" smtClean="0"/>
              <a:t>нуклеопоринами</a:t>
            </a:r>
            <a:r>
              <a:rPr lang="ru-RU"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1403648" y="260649"/>
            <a:ext cx="6906498" cy="5397833"/>
          </a:xfrm>
          <a:prstGeom prst="rect">
            <a:avLst/>
          </a:prstGeom>
          <a:noFill/>
          <a:ln w="9525">
            <a:noFill/>
            <a:miter lim="800000"/>
            <a:headEnd/>
            <a:tailEnd/>
          </a:ln>
        </p:spPr>
      </p:pic>
      <p:sp>
        <p:nvSpPr>
          <p:cNvPr id="3" name="TextBox 2"/>
          <p:cNvSpPr txBox="1"/>
          <p:nvPr/>
        </p:nvSpPr>
        <p:spPr>
          <a:xfrm>
            <a:off x="1115616" y="4293096"/>
            <a:ext cx="7056784" cy="1200329"/>
          </a:xfrm>
          <a:prstGeom prst="rect">
            <a:avLst/>
          </a:prstGeom>
          <a:noFill/>
        </p:spPr>
        <p:txBody>
          <a:bodyPr wrap="square" rtlCol="0">
            <a:spAutoFit/>
          </a:bodyPr>
          <a:lstStyle/>
          <a:p>
            <a:r>
              <a:rPr lang="en-US" sz="2400" b="1" dirty="0" smtClean="0">
                <a:solidFill>
                  <a:srgbClr val="002060"/>
                </a:solidFill>
              </a:rPr>
              <a:t>Chromatin is well stained with basic dyes. Chromatin includes DNA, associated with proteins (</a:t>
            </a:r>
            <a:r>
              <a:rPr lang="en-US" sz="2400" b="1" dirty="0" err="1" smtClean="0">
                <a:solidFill>
                  <a:srgbClr val="002060"/>
                </a:solidFill>
              </a:rPr>
              <a:t>histones</a:t>
            </a:r>
            <a:r>
              <a:rPr lang="en-US" sz="2400" b="1" dirty="0" smtClean="0">
                <a:solidFill>
                  <a:srgbClr val="002060"/>
                </a:solidFill>
              </a:rPr>
              <a:t> and non-</a:t>
            </a:r>
            <a:r>
              <a:rPr lang="en-US" sz="2400" b="1" dirty="0" err="1" smtClean="0">
                <a:solidFill>
                  <a:srgbClr val="002060"/>
                </a:solidFill>
              </a:rPr>
              <a:t>histones</a:t>
            </a:r>
            <a:r>
              <a:rPr lang="en-US" sz="2400" b="1" dirty="0" smtClean="0">
                <a:solidFill>
                  <a:srgbClr val="002060"/>
                </a:solidFill>
              </a:rPr>
              <a:t>), and RNA.</a:t>
            </a:r>
            <a:endParaRPr lang="ru-RU" sz="2400" b="1" dirty="0">
              <a:solidFill>
                <a:srgbClr val="002060"/>
              </a:solidFill>
            </a:endParaRPr>
          </a:p>
        </p:txBody>
      </p:sp>
      <p:sp>
        <p:nvSpPr>
          <p:cNvPr id="4" name="Прямоугольник 3"/>
          <p:cNvSpPr/>
          <p:nvPr/>
        </p:nvSpPr>
        <p:spPr>
          <a:xfrm>
            <a:off x="1115616" y="5445224"/>
            <a:ext cx="6768752" cy="923330"/>
          </a:xfrm>
          <a:prstGeom prst="rect">
            <a:avLst/>
          </a:prstGeom>
        </p:spPr>
        <p:txBody>
          <a:bodyPr wrap="square">
            <a:spAutoFit/>
          </a:bodyPr>
          <a:lstStyle/>
          <a:p>
            <a:r>
              <a:rPr lang="ru-RU" dirty="0" smtClean="0"/>
              <a:t>Хроматин хорошо окрашивается основными красителями. Хроматин включает ДНК, связанную с белками (гистонами и </a:t>
            </a:r>
            <a:r>
              <a:rPr lang="ru-RU" dirty="0" err="1" smtClean="0"/>
              <a:t>негистонами</a:t>
            </a:r>
            <a:r>
              <a:rPr lang="ru-RU" dirty="0" smtClean="0"/>
              <a:t>), </a:t>
            </a:r>
            <a:r>
              <a:rPr lang="ru-RU" dirty="0" err="1" smtClean="0"/>
              <a:t>и</a:t>
            </a:r>
            <a:r>
              <a:rPr lang="ru-RU" dirty="0" smtClean="0"/>
              <a:t> РНК.</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51520" y="338173"/>
            <a:ext cx="860444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diameter of double-stranded DNA is 2 nm. The chromosome is the structure to make DNA compact.</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DNA molecule associated with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histones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forms the complex nucleoprotein structure known as a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nucleosome</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are two types of chromatin depending on functional conditions. Heterochromatin is genetically non</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functional fragments of chromatin</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600" b="0" i="0" u="none" strike="noStrike" cap="none" normalizeH="0" baseline="0" dirty="0" smtClean="0">
                <a:ln>
                  <a:noFill/>
                </a:ln>
                <a:solidFill>
                  <a:schemeClr val="tx1"/>
                </a:solidFill>
                <a:effectLst/>
                <a:latin typeface="Arial" pitchFamily="34" charset="0"/>
              </a:rPr>
              <a:t> </a:t>
            </a:r>
            <a:endParaRPr kumimoji="0" lang="en-US"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8674" name="Rectangle 2"/>
          <p:cNvSpPr>
            <a:spLocks noChangeArrowheads="1"/>
          </p:cNvSpPr>
          <p:nvPr/>
        </p:nvSpPr>
        <p:spPr bwMode="auto">
          <a:xfrm>
            <a:off x="251520" y="1340768"/>
            <a:ext cx="85689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intensively stained, well visible through the light microscope, exists as granules or lumps and highly condensed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spiralized</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Euchromatin</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genetically active fragments of chromatin, weak stained, invisible in the light microscope,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decondensed</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Chromosomes (from Greek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chroma</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pigment and some  </a:t>
            </a:r>
            <a:r>
              <a:rPr kumimoji="0" lang="en-US"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body; the term was suggested by German scientist Heinrich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Waldeyer</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1888) are condensed chromatin during mitosis or meiosis.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75" name="Rectangle 3"/>
          <p:cNvSpPr>
            <a:spLocks noChangeArrowheads="1"/>
          </p:cNvSpPr>
          <p:nvPr/>
        </p:nvSpPr>
        <p:spPr bwMode="auto">
          <a:xfrm>
            <a:off x="323528" y="2606135"/>
            <a:ext cx="85689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Диаметр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двухцепочечной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ДНК составляет 2 нм. Хромосома - это структура, делающая ДНК компактной.</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Молекула ДНК, связанная с гистонами, образует сложную структуру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нуклеопротеина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известную как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нуклеосома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зависимости от функциональных условий существует два типа хроматина.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Гетерохроматин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это генетически нефункциональные фрагменты хроматина.</a:t>
            </a:r>
            <a:r>
              <a:rPr kumimoji="0" lang="ru-RU" sz="1400" b="0" i="0" u="none" strike="noStrike" cap="none" normalizeH="0" baseline="0" dirty="0" smtClean="0">
                <a:ln>
                  <a:noFill/>
                </a:ln>
                <a:solidFill>
                  <a:schemeClr val="tx1"/>
                </a:solidFill>
                <a:effectLst/>
                <a:latin typeface="Arial" pitchFamily="34" charset="0"/>
              </a:rPr>
              <a:t> </a:t>
            </a:r>
          </a:p>
        </p:txBody>
      </p:sp>
      <p:sp>
        <p:nvSpPr>
          <p:cNvPr id="7" name="Прямоугольник 6"/>
          <p:cNvSpPr/>
          <p:nvPr/>
        </p:nvSpPr>
        <p:spPr>
          <a:xfrm>
            <a:off x="323528" y="3789040"/>
            <a:ext cx="8424936" cy="1169551"/>
          </a:xfrm>
          <a:prstGeom prst="rect">
            <a:avLst/>
          </a:prstGeom>
        </p:spPr>
        <p:txBody>
          <a:bodyPr wrap="square">
            <a:spAutoFit/>
          </a:bodyPr>
          <a:lstStyle/>
          <a:p>
            <a:pPr algn="just"/>
            <a:r>
              <a:rPr lang="ru-RU" sz="1400" dirty="0" smtClean="0">
                <a:latin typeface="Times New Roman" pitchFamily="18" charset="0"/>
                <a:cs typeface="Times New Roman" pitchFamily="18" charset="0"/>
              </a:rPr>
              <a:t>Он интенсивно окрашен, хорошо виден в световой микроскоп, существует в виде гранул или комков и сильно уплотнен (</a:t>
            </a:r>
            <a:r>
              <a:rPr lang="ru-RU" sz="1400" dirty="0" err="1" smtClean="0">
                <a:latin typeface="Times New Roman" pitchFamily="18" charset="0"/>
                <a:cs typeface="Times New Roman" pitchFamily="18" charset="0"/>
              </a:rPr>
              <a:t>спирализован</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Эухроматин</a:t>
            </a:r>
            <a:r>
              <a:rPr lang="ru-RU" sz="1400" dirty="0" smtClean="0">
                <a:latin typeface="Times New Roman" pitchFamily="18" charset="0"/>
                <a:cs typeface="Times New Roman" pitchFamily="18" charset="0"/>
              </a:rPr>
              <a:t> - это генетически активные фрагменты хроматина, слабо окрашенные, невидимые в световом микроскопе, </a:t>
            </a:r>
            <a:r>
              <a:rPr lang="ru-RU" sz="1400" dirty="0" err="1" smtClean="0">
                <a:latin typeface="Times New Roman" pitchFamily="18" charset="0"/>
                <a:cs typeface="Times New Roman" pitchFamily="18" charset="0"/>
              </a:rPr>
              <a:t>деконденсированные</a:t>
            </a:r>
            <a:r>
              <a:rPr lang="ru-RU" sz="1400" dirty="0" smtClean="0">
                <a:latin typeface="Times New Roman" pitchFamily="18" charset="0"/>
                <a:cs typeface="Times New Roman" pitchFamily="18" charset="0"/>
              </a:rPr>
              <a:t>. Хромосомы (от греч. </a:t>
            </a:r>
            <a:r>
              <a:rPr lang="ru-RU" sz="1400" dirty="0" err="1" smtClean="0">
                <a:latin typeface="Times New Roman" pitchFamily="18" charset="0"/>
                <a:cs typeface="Times New Roman" pitchFamily="18" charset="0"/>
              </a:rPr>
              <a:t>Chroma</a:t>
            </a:r>
            <a:r>
              <a:rPr lang="ru-RU" sz="1400" dirty="0" smtClean="0">
                <a:latin typeface="Times New Roman" pitchFamily="18" charset="0"/>
                <a:cs typeface="Times New Roman" pitchFamily="18" charset="0"/>
              </a:rPr>
              <a:t> - пигмент, а некоторые - тело; термин был предложен немецким ученым Генрихом </a:t>
            </a:r>
            <a:r>
              <a:rPr lang="ru-RU" sz="1400" dirty="0" err="1" smtClean="0">
                <a:latin typeface="Times New Roman" pitchFamily="18" charset="0"/>
                <a:cs typeface="Times New Roman" pitchFamily="18" charset="0"/>
              </a:rPr>
              <a:t>Вальдейером</a:t>
            </a:r>
            <a:r>
              <a:rPr lang="ru-RU" sz="1400" dirty="0" smtClean="0">
                <a:latin typeface="Times New Roman" pitchFamily="18" charset="0"/>
                <a:cs typeface="Times New Roman" pitchFamily="18" charset="0"/>
              </a:rPr>
              <a:t> в 1888 г.) - это конденсированный хроматин во время митоза или мейоза.</a:t>
            </a:r>
            <a:endParaRPr lang="ru-RU" sz="1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432048"/>
          </a:xfrm>
        </p:spPr>
        <p:txBody>
          <a:bodyPr>
            <a:normAutofit fontScale="90000"/>
          </a:bodyPr>
          <a:lstStyle/>
          <a:p>
            <a:r>
              <a:rPr lang="en-US" dirty="0" smtClean="0">
                <a:solidFill>
                  <a:srgbClr val="FF0000"/>
                </a:solidFill>
              </a:rPr>
              <a:t>Chromosome Types</a:t>
            </a:r>
            <a:endParaRPr lang="ru-RU" dirty="0">
              <a:solidFill>
                <a:srgbClr val="FF0000"/>
              </a:solidFill>
            </a:endParaRPr>
          </a:p>
        </p:txBody>
      </p:sp>
      <p:sp>
        <p:nvSpPr>
          <p:cNvPr id="4" name="TextBox 3"/>
          <p:cNvSpPr txBox="1"/>
          <p:nvPr/>
        </p:nvSpPr>
        <p:spPr>
          <a:xfrm>
            <a:off x="251520" y="3501008"/>
            <a:ext cx="8784976" cy="3139321"/>
          </a:xfrm>
          <a:prstGeom prst="rect">
            <a:avLst/>
          </a:prstGeom>
          <a:noFill/>
        </p:spPr>
        <p:txBody>
          <a:bodyPr wrap="square" rtlCol="0">
            <a:spAutoFit/>
          </a:bodyPr>
          <a:lstStyle/>
          <a:p>
            <a:pPr algn="just"/>
            <a:r>
              <a:rPr lang="en-US" dirty="0" smtClean="0"/>
              <a:t>The metaphase chromosome consists of two </a:t>
            </a:r>
            <a:r>
              <a:rPr lang="en-US" dirty="0" err="1" smtClean="0"/>
              <a:t>chromatids</a:t>
            </a:r>
            <a:r>
              <a:rPr lang="en-US" dirty="0" smtClean="0"/>
              <a:t>. Each </a:t>
            </a:r>
            <a:r>
              <a:rPr lang="en-US" dirty="0" err="1" smtClean="0"/>
              <a:t>chromatid</a:t>
            </a:r>
            <a:r>
              <a:rPr lang="en-US" dirty="0" smtClean="0"/>
              <a:t> (for proper movement to the pole) has a </a:t>
            </a:r>
            <a:r>
              <a:rPr lang="en-US" dirty="0" err="1" smtClean="0"/>
              <a:t>speciﬁc</a:t>
            </a:r>
            <a:r>
              <a:rPr lang="en-US" dirty="0" smtClean="0"/>
              <a:t> region - a </a:t>
            </a:r>
            <a:r>
              <a:rPr lang="en-US" dirty="0" err="1" smtClean="0"/>
              <a:t>centromere</a:t>
            </a:r>
            <a:r>
              <a:rPr lang="en-US" dirty="0" smtClean="0"/>
              <a:t> or a primary constriction that contains special protein structures - </a:t>
            </a:r>
            <a:r>
              <a:rPr lang="en-US" dirty="0" err="1" smtClean="0"/>
              <a:t>kinetochores</a:t>
            </a:r>
            <a:r>
              <a:rPr lang="en-US" dirty="0" smtClean="0"/>
              <a:t>. </a:t>
            </a:r>
            <a:r>
              <a:rPr lang="en-US" dirty="0" err="1" smtClean="0"/>
              <a:t>Kinetochores</a:t>
            </a:r>
            <a:r>
              <a:rPr lang="en-US" dirty="0" smtClean="0"/>
              <a:t> attach to the microtubules of the cell spindle. Sister </a:t>
            </a:r>
            <a:r>
              <a:rPr lang="en-US" dirty="0" err="1" smtClean="0"/>
              <a:t>chromatids</a:t>
            </a:r>
            <a:r>
              <a:rPr lang="en-US" dirty="0" smtClean="0"/>
              <a:t> are bound together by </a:t>
            </a:r>
            <a:r>
              <a:rPr lang="en-US" dirty="0" err="1" smtClean="0"/>
              <a:t>kinetochores</a:t>
            </a:r>
            <a:r>
              <a:rPr lang="en-US" dirty="0" smtClean="0"/>
              <a:t>. Chromosomes differ from each other with sizes and shapes which is determined by the length of arms regarding the </a:t>
            </a:r>
            <a:r>
              <a:rPr lang="en-US" dirty="0" err="1" smtClean="0"/>
              <a:t>centromere</a:t>
            </a:r>
            <a:r>
              <a:rPr lang="en-US" dirty="0" smtClean="0"/>
              <a:t>. Chromosome classification was developed by Russian scientist Sergei </a:t>
            </a:r>
            <a:r>
              <a:rPr lang="en-US" dirty="0" err="1" smtClean="0"/>
              <a:t>Navashin</a:t>
            </a:r>
            <a:r>
              <a:rPr lang="en-US" dirty="0" smtClean="0"/>
              <a:t> in 1912–1914. There are four types of chromosomes. </a:t>
            </a:r>
            <a:r>
              <a:rPr lang="en-US" dirty="0" err="1" smtClean="0">
                <a:solidFill>
                  <a:srgbClr val="C00000"/>
                </a:solidFill>
              </a:rPr>
              <a:t>Metacentric</a:t>
            </a:r>
            <a:r>
              <a:rPr lang="en-US" dirty="0" smtClean="0"/>
              <a:t> (equal arms) - a </a:t>
            </a:r>
            <a:r>
              <a:rPr lang="en-US" dirty="0" err="1" smtClean="0"/>
              <a:t>centromere</a:t>
            </a:r>
            <a:r>
              <a:rPr lang="en-US" dirty="0" smtClean="0"/>
              <a:t> is in the middle of the chromosome. </a:t>
            </a:r>
            <a:r>
              <a:rPr lang="en-US" dirty="0" err="1" smtClean="0">
                <a:solidFill>
                  <a:srgbClr val="C00000"/>
                </a:solidFill>
              </a:rPr>
              <a:t>Submetacentric</a:t>
            </a:r>
            <a:r>
              <a:rPr lang="en-US" dirty="0" smtClean="0"/>
              <a:t> (non-equal arms) - a </a:t>
            </a:r>
            <a:r>
              <a:rPr lang="en-US" dirty="0" err="1" smtClean="0"/>
              <a:t>centromere</a:t>
            </a:r>
            <a:r>
              <a:rPr lang="en-US" dirty="0" smtClean="0"/>
              <a:t> is shifted from the central region of the chromosome. </a:t>
            </a:r>
            <a:r>
              <a:rPr lang="en-US" dirty="0" err="1" smtClean="0">
                <a:solidFill>
                  <a:srgbClr val="C00000"/>
                </a:solidFill>
              </a:rPr>
              <a:t>Acrocentric</a:t>
            </a:r>
            <a:r>
              <a:rPr lang="en-US" dirty="0" smtClean="0"/>
              <a:t> chromosomes have a very short second arm (a </a:t>
            </a:r>
            <a:r>
              <a:rPr lang="en-US" dirty="0" err="1" smtClean="0"/>
              <a:t>centromere</a:t>
            </a:r>
            <a:r>
              <a:rPr lang="en-US" dirty="0" smtClean="0"/>
              <a:t> is placed close to the edge of the chromosome). </a:t>
            </a:r>
            <a:r>
              <a:rPr lang="en-US" dirty="0" err="1" smtClean="0">
                <a:solidFill>
                  <a:srgbClr val="C00000"/>
                </a:solidFill>
              </a:rPr>
              <a:t>Telocentric</a:t>
            </a:r>
            <a:r>
              <a:rPr lang="en-US" dirty="0" smtClean="0"/>
              <a:t> chromosomes carry only one arm (a rare type of chromosomes).</a:t>
            </a:r>
            <a:endParaRPr lang="ru-RU" dirty="0"/>
          </a:p>
        </p:txBody>
      </p:sp>
      <p:pic>
        <p:nvPicPr>
          <p:cNvPr id="11265" name="Picture 1"/>
          <p:cNvPicPr>
            <a:picLocks noChangeAspect="1" noChangeArrowheads="1"/>
          </p:cNvPicPr>
          <p:nvPr/>
        </p:nvPicPr>
        <p:blipFill>
          <a:blip r:embed="rId2" cstate="print"/>
          <a:srcRect/>
          <a:stretch>
            <a:fillRect/>
          </a:stretch>
        </p:blipFill>
        <p:spPr bwMode="auto">
          <a:xfrm>
            <a:off x="1907704" y="620688"/>
            <a:ext cx="4858519" cy="292546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403648" y="361840"/>
            <a:ext cx="7200800" cy="62199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rPr>
              <a:t>Cell division</a:t>
            </a:r>
            <a:endParaRPr lang="ru-RU" dirty="0">
              <a:solidFill>
                <a:srgbClr val="C00000"/>
              </a:solidFill>
            </a:endParaRPr>
          </a:p>
        </p:txBody>
      </p:sp>
      <p:sp>
        <p:nvSpPr>
          <p:cNvPr id="3" name="Содержимое 2"/>
          <p:cNvSpPr>
            <a:spLocks noGrp="1"/>
          </p:cNvSpPr>
          <p:nvPr>
            <p:ph idx="1"/>
          </p:nvPr>
        </p:nvSpPr>
        <p:spPr>
          <a:xfrm>
            <a:off x="395536" y="1196752"/>
            <a:ext cx="8229600" cy="5328592"/>
          </a:xfrm>
        </p:spPr>
        <p:txBody>
          <a:bodyPr>
            <a:noAutofit/>
          </a:bodyPr>
          <a:lstStyle/>
          <a:p>
            <a:pPr algn="just"/>
            <a:r>
              <a:rPr lang="en-US" sz="2400" dirty="0" smtClean="0"/>
              <a:t>An organism of an </a:t>
            </a:r>
            <a:r>
              <a:rPr lang="en-US" sz="2400" dirty="0" smtClean="0">
                <a:solidFill>
                  <a:srgbClr val="C00000"/>
                </a:solidFill>
              </a:rPr>
              <a:t>adult person </a:t>
            </a:r>
            <a:r>
              <a:rPr lang="en-US" sz="2400" dirty="0" smtClean="0"/>
              <a:t>contains of </a:t>
            </a:r>
            <a:r>
              <a:rPr lang="en-US" sz="2400" dirty="0" smtClean="0">
                <a:solidFill>
                  <a:srgbClr val="C00000"/>
                </a:solidFill>
              </a:rPr>
              <a:t>100 trillion cells</a:t>
            </a:r>
            <a:r>
              <a:rPr lang="en-US" sz="2400" dirty="0" smtClean="0"/>
              <a:t>. To support a  normal vital activity, millions of cells should be produced every moment. If all the cells stop dividing, a human being dies in several days. The cell cycle The cell cycle is a period of cell’s activity from its emergence until its death or the next division. The cell cycle may have a different duration which depends on a type of tissue and external factors (temperature, nutrients, oxygen concentration, etc.) The erythrocytes’ cell cycle lasts 120 days, derma epithelium’s cycle is around 20 days, the cycle of bone marrow cells is 8–12 hours. The component of the cell cycle is considered to be the mitotic cycle that includes </a:t>
            </a:r>
            <a:r>
              <a:rPr lang="en-US" sz="2400" dirty="0" err="1" smtClean="0"/>
              <a:t>interphase</a:t>
            </a:r>
            <a:r>
              <a:rPr lang="en-US" sz="2400" dirty="0" smtClean="0"/>
              <a:t> (a period of time when a cell prepares to be divided; the duration is usually 16–24 hours) and mitosis itself (the average duration is 1–2 hours).</a:t>
            </a: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1334</Words>
  <Application>Microsoft Office PowerPoint</Application>
  <PresentationFormat>Экран (4:3)</PresentationFormat>
  <Paragraphs>51</Paragraphs>
  <Slides>16</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Topic: The nucleus, structural components of the nucleus. Reproduction of cells</vt:lpstr>
      <vt:lpstr>Презентация PowerPoint</vt:lpstr>
      <vt:lpstr>Презентация PowerPoint</vt:lpstr>
      <vt:lpstr>The nuclear pore is the complex of peripheral and central protein molecules, providing transport into and out of the nucleus.</vt:lpstr>
      <vt:lpstr>Презентация PowerPoint</vt:lpstr>
      <vt:lpstr>Презентация PowerPoint</vt:lpstr>
      <vt:lpstr>Chromosome Types</vt:lpstr>
      <vt:lpstr>Презентация PowerPoint</vt:lpstr>
      <vt:lpstr>Cell division</vt:lpstr>
      <vt:lpstr>Cell division</vt:lpstr>
      <vt:lpstr>Презентация PowerPoint</vt:lpstr>
      <vt:lpstr>Mitosis</vt:lpstr>
      <vt:lpstr>Mitosis</vt:lpstr>
      <vt:lpstr>Mitosis</vt:lpstr>
      <vt:lpstr>Презентация PowerPoint</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The structer of the nucleus. Mitosis.</dc:title>
  <cp:lastModifiedBy>Екатерина</cp:lastModifiedBy>
  <cp:revision>26</cp:revision>
  <dcterms:modified xsi:type="dcterms:W3CDTF">2020-09-12T13:51:30Z</dcterms:modified>
</cp:coreProperties>
</file>