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12"/>
  </p:notesMasterIdLst>
  <p:sldIdLst>
    <p:sldId id="260" r:id="rId2"/>
    <p:sldId id="334" r:id="rId3"/>
    <p:sldId id="295" r:id="rId4"/>
    <p:sldId id="341" r:id="rId5"/>
    <p:sldId id="335" r:id="rId6"/>
    <p:sldId id="338" r:id="rId7"/>
    <p:sldId id="312" r:id="rId8"/>
    <p:sldId id="331" r:id="rId9"/>
    <p:sldId id="301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EEDC434-4D85-4E03-BA0F-EB3F6689DF1A}">
          <p14:sldIdLst>
            <p14:sldId id="260"/>
            <p14:sldId id="334"/>
            <p14:sldId id="295"/>
            <p14:sldId id="341"/>
            <p14:sldId id="335"/>
            <p14:sldId id="338"/>
            <p14:sldId id="312"/>
            <p14:sldId id="331"/>
            <p14:sldId id="301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EBE7BF"/>
    <a:srgbClr val="8D42C6"/>
    <a:srgbClr val="0F2061"/>
    <a:srgbClr val="F5F3DF"/>
    <a:srgbClr val="4077C8"/>
    <a:srgbClr val="233659"/>
    <a:srgbClr val="1F453F"/>
    <a:srgbClr val="CC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07" autoAdjust="0"/>
    <p:restoredTop sz="93883" autoAdjust="0"/>
  </p:normalViewPr>
  <p:slideViewPr>
    <p:cSldViewPr snapToGrid="0">
      <p:cViewPr varScale="1">
        <p:scale>
          <a:sx n="138" d="100"/>
          <a:sy n="138" d="100"/>
        </p:scale>
        <p:origin x="569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D:\!Install\!_&#1063;&#1091;&#1093;&#1085;&#1103;_23\Shkala_ekzistentsii_22_23&#1095;&#1091;&#1093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!_&#1063;&#1091;&#1093;&#1085;&#1103;_23\Shkala_ekzistentsii_22_23&#1095;&#1091;&#1093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!Install\!_&#1063;&#1091;&#1093;&#1085;&#1103;_23\Shkala_ekzistentsii_22_23&#1095;&#1091;&#1093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!_&#1063;&#1091;&#1093;&#1085;&#1103;_23\Shkala_ekzistentsii_22_23&#1095;&#1091;&#109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!Install\!_&#1063;&#1091;&#1093;&#1085;&#1103;_23\Shkala_ekzistentsii_22_23&#1095;&#1091;&#1093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!_&#1063;&#1091;&#1093;&#1085;&#1103;_23\Shkala_ekzistentsii_22_23&#1095;&#1091;&#109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!_&#1063;&#1091;&#1093;&#1085;&#1103;_23\Shkala_ekzistentsii_22_23&#1095;&#1091;&#109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!_&#1063;&#1091;&#1093;&#1085;&#1103;_23\Shkala_ekzistentsii_22_23&#1095;&#1091;&#109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2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ОЭИ - </a:t>
            </a:r>
            <a:r>
              <a:rPr lang="ru-RU" sz="12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Интегральный показатель </a:t>
            </a:r>
          </a:p>
        </c:rich>
      </c:tx>
      <c:layout>
        <c:manualLayout>
          <c:xMode val="edge"/>
          <c:yMode val="edge"/>
          <c:x val="0.14170979541225923"/>
          <c:y val="6.0193584095092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518919510061244"/>
          <c:y val="0.24913739331350784"/>
          <c:w val="0.50211772342337979"/>
          <c:h val="0.5326340966295194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8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pPr>
            <a:r>
              <a:rPr lang="ru-RU" sz="1600"/>
              <a:t>Шкала толерантности </a:t>
            </a:r>
            <a:br>
              <a:rPr lang="ru-RU" sz="1600"/>
            </a:br>
            <a:r>
              <a:rPr lang="ru-RU" sz="1600"/>
              <a:t>к неопределенности (юноши)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0" normalizeH="0" baseline="0">
              <a:solidFill>
                <a:schemeClr val="bg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'Экз июль_23 (Ю выступ)'!$AS$78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00000">
                <a:alpha val="77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июль_23 (Ю выступ)'!$AT$77:$AX$77</c:f>
              <c:strCache>
                <c:ptCount val="5"/>
                <c:pt idx="0">
                  <c:v>Отношение к новизне</c:v>
                </c:pt>
                <c:pt idx="1">
                  <c:v>Отношение к сложным задачам</c:v>
                </c:pt>
                <c:pt idx="2">
                  <c:v>Отношение к неопределённым ситуациям</c:v>
                </c:pt>
                <c:pt idx="3">
                  <c:v>Предпочитание неопределённости</c:v>
                </c:pt>
                <c:pt idx="4">
                  <c:v>Толерантность к неопределённости</c:v>
                </c:pt>
              </c:strCache>
            </c:strRef>
          </c:cat>
          <c:val>
            <c:numRef>
              <c:f>'Экз июль_23 (Ю выступ)'!$AT$78:$AX$78</c:f>
              <c:numCache>
                <c:formatCode>0.0%</c:formatCode>
                <c:ptCount val="5"/>
                <c:pt idx="0">
                  <c:v>0.11666666666666667</c:v>
                </c:pt>
                <c:pt idx="1">
                  <c:v>0.16666666666666666</c:v>
                </c:pt>
                <c:pt idx="2">
                  <c:v>8.3333333333333329E-2</c:v>
                </c:pt>
                <c:pt idx="3">
                  <c:v>0.11666666666666667</c:v>
                </c:pt>
                <c:pt idx="4">
                  <c:v>0.18333333333333332</c:v>
                </c:pt>
              </c:numCache>
            </c:numRef>
          </c:val>
          <c:extLst/>
        </c:ser>
        <c:ser>
          <c:idx val="1"/>
          <c:order val="1"/>
          <c:tx>
            <c:strRef>
              <c:f>'Экз июль_23 (Ю выступ)'!$AS$79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F0">
                <a:alpha val="5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июль_23 (Ю выступ)'!$AT$77:$AX$77</c:f>
              <c:strCache>
                <c:ptCount val="5"/>
                <c:pt idx="0">
                  <c:v>Отношение к новизне</c:v>
                </c:pt>
                <c:pt idx="1">
                  <c:v>Отношение к сложным задачам</c:v>
                </c:pt>
                <c:pt idx="2">
                  <c:v>Отношение к неопределённым ситуациям</c:v>
                </c:pt>
                <c:pt idx="3">
                  <c:v>Предпочитание неопределённости</c:v>
                </c:pt>
                <c:pt idx="4">
                  <c:v>Толерантность к неопределённости</c:v>
                </c:pt>
              </c:strCache>
            </c:strRef>
          </c:cat>
          <c:val>
            <c:numRef>
              <c:f>'Экз июль_23 (Ю выступ)'!$AT$79:$AX$79</c:f>
              <c:numCache>
                <c:formatCode>0.0%</c:formatCode>
                <c:ptCount val="5"/>
                <c:pt idx="0">
                  <c:v>0.8</c:v>
                </c:pt>
                <c:pt idx="1">
                  <c:v>0.68333333333333335</c:v>
                </c:pt>
                <c:pt idx="2">
                  <c:v>0.73333333333333328</c:v>
                </c:pt>
                <c:pt idx="3">
                  <c:v>0.65</c:v>
                </c:pt>
                <c:pt idx="4">
                  <c:v>0.6166666666666667</c:v>
                </c:pt>
              </c:numCache>
            </c:numRef>
          </c:val>
        </c:ser>
        <c:ser>
          <c:idx val="2"/>
          <c:order val="2"/>
          <c:tx>
            <c:strRef>
              <c:f>'Экз июль_23 (Ю выступ)'!$AS$80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июль_23 (Ю выступ)'!$AT$77:$AX$77</c:f>
              <c:strCache>
                <c:ptCount val="5"/>
                <c:pt idx="0">
                  <c:v>Отношение к новизне</c:v>
                </c:pt>
                <c:pt idx="1">
                  <c:v>Отношение к сложным задачам</c:v>
                </c:pt>
                <c:pt idx="2">
                  <c:v>Отношение к неопределённым ситуациям</c:v>
                </c:pt>
                <c:pt idx="3">
                  <c:v>Предпочитание неопределённости</c:v>
                </c:pt>
                <c:pt idx="4">
                  <c:v>Толерантность к неопределённости</c:v>
                </c:pt>
              </c:strCache>
            </c:strRef>
          </c:cat>
          <c:val>
            <c:numRef>
              <c:f>'Экз июль_23 (Ю выступ)'!$AT$80:$AX$80</c:f>
              <c:numCache>
                <c:formatCode>0.0%</c:formatCode>
                <c:ptCount val="5"/>
                <c:pt idx="0">
                  <c:v>8.3333333333333329E-2</c:v>
                </c:pt>
                <c:pt idx="1">
                  <c:v>0.15</c:v>
                </c:pt>
                <c:pt idx="2">
                  <c:v>0.18333333333333332</c:v>
                </c:pt>
                <c:pt idx="3">
                  <c:v>0.23333333333333334</c:v>
                </c:pt>
                <c:pt idx="4">
                  <c:v>0.2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67243360"/>
        <c:axId val="-267248256"/>
      </c:barChart>
      <c:catAx>
        <c:axId val="-267243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67248256"/>
        <c:crosses val="autoZero"/>
        <c:auto val="1"/>
        <c:lblAlgn val="ctr"/>
        <c:lblOffset val="100"/>
        <c:noMultiLvlLbl val="0"/>
      </c:catAx>
      <c:valAx>
        <c:axId val="-267248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6724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18919510061244"/>
          <c:y val="0.3450371068862777"/>
          <c:w val="0.33246100112504828"/>
          <c:h val="0.55897623390042972"/>
        </c:manualLayout>
      </c:layout>
      <c:doughnutChart>
        <c:varyColors val="1"/>
        <c:ser>
          <c:idx val="0"/>
          <c:order val="0"/>
          <c:tx>
            <c:strRef>
              <c:f>'Экз июль_23 (Ю выступ)'!$AY$77</c:f>
              <c:strCache>
                <c:ptCount val="1"/>
                <c:pt idx="0">
                  <c:v>ШТН</c:v>
                </c:pt>
              </c:strCache>
            </c:strRef>
          </c:tx>
          <c:dPt>
            <c:idx val="0"/>
            <c:bubble3D val="0"/>
            <c:explosion val="5"/>
            <c:spPr>
              <a:gradFill rotWithShape="1">
                <a:gsLst>
                  <a:gs pos="0">
                    <a:srgbClr val="860000"/>
                  </a:gs>
                  <a:gs pos="80000">
                    <a:srgbClr val="860000"/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6"/>
            <c:spPr>
              <a:solidFill>
                <a:srgbClr val="00B0F0">
                  <a:alpha val="52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0.13321507076472175"/>
                  <c:y val="0.1035729613405766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672361266437848"/>
                  <c:y val="-7.767972100543248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19370637460955"/>
                      <c:h val="0.2277866070782332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410512513979407"/>
                  <c:y val="-7.120641092164650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'Экз июль_23 (Ю выступ)'!$AS$78:$AS$80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'Экз июль_23 (Ю выступ)'!$AY$78:$AY$80</c:f>
              <c:numCache>
                <c:formatCode>0.0%</c:formatCode>
                <c:ptCount val="3"/>
                <c:pt idx="0">
                  <c:v>0.11666666666666667</c:v>
                </c:pt>
                <c:pt idx="1">
                  <c:v>0.75</c:v>
                </c:pt>
                <c:pt idx="2">
                  <c:v>0.13333333333333333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82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err="1" smtClean="0">
                <a:solidFill>
                  <a:schemeClr val="bg1"/>
                </a:solidFill>
              </a:rPr>
              <a:t>СубШкалы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толерантности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к неопределенности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'Экз июль_23'!$AS$317</c:f>
              <c:strCache>
                <c:ptCount val="1"/>
                <c:pt idx="0">
                  <c:v>низкий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июль_23'!$AT$316:$AX$316</c:f>
              <c:strCache>
                <c:ptCount val="5"/>
                <c:pt idx="0">
                  <c:v>Отношение к новизне</c:v>
                </c:pt>
                <c:pt idx="1">
                  <c:v>Отношение к сложным задачам</c:v>
                </c:pt>
                <c:pt idx="2">
                  <c:v>Отношение к неопределённым ситуациям</c:v>
                </c:pt>
                <c:pt idx="3">
                  <c:v>Предпочитание неопределённости</c:v>
                </c:pt>
                <c:pt idx="4">
                  <c:v>Толерантность к неопределённости</c:v>
                </c:pt>
              </c:strCache>
            </c:strRef>
          </c:cat>
          <c:val>
            <c:numRef>
              <c:f>'Экз июль_23'!$AT$317:$AX$317</c:f>
              <c:numCache>
                <c:formatCode>0.0%</c:formatCode>
                <c:ptCount val="5"/>
                <c:pt idx="0">
                  <c:v>0.12982456140350876</c:v>
                </c:pt>
                <c:pt idx="1">
                  <c:v>0.2</c:v>
                </c:pt>
                <c:pt idx="2">
                  <c:v>0.11929824561403508</c:v>
                </c:pt>
                <c:pt idx="3">
                  <c:v>0.12982456140350876</c:v>
                </c:pt>
                <c:pt idx="4">
                  <c:v>0.23157894736842105</c:v>
                </c:pt>
              </c:numCache>
            </c:numRef>
          </c:val>
        </c:ser>
        <c:ser>
          <c:idx val="1"/>
          <c:order val="1"/>
          <c:tx>
            <c:strRef>
              <c:f>'Экз июль_23'!$AS$318</c:f>
              <c:strCache>
                <c:ptCount val="1"/>
                <c:pt idx="0">
                  <c:v>средний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июль_23'!$AT$316:$AX$316</c:f>
              <c:strCache>
                <c:ptCount val="5"/>
                <c:pt idx="0">
                  <c:v>Отношение к новизне</c:v>
                </c:pt>
                <c:pt idx="1">
                  <c:v>Отношение к сложным задачам</c:v>
                </c:pt>
                <c:pt idx="2">
                  <c:v>Отношение к неопределённым ситуациям</c:v>
                </c:pt>
                <c:pt idx="3">
                  <c:v>Предпочитание неопределённости</c:v>
                </c:pt>
                <c:pt idx="4">
                  <c:v>Толерантность к неопределённости</c:v>
                </c:pt>
              </c:strCache>
            </c:strRef>
          </c:cat>
          <c:val>
            <c:numRef>
              <c:f>'Экз июль_23'!$AT$318:$AX$318</c:f>
              <c:numCache>
                <c:formatCode>0.0%</c:formatCode>
                <c:ptCount val="5"/>
                <c:pt idx="0">
                  <c:v>0.83508771929824566</c:v>
                </c:pt>
                <c:pt idx="1">
                  <c:v>0.70175438596491224</c:v>
                </c:pt>
                <c:pt idx="2">
                  <c:v>0.77192982456140347</c:v>
                </c:pt>
                <c:pt idx="3">
                  <c:v>0.77192982456140347</c:v>
                </c:pt>
                <c:pt idx="4">
                  <c:v>0.6701754385964912</c:v>
                </c:pt>
              </c:numCache>
            </c:numRef>
          </c:val>
        </c:ser>
        <c:ser>
          <c:idx val="2"/>
          <c:order val="2"/>
          <c:tx>
            <c:strRef>
              <c:f>'Экз июль_23'!$AS$319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10800000" scaled="1"/>
                <a:tileRect/>
              </a:gradFill>
              <a:ln w="12700"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июль_23'!$AT$316:$AX$316</c:f>
              <c:strCache>
                <c:ptCount val="5"/>
                <c:pt idx="0">
                  <c:v>Отношение к новизне</c:v>
                </c:pt>
                <c:pt idx="1">
                  <c:v>Отношение к сложным задачам</c:v>
                </c:pt>
                <c:pt idx="2">
                  <c:v>Отношение к неопределённым ситуациям</c:v>
                </c:pt>
                <c:pt idx="3">
                  <c:v>Предпочитание неопределённости</c:v>
                </c:pt>
                <c:pt idx="4">
                  <c:v>Толерантность к неопределённости</c:v>
                </c:pt>
              </c:strCache>
            </c:strRef>
          </c:cat>
          <c:val>
            <c:numRef>
              <c:f>'Экз июль_23'!$AT$319:$AX$319</c:f>
              <c:numCache>
                <c:formatCode>0.0%</c:formatCode>
                <c:ptCount val="5"/>
                <c:pt idx="0">
                  <c:v>3.5087719298245612E-2</c:v>
                </c:pt>
                <c:pt idx="1">
                  <c:v>9.8245614035087719E-2</c:v>
                </c:pt>
                <c:pt idx="2">
                  <c:v>0.10877192982456141</c:v>
                </c:pt>
                <c:pt idx="3">
                  <c:v>9.8245614035087719E-2</c:v>
                </c:pt>
                <c:pt idx="4">
                  <c:v>9.8245614035087719E-2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39"/>
        <c:overlap val="3"/>
        <c:axId val="-267253152"/>
        <c:axId val="-267241728"/>
      </c:barChart>
      <c:catAx>
        <c:axId val="-26725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67241728"/>
        <c:crosses val="autoZero"/>
        <c:auto val="1"/>
        <c:lblAlgn val="ctr"/>
        <c:lblOffset val="100"/>
        <c:noMultiLvlLbl val="0"/>
      </c:catAx>
      <c:valAx>
        <c:axId val="-26724172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-2672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ШТН</a:t>
            </a:r>
          </a:p>
        </c:rich>
      </c:tx>
      <c:layout>
        <c:manualLayout>
          <c:xMode val="edge"/>
          <c:yMode val="edge"/>
          <c:x val="0.41828924733210548"/>
          <c:y val="0.43028503954723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518919510061244"/>
          <c:y val="0.1077024707825794"/>
          <c:w val="0.4866696944362377"/>
          <c:h val="0.78582786991322529"/>
        </c:manualLayout>
      </c:layout>
      <c:doughnutChart>
        <c:varyColors val="1"/>
        <c:ser>
          <c:idx val="0"/>
          <c:order val="0"/>
          <c:tx>
            <c:strRef>
              <c:f>'Экз июль_23'!$AY$316</c:f>
              <c:strCache>
                <c:ptCount val="1"/>
                <c:pt idx="0">
                  <c:v>ШТН</c:v>
                </c:pt>
              </c:strCache>
            </c:strRef>
          </c:tx>
          <c:dPt>
            <c:idx val="0"/>
            <c:bubble3D val="0"/>
            <c:explosion val="5"/>
            <c:spPr>
              <a:gradFill rotWithShape="1">
                <a:gsLst>
                  <a:gs pos="0">
                    <a:srgbClr val="860000"/>
                  </a:gs>
                  <a:gs pos="80000">
                    <a:srgbClr val="C00000"/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6"/>
            <c:spPr>
              <a:solidFill>
                <a:schemeClr val="accent6">
                  <a:lumMod val="75000"/>
                  <a:alpha val="52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7.4701376402796255E-2"/>
                  <c:y val="-0.1074216519758394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3602123857976487"/>
                  <c:y val="-4.296866079033577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813278189125702"/>
                  <c:y val="-8.056623898187957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54301487178549"/>
                      <c:h val="0.13465304075171472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'Экз июль_23'!$AS$317:$AS$319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'Экз июль_23'!$AY$317:$AY$319</c:f>
              <c:numCache>
                <c:formatCode>0.0%</c:formatCode>
                <c:ptCount val="3"/>
                <c:pt idx="0">
                  <c:v>0.16842105263157894</c:v>
                </c:pt>
                <c:pt idx="1">
                  <c:v>0.75087719298245614</c:v>
                </c:pt>
                <c:pt idx="2">
                  <c:v>8.0701754385964913E-2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18919510061244"/>
          <c:y val="0.23149569845435983"/>
          <c:w val="0.40351071741032368"/>
          <c:h val="0.6725178623505394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18919510061244"/>
          <c:y val="0.23149569845435983"/>
          <c:w val="0.40351071741032368"/>
          <c:h val="0.6725178623505394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pPr>
            <a:r>
              <a:rPr lang="ru-RU" sz="1600" dirty="0">
                <a:solidFill>
                  <a:schemeClr val="bg1"/>
                </a:solidFill>
              </a:rPr>
              <a:t>Шкала толерантности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к неопределенности (девушки)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bg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'Экз июль_23 (Д выступ)'!$AS$252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860000">
                <a:alpha val="72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5104747558933046E-2"/>
                  <c:y val="-2.43296816916819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июль_23 (Д выступ)'!$AT$251:$AX$251</c:f>
              <c:strCache>
                <c:ptCount val="5"/>
                <c:pt idx="0">
                  <c:v>Отношение к новизне</c:v>
                </c:pt>
                <c:pt idx="1">
                  <c:v>Отношение к сложным задачам</c:v>
                </c:pt>
                <c:pt idx="2">
                  <c:v>Отношение к неопределённым ситуациям</c:v>
                </c:pt>
                <c:pt idx="3">
                  <c:v>Предпочитание неопределённости</c:v>
                </c:pt>
                <c:pt idx="4">
                  <c:v>Толерантность к неопределённости</c:v>
                </c:pt>
              </c:strCache>
            </c:strRef>
          </c:cat>
          <c:val>
            <c:numRef>
              <c:f>'Экз июль_23 (Д выступ)'!$AT$252:$AX$252</c:f>
              <c:numCache>
                <c:formatCode>0.0%</c:formatCode>
                <c:ptCount val="5"/>
                <c:pt idx="0">
                  <c:v>0.13333333333333333</c:v>
                </c:pt>
                <c:pt idx="1">
                  <c:v>0.2088888888888889</c:v>
                </c:pt>
                <c:pt idx="2">
                  <c:v>0.12888888888888889</c:v>
                </c:pt>
                <c:pt idx="3">
                  <c:v>0.13333333333333333</c:v>
                </c:pt>
                <c:pt idx="4">
                  <c:v>0.24444444444444444</c:v>
                </c:pt>
              </c:numCache>
            </c:numRef>
          </c:val>
          <c:extLst/>
        </c:ser>
        <c:ser>
          <c:idx val="1"/>
          <c:order val="1"/>
          <c:tx>
            <c:strRef>
              <c:f>'Экз июль_23 (Д выступ)'!$AS$253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7030A0">
                <a:alpha val="6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июль_23 (Д выступ)'!$AT$251:$AX$251</c:f>
              <c:strCache>
                <c:ptCount val="5"/>
                <c:pt idx="0">
                  <c:v>Отношение к новизне</c:v>
                </c:pt>
                <c:pt idx="1">
                  <c:v>Отношение к сложным задачам</c:v>
                </c:pt>
                <c:pt idx="2">
                  <c:v>Отношение к неопределённым ситуациям</c:v>
                </c:pt>
                <c:pt idx="3">
                  <c:v>Предпочитание неопределённости</c:v>
                </c:pt>
                <c:pt idx="4">
                  <c:v>Толерантность к неопределённости</c:v>
                </c:pt>
              </c:strCache>
            </c:strRef>
          </c:cat>
          <c:val>
            <c:numRef>
              <c:f>'Экз июль_23 (Д выступ)'!$AT$253:$AX$253</c:f>
              <c:numCache>
                <c:formatCode>0.0%</c:formatCode>
                <c:ptCount val="5"/>
                <c:pt idx="0">
                  <c:v>0.84444444444444444</c:v>
                </c:pt>
                <c:pt idx="1">
                  <c:v>0.70666666666666667</c:v>
                </c:pt>
                <c:pt idx="2">
                  <c:v>0.78222222222222226</c:v>
                </c:pt>
                <c:pt idx="3">
                  <c:v>0.80444444444444441</c:v>
                </c:pt>
                <c:pt idx="4">
                  <c:v>0.68444444444444441</c:v>
                </c:pt>
              </c:numCache>
            </c:numRef>
          </c:val>
        </c:ser>
        <c:ser>
          <c:idx val="2"/>
          <c:order val="2"/>
          <c:tx>
            <c:strRef>
              <c:f>'Экз июль_23 (Д выступ)'!$AS$254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5104747558933046E-2"/>
                  <c:y val="-2.43296816916819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июль_23 (Д выступ)'!$AT$251:$AX$251</c:f>
              <c:strCache>
                <c:ptCount val="5"/>
                <c:pt idx="0">
                  <c:v>Отношение к новизне</c:v>
                </c:pt>
                <c:pt idx="1">
                  <c:v>Отношение к сложным задачам</c:v>
                </c:pt>
                <c:pt idx="2">
                  <c:v>Отношение к неопределённым ситуациям</c:v>
                </c:pt>
                <c:pt idx="3">
                  <c:v>Предпочитание неопределённости</c:v>
                </c:pt>
                <c:pt idx="4">
                  <c:v>Толерантность к неопределённости</c:v>
                </c:pt>
              </c:strCache>
            </c:strRef>
          </c:cat>
          <c:val>
            <c:numRef>
              <c:f>'Экз июль_23 (Д выступ)'!$AT$254:$AX$254</c:f>
              <c:numCache>
                <c:formatCode>0.0%</c:formatCode>
                <c:ptCount val="5"/>
                <c:pt idx="0">
                  <c:v>2.2222222222222223E-2</c:v>
                </c:pt>
                <c:pt idx="1">
                  <c:v>8.4444444444444447E-2</c:v>
                </c:pt>
                <c:pt idx="2">
                  <c:v>8.8888888888888892E-2</c:v>
                </c:pt>
                <c:pt idx="3">
                  <c:v>6.222222222222222E-2</c:v>
                </c:pt>
                <c:pt idx="4">
                  <c:v>7.1111111111111111E-2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67246624"/>
        <c:axId val="-267243904"/>
      </c:barChart>
      <c:catAx>
        <c:axId val="-26724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67243904"/>
        <c:crosses val="autoZero"/>
        <c:auto val="1"/>
        <c:lblAlgn val="ctr"/>
        <c:lblOffset val="100"/>
        <c:noMultiLvlLbl val="0"/>
      </c:catAx>
      <c:valAx>
        <c:axId val="-26724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6724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ШТН</a:t>
            </a:r>
          </a:p>
        </c:rich>
      </c:tx>
      <c:layout>
        <c:manualLayout>
          <c:xMode val="edge"/>
          <c:yMode val="edge"/>
          <c:x val="0.17546522309711288"/>
          <c:y val="7.0422499270924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518919510061244"/>
          <c:y val="0.23149569845435983"/>
          <c:w val="0.40351071741032368"/>
          <c:h val="0.6725178623505394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18919510061244"/>
          <c:y val="0.23149569845435983"/>
          <c:w val="0.40351071741032368"/>
          <c:h val="0.67251786235053945"/>
        </c:manualLayout>
      </c:layout>
      <c:doughnutChart>
        <c:varyColors val="1"/>
        <c:ser>
          <c:idx val="0"/>
          <c:order val="0"/>
          <c:tx>
            <c:strRef>
              <c:f>'Экз июль_23 (Д выступ)'!$AY$251</c:f>
              <c:strCache>
                <c:ptCount val="1"/>
                <c:pt idx="0">
                  <c:v>ШТН</c:v>
                </c:pt>
              </c:strCache>
            </c:strRef>
          </c:tx>
          <c:dPt>
            <c:idx val="0"/>
            <c:bubble3D val="0"/>
            <c:explosion val="5"/>
            <c:spPr>
              <a:gradFill rotWithShape="1">
                <a:gsLst>
                  <a:gs pos="0">
                    <a:srgbClr val="860000"/>
                  </a:gs>
                  <a:gs pos="80000">
                    <a:srgbClr val="860000"/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6"/>
            <c:spPr>
              <a:solidFill>
                <a:srgbClr val="7030A0">
                  <a:alpha val="52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9213981727049503"/>
                  <c:y val="0.1280931953641862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86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47794779546035632"/>
                  <c:y val="2.464785402923064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67694942486652"/>
                      <c:h val="0.2889302137933425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401747715881189"/>
                  <c:y val="-0.1383393902335242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'Экз июль_23 (Д выступ)'!$AS$252:$AS$254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'Экз июль_23 (Д выступ)'!$AY$252:$AY$254</c:f>
              <c:numCache>
                <c:formatCode>0.0%</c:formatCode>
                <c:ptCount val="3"/>
                <c:pt idx="0">
                  <c:v>0.18222222222222223</c:v>
                </c:pt>
                <c:pt idx="1">
                  <c:v>0.75111111111111106</c:v>
                </c:pt>
                <c:pt idx="2">
                  <c:v>6.6666666666666666E-2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8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ШТН</a:t>
            </a:r>
          </a:p>
        </c:rich>
      </c:tx>
      <c:layout>
        <c:manualLayout>
          <c:xMode val="edge"/>
          <c:yMode val="edge"/>
          <c:x val="0.17546522309711288"/>
          <c:y val="7.0422499270924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518919510061244"/>
          <c:y val="0.23149569845435983"/>
          <c:w val="0.40351071741032368"/>
          <c:h val="0.6725178623505394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76C6-37BF-4A7D-9426-6BB61A80C5C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42735-8E00-45C2-9BCC-0F8840DB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1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4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5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0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14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9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4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72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40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4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4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8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3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5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3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29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9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36FE77D-31E6-43F2-A361-8917A51642A6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4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ru.wikipedia.org/wiki/%D0%A5%D0%BE%D1%84%D1%81%D1%82%D0%B5%D0%B4%D0%B5,_%D0%93%D0%B5%D1%8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11" Type="http://schemas.openxmlformats.org/officeDocument/2006/relationships/chart" Target="../charts/chart11.xml"/><Relationship Id="rId5" Type="http://schemas.openxmlformats.org/officeDocument/2006/relationships/image" Target="../media/image4.png"/><Relationship Id="rId10" Type="http://schemas.openxmlformats.org/officeDocument/2006/relationships/chart" Target="../charts/chart10.xml"/><Relationship Id="rId4" Type="http://schemas.openxmlformats.org/officeDocument/2006/relationships/image" Target="../media/image5.png"/><Relationship Id="rId9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21">
            <a:extLst>
              <a:ext uri="{FF2B5EF4-FFF2-40B4-BE49-F238E27FC236}">
                <a16:creationId xmlns="" xmlns:a16="http://schemas.microsoft.com/office/drawing/2014/main" id="{AE6C3B1F-6D7D-4B9A-990C-9BA0DFBB128B}"/>
              </a:ext>
            </a:extLst>
          </p:cNvPr>
          <p:cNvSpPr/>
          <p:nvPr/>
        </p:nvSpPr>
        <p:spPr>
          <a:xfrm>
            <a:off x="597393" y="1"/>
            <a:ext cx="10889672" cy="1476796"/>
          </a:xfrm>
          <a:custGeom>
            <a:avLst/>
            <a:gdLst>
              <a:gd name="connsiteX0" fmla="*/ 0 w 7709146"/>
              <a:gd name="connsiteY0" fmla="*/ 0 h 1239783"/>
              <a:gd name="connsiteX1" fmla="*/ 7650565 w 7709146"/>
              <a:gd name="connsiteY1" fmla="*/ 0 h 1239783"/>
              <a:gd name="connsiteX2" fmla="*/ 7695390 w 7709146"/>
              <a:gd name="connsiteY2" fmla="*/ 36419 h 1239783"/>
              <a:gd name="connsiteX3" fmla="*/ 6137171 w 7709146"/>
              <a:gd name="connsiteY3" fmla="*/ 822036 h 1239783"/>
              <a:gd name="connsiteX4" fmla="*/ 3033753 w 7709146"/>
              <a:gd name="connsiteY4" fmla="*/ 1237673 h 1239783"/>
              <a:gd name="connsiteX5" fmla="*/ 927862 w 7709146"/>
              <a:gd name="connsiteY5" fmla="*/ 665018 h 1239783"/>
              <a:gd name="connsiteX6" fmla="*/ 108387 w 7709146"/>
              <a:gd name="connsiteY6" fmla="*/ 114192 h 12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9146" h="1239783">
                <a:moveTo>
                  <a:pt x="0" y="0"/>
                </a:moveTo>
                <a:lnTo>
                  <a:pt x="7650565" y="0"/>
                </a:lnTo>
                <a:lnTo>
                  <a:pt x="7695390" y="36419"/>
                </a:lnTo>
                <a:cubicBezTo>
                  <a:pt x="7845940" y="254974"/>
                  <a:pt x="6723777" y="643178"/>
                  <a:pt x="6137171" y="822036"/>
                </a:cubicBezTo>
                <a:cubicBezTo>
                  <a:pt x="5415195" y="1042169"/>
                  <a:pt x="3901971" y="1263843"/>
                  <a:pt x="3033753" y="1237673"/>
                </a:cubicBezTo>
                <a:cubicBezTo>
                  <a:pt x="2165535" y="1211503"/>
                  <a:pt x="1446638" y="885151"/>
                  <a:pt x="927862" y="665018"/>
                </a:cubicBezTo>
                <a:cubicBezTo>
                  <a:pt x="538780" y="499918"/>
                  <a:pt x="304263" y="310140"/>
                  <a:pt x="108387" y="114192"/>
                </a:cubicBezTo>
                <a:close/>
              </a:path>
            </a:pathLst>
          </a:custGeom>
          <a:gradFill flip="none" rotWithShape="1">
            <a:gsLst>
              <a:gs pos="46000">
                <a:srgbClr val="F5F3DF">
                  <a:alpha val="62000"/>
                </a:srgbClr>
              </a:gs>
              <a:gs pos="98000">
                <a:schemeClr val="bg2">
                  <a:lumMod val="75000"/>
                  <a:alpha val="83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027" y="265650"/>
            <a:ext cx="935884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ФГБОУ ВО </a:t>
            </a:r>
            <a:endParaRPr lang="ru-RU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Красноярский государственный медицинский университет </a:t>
            </a:r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имени проф. В.Ф. </a:t>
            </a:r>
            <a:r>
              <a:rPr lang="ru-RU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Войно-Ясенецкого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» Минздрава РФ.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олилиния: фигура 18">
            <a:extLst>
              <a:ext uri="{FF2B5EF4-FFF2-40B4-BE49-F238E27FC236}">
                <a16:creationId xmlns:a16="http://schemas.microsoft.com/office/drawing/2014/main" xmlns="" id="{E05D172A-BAA0-44B8-8985-1A7B66F90E64}"/>
              </a:ext>
            </a:extLst>
          </p:cNvPr>
          <p:cNvSpPr/>
          <p:nvPr/>
        </p:nvSpPr>
        <p:spPr>
          <a:xfrm>
            <a:off x="1805715" y="1620828"/>
            <a:ext cx="8653153" cy="3151553"/>
          </a:xfrm>
          <a:custGeom>
            <a:avLst/>
            <a:gdLst>
              <a:gd name="connsiteX0" fmla="*/ 3352070 w 4493112"/>
              <a:gd name="connsiteY0" fmla="*/ 242 h 3396750"/>
              <a:gd name="connsiteX1" fmla="*/ 4090737 w 4493112"/>
              <a:gd name="connsiteY1" fmla="*/ 184734 h 3396750"/>
              <a:gd name="connsiteX2" fmla="*/ 4273617 w 4493112"/>
              <a:gd name="connsiteY2" fmla="*/ 2745054 h 3396750"/>
              <a:gd name="connsiteX3" fmla="*/ 2204185 w 4493112"/>
              <a:gd name="connsiteY3" fmla="*/ 2735429 h 3396750"/>
              <a:gd name="connsiteX4" fmla="*/ 78722 w 4493112"/>
              <a:gd name="connsiteY4" fmla="*/ 3382812 h 3396750"/>
              <a:gd name="connsiteX5" fmla="*/ 0 w 4493112"/>
              <a:gd name="connsiteY5" fmla="*/ 3396750 h 3396750"/>
              <a:gd name="connsiteX6" fmla="*/ 0 w 4493112"/>
              <a:gd name="connsiteY6" fmla="*/ 216478 h 3396750"/>
              <a:gd name="connsiteX7" fmla="*/ 139994 w 4493112"/>
              <a:gd name="connsiteY7" fmla="*/ 214254 h 3396750"/>
              <a:gd name="connsiteX8" fmla="*/ 1241659 w 4493112"/>
              <a:gd name="connsiteY8" fmla="*/ 203985 h 3396750"/>
              <a:gd name="connsiteX9" fmla="*/ 3352070 w 4493112"/>
              <a:gd name="connsiteY9" fmla="*/ 242 h 3396750"/>
              <a:gd name="connsiteX0" fmla="*/ 3352070 w 4493112"/>
              <a:gd name="connsiteY0" fmla="*/ 218976 h 3615484"/>
              <a:gd name="connsiteX1" fmla="*/ 4090737 w 4493112"/>
              <a:gd name="connsiteY1" fmla="*/ 403468 h 3615484"/>
              <a:gd name="connsiteX2" fmla="*/ 4273617 w 4493112"/>
              <a:gd name="connsiteY2" fmla="*/ 2963788 h 3615484"/>
              <a:gd name="connsiteX3" fmla="*/ 2204185 w 4493112"/>
              <a:gd name="connsiteY3" fmla="*/ 2954163 h 3615484"/>
              <a:gd name="connsiteX4" fmla="*/ 78722 w 4493112"/>
              <a:gd name="connsiteY4" fmla="*/ 3601546 h 3615484"/>
              <a:gd name="connsiteX5" fmla="*/ 0 w 4493112"/>
              <a:gd name="connsiteY5" fmla="*/ 3615484 h 3615484"/>
              <a:gd name="connsiteX6" fmla="*/ 0 w 4493112"/>
              <a:gd name="connsiteY6" fmla="*/ 435212 h 3615484"/>
              <a:gd name="connsiteX7" fmla="*/ 128429 w 4493112"/>
              <a:gd name="connsiteY7" fmla="*/ 25 h 3615484"/>
              <a:gd name="connsiteX8" fmla="*/ 1241659 w 4493112"/>
              <a:gd name="connsiteY8" fmla="*/ 422719 h 3615484"/>
              <a:gd name="connsiteX9" fmla="*/ 3352070 w 4493112"/>
              <a:gd name="connsiteY9" fmla="*/ 218976 h 3615484"/>
              <a:gd name="connsiteX0" fmla="*/ 3492781 w 4633823"/>
              <a:gd name="connsiteY0" fmla="*/ 218976 h 3615484"/>
              <a:gd name="connsiteX1" fmla="*/ 4231448 w 4633823"/>
              <a:gd name="connsiteY1" fmla="*/ 403468 h 3615484"/>
              <a:gd name="connsiteX2" fmla="*/ 4414328 w 4633823"/>
              <a:gd name="connsiteY2" fmla="*/ 2963788 h 3615484"/>
              <a:gd name="connsiteX3" fmla="*/ 2344896 w 4633823"/>
              <a:gd name="connsiteY3" fmla="*/ 2954163 h 3615484"/>
              <a:gd name="connsiteX4" fmla="*/ 219433 w 4633823"/>
              <a:gd name="connsiteY4" fmla="*/ 3601546 h 3615484"/>
              <a:gd name="connsiteX5" fmla="*/ 140711 w 4633823"/>
              <a:gd name="connsiteY5" fmla="*/ 3615484 h 3615484"/>
              <a:gd name="connsiteX6" fmla="*/ 0 w 4633823"/>
              <a:gd name="connsiteY6" fmla="*/ 1515387 h 3615484"/>
              <a:gd name="connsiteX7" fmla="*/ 269140 w 4633823"/>
              <a:gd name="connsiteY7" fmla="*/ 25 h 3615484"/>
              <a:gd name="connsiteX8" fmla="*/ 1382370 w 4633823"/>
              <a:gd name="connsiteY8" fmla="*/ 422719 h 3615484"/>
              <a:gd name="connsiteX9" fmla="*/ 3492781 w 4633823"/>
              <a:gd name="connsiteY9" fmla="*/ 218976 h 3615484"/>
              <a:gd name="connsiteX0" fmla="*/ 3511550 w 4652592"/>
              <a:gd name="connsiteY0" fmla="*/ 218976 h 3615484"/>
              <a:gd name="connsiteX1" fmla="*/ 4250217 w 4652592"/>
              <a:gd name="connsiteY1" fmla="*/ 403468 h 3615484"/>
              <a:gd name="connsiteX2" fmla="*/ 4433097 w 4652592"/>
              <a:gd name="connsiteY2" fmla="*/ 2963788 h 3615484"/>
              <a:gd name="connsiteX3" fmla="*/ 2363665 w 4652592"/>
              <a:gd name="connsiteY3" fmla="*/ 2954163 h 3615484"/>
              <a:gd name="connsiteX4" fmla="*/ 238202 w 4652592"/>
              <a:gd name="connsiteY4" fmla="*/ 3601546 h 3615484"/>
              <a:gd name="connsiteX5" fmla="*/ 159480 w 4652592"/>
              <a:gd name="connsiteY5" fmla="*/ 3615484 h 3615484"/>
              <a:gd name="connsiteX6" fmla="*/ 18769 w 4652592"/>
              <a:gd name="connsiteY6" fmla="*/ 1515387 h 3615484"/>
              <a:gd name="connsiteX7" fmla="*/ 287909 w 4652592"/>
              <a:gd name="connsiteY7" fmla="*/ 25 h 3615484"/>
              <a:gd name="connsiteX8" fmla="*/ 1401139 w 4652592"/>
              <a:gd name="connsiteY8" fmla="*/ 422719 h 3615484"/>
              <a:gd name="connsiteX9" fmla="*/ 3511550 w 4652592"/>
              <a:gd name="connsiteY9" fmla="*/ 218976 h 3615484"/>
              <a:gd name="connsiteX0" fmla="*/ 3507039 w 4648081"/>
              <a:gd name="connsiteY0" fmla="*/ 218976 h 3601546"/>
              <a:gd name="connsiteX1" fmla="*/ 4245706 w 4648081"/>
              <a:gd name="connsiteY1" fmla="*/ 403468 h 3601546"/>
              <a:gd name="connsiteX2" fmla="*/ 4428586 w 4648081"/>
              <a:gd name="connsiteY2" fmla="*/ 2963788 h 3601546"/>
              <a:gd name="connsiteX3" fmla="*/ 2359154 w 4648081"/>
              <a:gd name="connsiteY3" fmla="*/ 2954163 h 3601546"/>
              <a:gd name="connsiteX4" fmla="*/ 233691 w 4648081"/>
              <a:gd name="connsiteY4" fmla="*/ 3601546 h 3601546"/>
              <a:gd name="connsiteX5" fmla="*/ 226289 w 4648081"/>
              <a:gd name="connsiteY5" fmla="*/ 2879002 h 3601546"/>
              <a:gd name="connsiteX6" fmla="*/ 14258 w 4648081"/>
              <a:gd name="connsiteY6" fmla="*/ 1515387 h 3601546"/>
              <a:gd name="connsiteX7" fmla="*/ 283398 w 4648081"/>
              <a:gd name="connsiteY7" fmla="*/ 25 h 3601546"/>
              <a:gd name="connsiteX8" fmla="*/ 1396628 w 4648081"/>
              <a:gd name="connsiteY8" fmla="*/ 422719 h 3601546"/>
              <a:gd name="connsiteX9" fmla="*/ 3507039 w 4648081"/>
              <a:gd name="connsiteY9" fmla="*/ 218976 h 3601546"/>
              <a:gd name="connsiteX0" fmla="*/ 3615376 w 4756418"/>
              <a:gd name="connsiteY0" fmla="*/ 218976 h 3601546"/>
              <a:gd name="connsiteX1" fmla="*/ 4354043 w 4756418"/>
              <a:gd name="connsiteY1" fmla="*/ 403468 h 3601546"/>
              <a:gd name="connsiteX2" fmla="*/ 4536923 w 4756418"/>
              <a:gd name="connsiteY2" fmla="*/ 2963788 h 3601546"/>
              <a:gd name="connsiteX3" fmla="*/ 2467491 w 4756418"/>
              <a:gd name="connsiteY3" fmla="*/ 2954163 h 3601546"/>
              <a:gd name="connsiteX4" fmla="*/ 342028 w 4756418"/>
              <a:gd name="connsiteY4" fmla="*/ 3601546 h 3601546"/>
              <a:gd name="connsiteX5" fmla="*/ 334626 w 4756418"/>
              <a:gd name="connsiteY5" fmla="*/ 2879002 h 3601546"/>
              <a:gd name="connsiteX6" fmla="*/ 122595 w 4756418"/>
              <a:gd name="connsiteY6" fmla="*/ 1515387 h 3601546"/>
              <a:gd name="connsiteX7" fmla="*/ 391735 w 4756418"/>
              <a:gd name="connsiteY7" fmla="*/ 25 h 3601546"/>
              <a:gd name="connsiteX8" fmla="*/ 1504965 w 4756418"/>
              <a:gd name="connsiteY8" fmla="*/ 422719 h 3601546"/>
              <a:gd name="connsiteX9" fmla="*/ 3615376 w 4756418"/>
              <a:gd name="connsiteY9" fmla="*/ 218976 h 3601546"/>
              <a:gd name="connsiteX0" fmla="*/ 3782642 w 4923684"/>
              <a:gd name="connsiteY0" fmla="*/ 218976 h 3601546"/>
              <a:gd name="connsiteX1" fmla="*/ 4521309 w 4923684"/>
              <a:gd name="connsiteY1" fmla="*/ 403468 h 3601546"/>
              <a:gd name="connsiteX2" fmla="*/ 4704189 w 4923684"/>
              <a:gd name="connsiteY2" fmla="*/ 2963788 h 3601546"/>
              <a:gd name="connsiteX3" fmla="*/ 2634757 w 4923684"/>
              <a:gd name="connsiteY3" fmla="*/ 2954163 h 3601546"/>
              <a:gd name="connsiteX4" fmla="*/ 509294 w 4923684"/>
              <a:gd name="connsiteY4" fmla="*/ 3601546 h 3601546"/>
              <a:gd name="connsiteX5" fmla="*/ 241673 w 4923684"/>
              <a:gd name="connsiteY5" fmla="*/ 3374454 h 3601546"/>
              <a:gd name="connsiteX6" fmla="*/ 289861 w 4923684"/>
              <a:gd name="connsiteY6" fmla="*/ 1515387 h 3601546"/>
              <a:gd name="connsiteX7" fmla="*/ 559001 w 4923684"/>
              <a:gd name="connsiteY7" fmla="*/ 25 h 3601546"/>
              <a:gd name="connsiteX8" fmla="*/ 1672231 w 4923684"/>
              <a:gd name="connsiteY8" fmla="*/ 422719 h 3601546"/>
              <a:gd name="connsiteX9" fmla="*/ 3782642 w 4923684"/>
              <a:gd name="connsiteY9" fmla="*/ 218976 h 3601546"/>
              <a:gd name="connsiteX0" fmla="*/ 3782642 w 4923684"/>
              <a:gd name="connsiteY0" fmla="*/ 218976 h 3427607"/>
              <a:gd name="connsiteX1" fmla="*/ 4521309 w 4923684"/>
              <a:gd name="connsiteY1" fmla="*/ 403468 h 3427607"/>
              <a:gd name="connsiteX2" fmla="*/ 4704189 w 4923684"/>
              <a:gd name="connsiteY2" fmla="*/ 2963788 h 3427607"/>
              <a:gd name="connsiteX3" fmla="*/ 2634757 w 4923684"/>
              <a:gd name="connsiteY3" fmla="*/ 2954163 h 3427607"/>
              <a:gd name="connsiteX4" fmla="*/ 723252 w 4923684"/>
              <a:gd name="connsiteY4" fmla="*/ 3186437 h 3427607"/>
              <a:gd name="connsiteX5" fmla="*/ 241673 w 4923684"/>
              <a:gd name="connsiteY5" fmla="*/ 3374454 h 3427607"/>
              <a:gd name="connsiteX6" fmla="*/ 289861 w 4923684"/>
              <a:gd name="connsiteY6" fmla="*/ 1515387 h 3427607"/>
              <a:gd name="connsiteX7" fmla="*/ 559001 w 4923684"/>
              <a:gd name="connsiteY7" fmla="*/ 25 h 3427607"/>
              <a:gd name="connsiteX8" fmla="*/ 1672231 w 4923684"/>
              <a:gd name="connsiteY8" fmla="*/ 422719 h 3427607"/>
              <a:gd name="connsiteX9" fmla="*/ 3782642 w 4923684"/>
              <a:gd name="connsiteY9" fmla="*/ 218976 h 3427607"/>
              <a:gd name="connsiteX0" fmla="*/ 3782642 w 4923684"/>
              <a:gd name="connsiteY0" fmla="*/ 242 h 3208873"/>
              <a:gd name="connsiteX1" fmla="*/ 4521309 w 4923684"/>
              <a:gd name="connsiteY1" fmla="*/ 184734 h 3208873"/>
              <a:gd name="connsiteX2" fmla="*/ 4704189 w 4923684"/>
              <a:gd name="connsiteY2" fmla="*/ 2745054 h 3208873"/>
              <a:gd name="connsiteX3" fmla="*/ 2634757 w 4923684"/>
              <a:gd name="connsiteY3" fmla="*/ 2735429 h 3208873"/>
              <a:gd name="connsiteX4" fmla="*/ 723252 w 4923684"/>
              <a:gd name="connsiteY4" fmla="*/ 2967703 h 3208873"/>
              <a:gd name="connsiteX5" fmla="*/ 241673 w 4923684"/>
              <a:gd name="connsiteY5" fmla="*/ 3155720 h 3208873"/>
              <a:gd name="connsiteX6" fmla="*/ 289861 w 4923684"/>
              <a:gd name="connsiteY6" fmla="*/ 1296653 h 3208873"/>
              <a:gd name="connsiteX7" fmla="*/ 653451 w 4923684"/>
              <a:gd name="connsiteY7" fmla="*/ 540092 h 3208873"/>
              <a:gd name="connsiteX8" fmla="*/ 1672231 w 4923684"/>
              <a:gd name="connsiteY8" fmla="*/ 203985 h 3208873"/>
              <a:gd name="connsiteX9" fmla="*/ 3782642 w 4923684"/>
              <a:gd name="connsiteY9" fmla="*/ 242 h 3208873"/>
              <a:gd name="connsiteX0" fmla="*/ 3740068 w 4881110"/>
              <a:gd name="connsiteY0" fmla="*/ 242 h 3208873"/>
              <a:gd name="connsiteX1" fmla="*/ 4478735 w 4881110"/>
              <a:gd name="connsiteY1" fmla="*/ 184734 h 3208873"/>
              <a:gd name="connsiteX2" fmla="*/ 4661615 w 4881110"/>
              <a:gd name="connsiteY2" fmla="*/ 2745054 h 3208873"/>
              <a:gd name="connsiteX3" fmla="*/ 2592183 w 4881110"/>
              <a:gd name="connsiteY3" fmla="*/ 2735429 h 3208873"/>
              <a:gd name="connsiteX4" fmla="*/ 680678 w 4881110"/>
              <a:gd name="connsiteY4" fmla="*/ 2967703 h 3208873"/>
              <a:gd name="connsiteX5" fmla="*/ 199099 w 4881110"/>
              <a:gd name="connsiteY5" fmla="*/ 3155720 h 3208873"/>
              <a:gd name="connsiteX6" fmla="*/ 441969 w 4881110"/>
              <a:gd name="connsiteY6" fmla="*/ 1287726 h 3208873"/>
              <a:gd name="connsiteX7" fmla="*/ 610877 w 4881110"/>
              <a:gd name="connsiteY7" fmla="*/ 540092 h 3208873"/>
              <a:gd name="connsiteX8" fmla="*/ 1629657 w 4881110"/>
              <a:gd name="connsiteY8" fmla="*/ 203985 h 3208873"/>
              <a:gd name="connsiteX9" fmla="*/ 3740068 w 4881110"/>
              <a:gd name="connsiteY9" fmla="*/ 242 h 3208873"/>
              <a:gd name="connsiteX0" fmla="*/ 3740068 w 4881110"/>
              <a:gd name="connsiteY0" fmla="*/ 242 h 3208873"/>
              <a:gd name="connsiteX1" fmla="*/ 4478735 w 4881110"/>
              <a:gd name="connsiteY1" fmla="*/ 184734 h 3208873"/>
              <a:gd name="connsiteX2" fmla="*/ 4661615 w 4881110"/>
              <a:gd name="connsiteY2" fmla="*/ 2745054 h 3208873"/>
              <a:gd name="connsiteX3" fmla="*/ 2592183 w 4881110"/>
              <a:gd name="connsiteY3" fmla="*/ 2735429 h 3208873"/>
              <a:gd name="connsiteX4" fmla="*/ 680678 w 4881110"/>
              <a:gd name="connsiteY4" fmla="*/ 2967703 h 3208873"/>
              <a:gd name="connsiteX5" fmla="*/ 199099 w 4881110"/>
              <a:gd name="connsiteY5" fmla="*/ 3155720 h 3208873"/>
              <a:gd name="connsiteX6" fmla="*/ 441969 w 4881110"/>
              <a:gd name="connsiteY6" fmla="*/ 1287726 h 3208873"/>
              <a:gd name="connsiteX7" fmla="*/ 953981 w 4881110"/>
              <a:gd name="connsiteY7" fmla="*/ 709706 h 3208873"/>
              <a:gd name="connsiteX8" fmla="*/ 1629657 w 4881110"/>
              <a:gd name="connsiteY8" fmla="*/ 203985 h 3208873"/>
              <a:gd name="connsiteX9" fmla="*/ 3740068 w 4881110"/>
              <a:gd name="connsiteY9" fmla="*/ 242 h 3208873"/>
              <a:gd name="connsiteX0" fmla="*/ 3740068 w 4881110"/>
              <a:gd name="connsiteY0" fmla="*/ 242 h 3208873"/>
              <a:gd name="connsiteX1" fmla="*/ 4478735 w 4881110"/>
              <a:gd name="connsiteY1" fmla="*/ 184734 h 3208873"/>
              <a:gd name="connsiteX2" fmla="*/ 4661615 w 4881110"/>
              <a:gd name="connsiteY2" fmla="*/ 2745054 h 3208873"/>
              <a:gd name="connsiteX3" fmla="*/ 2592183 w 4881110"/>
              <a:gd name="connsiteY3" fmla="*/ 2735429 h 3208873"/>
              <a:gd name="connsiteX4" fmla="*/ 680678 w 4881110"/>
              <a:gd name="connsiteY4" fmla="*/ 2967703 h 3208873"/>
              <a:gd name="connsiteX5" fmla="*/ 199099 w 4881110"/>
              <a:gd name="connsiteY5" fmla="*/ 3155720 h 3208873"/>
              <a:gd name="connsiteX6" fmla="*/ 441969 w 4881110"/>
              <a:gd name="connsiteY6" fmla="*/ 1287726 h 3208873"/>
              <a:gd name="connsiteX7" fmla="*/ 953981 w 4881110"/>
              <a:gd name="connsiteY7" fmla="*/ 290135 h 3208873"/>
              <a:gd name="connsiteX8" fmla="*/ 1629657 w 4881110"/>
              <a:gd name="connsiteY8" fmla="*/ 203985 h 3208873"/>
              <a:gd name="connsiteX9" fmla="*/ 3740068 w 4881110"/>
              <a:gd name="connsiteY9" fmla="*/ 242 h 3208873"/>
              <a:gd name="connsiteX0" fmla="*/ 3740068 w 4881110"/>
              <a:gd name="connsiteY0" fmla="*/ 242 h 3208873"/>
              <a:gd name="connsiteX1" fmla="*/ 4478735 w 4881110"/>
              <a:gd name="connsiteY1" fmla="*/ 184734 h 3208873"/>
              <a:gd name="connsiteX2" fmla="*/ 4661615 w 4881110"/>
              <a:gd name="connsiteY2" fmla="*/ 2745054 h 3208873"/>
              <a:gd name="connsiteX3" fmla="*/ 2592183 w 4881110"/>
              <a:gd name="connsiteY3" fmla="*/ 2735429 h 3208873"/>
              <a:gd name="connsiteX4" fmla="*/ 680678 w 4881110"/>
              <a:gd name="connsiteY4" fmla="*/ 2967703 h 3208873"/>
              <a:gd name="connsiteX5" fmla="*/ 199099 w 4881110"/>
              <a:gd name="connsiteY5" fmla="*/ 3155720 h 3208873"/>
              <a:gd name="connsiteX6" fmla="*/ 441969 w 4881110"/>
              <a:gd name="connsiteY6" fmla="*/ 1287726 h 3208873"/>
              <a:gd name="connsiteX7" fmla="*/ 953981 w 4881110"/>
              <a:gd name="connsiteY7" fmla="*/ 290135 h 3208873"/>
              <a:gd name="connsiteX8" fmla="*/ 1629657 w 4881110"/>
              <a:gd name="connsiteY8" fmla="*/ 203985 h 3208873"/>
              <a:gd name="connsiteX9" fmla="*/ 3740068 w 4881110"/>
              <a:gd name="connsiteY9" fmla="*/ 242 h 3208873"/>
              <a:gd name="connsiteX0" fmla="*/ 3740068 w 4881110"/>
              <a:gd name="connsiteY0" fmla="*/ 242 h 3208873"/>
              <a:gd name="connsiteX1" fmla="*/ 4478735 w 4881110"/>
              <a:gd name="connsiteY1" fmla="*/ 184734 h 3208873"/>
              <a:gd name="connsiteX2" fmla="*/ 4661615 w 4881110"/>
              <a:gd name="connsiteY2" fmla="*/ 2745054 h 3208873"/>
              <a:gd name="connsiteX3" fmla="*/ 2592183 w 4881110"/>
              <a:gd name="connsiteY3" fmla="*/ 2735429 h 3208873"/>
              <a:gd name="connsiteX4" fmla="*/ 680678 w 4881110"/>
              <a:gd name="connsiteY4" fmla="*/ 2967703 h 3208873"/>
              <a:gd name="connsiteX5" fmla="*/ 199099 w 4881110"/>
              <a:gd name="connsiteY5" fmla="*/ 3155720 h 3208873"/>
              <a:gd name="connsiteX6" fmla="*/ 441969 w 4881110"/>
              <a:gd name="connsiteY6" fmla="*/ 1287726 h 3208873"/>
              <a:gd name="connsiteX7" fmla="*/ 953981 w 4881110"/>
              <a:gd name="connsiteY7" fmla="*/ 290135 h 3208873"/>
              <a:gd name="connsiteX8" fmla="*/ 1629657 w 4881110"/>
              <a:gd name="connsiteY8" fmla="*/ 203985 h 3208873"/>
              <a:gd name="connsiteX9" fmla="*/ 3740068 w 4881110"/>
              <a:gd name="connsiteY9" fmla="*/ 242 h 3208873"/>
              <a:gd name="connsiteX0" fmla="*/ 3740068 w 4881110"/>
              <a:gd name="connsiteY0" fmla="*/ 242 h 3208873"/>
              <a:gd name="connsiteX1" fmla="*/ 4478735 w 4881110"/>
              <a:gd name="connsiteY1" fmla="*/ 184734 h 3208873"/>
              <a:gd name="connsiteX2" fmla="*/ 4661615 w 4881110"/>
              <a:gd name="connsiteY2" fmla="*/ 2745054 h 3208873"/>
              <a:gd name="connsiteX3" fmla="*/ 2592183 w 4881110"/>
              <a:gd name="connsiteY3" fmla="*/ 2735429 h 3208873"/>
              <a:gd name="connsiteX4" fmla="*/ 680678 w 4881110"/>
              <a:gd name="connsiteY4" fmla="*/ 2967703 h 3208873"/>
              <a:gd name="connsiteX5" fmla="*/ 199099 w 4881110"/>
              <a:gd name="connsiteY5" fmla="*/ 3155720 h 3208873"/>
              <a:gd name="connsiteX6" fmla="*/ 441969 w 4881110"/>
              <a:gd name="connsiteY6" fmla="*/ 1287726 h 3208873"/>
              <a:gd name="connsiteX7" fmla="*/ 953981 w 4881110"/>
              <a:gd name="connsiteY7" fmla="*/ 290135 h 3208873"/>
              <a:gd name="connsiteX8" fmla="*/ 1629657 w 4881110"/>
              <a:gd name="connsiteY8" fmla="*/ 203985 h 3208873"/>
              <a:gd name="connsiteX9" fmla="*/ 3740068 w 4881110"/>
              <a:gd name="connsiteY9" fmla="*/ 242 h 3208873"/>
              <a:gd name="connsiteX0" fmla="*/ 3775816 w 4916858"/>
              <a:gd name="connsiteY0" fmla="*/ 242 h 3208873"/>
              <a:gd name="connsiteX1" fmla="*/ 4514483 w 4916858"/>
              <a:gd name="connsiteY1" fmla="*/ 184734 h 3208873"/>
              <a:gd name="connsiteX2" fmla="*/ 4697363 w 4916858"/>
              <a:gd name="connsiteY2" fmla="*/ 2745054 h 3208873"/>
              <a:gd name="connsiteX3" fmla="*/ 2627931 w 4916858"/>
              <a:gd name="connsiteY3" fmla="*/ 2735429 h 3208873"/>
              <a:gd name="connsiteX4" fmla="*/ 716426 w 4916858"/>
              <a:gd name="connsiteY4" fmla="*/ 2967703 h 3208873"/>
              <a:gd name="connsiteX5" fmla="*/ 234847 w 4916858"/>
              <a:gd name="connsiteY5" fmla="*/ 3155720 h 3208873"/>
              <a:gd name="connsiteX6" fmla="*/ 477717 w 4916858"/>
              <a:gd name="connsiteY6" fmla="*/ 1287726 h 3208873"/>
              <a:gd name="connsiteX7" fmla="*/ 989729 w 4916858"/>
              <a:gd name="connsiteY7" fmla="*/ 290135 h 3208873"/>
              <a:gd name="connsiteX8" fmla="*/ 1665405 w 4916858"/>
              <a:gd name="connsiteY8" fmla="*/ 203985 h 3208873"/>
              <a:gd name="connsiteX9" fmla="*/ 3775816 w 4916858"/>
              <a:gd name="connsiteY9" fmla="*/ 242 h 3208873"/>
              <a:gd name="connsiteX0" fmla="*/ 3545831 w 4686873"/>
              <a:gd name="connsiteY0" fmla="*/ 242 h 2967703"/>
              <a:gd name="connsiteX1" fmla="*/ 4284498 w 4686873"/>
              <a:gd name="connsiteY1" fmla="*/ 184734 h 2967703"/>
              <a:gd name="connsiteX2" fmla="*/ 4467378 w 4686873"/>
              <a:gd name="connsiteY2" fmla="*/ 2745054 h 2967703"/>
              <a:gd name="connsiteX3" fmla="*/ 2397946 w 4686873"/>
              <a:gd name="connsiteY3" fmla="*/ 2735429 h 2967703"/>
              <a:gd name="connsiteX4" fmla="*/ 486441 w 4686873"/>
              <a:gd name="connsiteY4" fmla="*/ 2967703 h 2967703"/>
              <a:gd name="connsiteX5" fmla="*/ 355676 w 4686873"/>
              <a:gd name="connsiteY5" fmla="*/ 2745075 h 2967703"/>
              <a:gd name="connsiteX6" fmla="*/ 247732 w 4686873"/>
              <a:gd name="connsiteY6" fmla="*/ 1287726 h 2967703"/>
              <a:gd name="connsiteX7" fmla="*/ 759744 w 4686873"/>
              <a:gd name="connsiteY7" fmla="*/ 290135 h 2967703"/>
              <a:gd name="connsiteX8" fmla="*/ 1435420 w 4686873"/>
              <a:gd name="connsiteY8" fmla="*/ 203985 h 2967703"/>
              <a:gd name="connsiteX9" fmla="*/ 3545831 w 4686873"/>
              <a:gd name="connsiteY9" fmla="*/ 242 h 2967703"/>
              <a:gd name="connsiteX0" fmla="*/ 3545831 w 4686873"/>
              <a:gd name="connsiteY0" fmla="*/ 242 h 3043584"/>
              <a:gd name="connsiteX1" fmla="*/ 4284498 w 4686873"/>
              <a:gd name="connsiteY1" fmla="*/ 184734 h 3043584"/>
              <a:gd name="connsiteX2" fmla="*/ 4467378 w 4686873"/>
              <a:gd name="connsiteY2" fmla="*/ 2745054 h 3043584"/>
              <a:gd name="connsiteX3" fmla="*/ 2397946 w 4686873"/>
              <a:gd name="connsiteY3" fmla="*/ 2735429 h 3043584"/>
              <a:gd name="connsiteX4" fmla="*/ 550050 w 4686873"/>
              <a:gd name="connsiteY4" fmla="*/ 3043584 h 3043584"/>
              <a:gd name="connsiteX5" fmla="*/ 355676 w 4686873"/>
              <a:gd name="connsiteY5" fmla="*/ 2745075 h 3043584"/>
              <a:gd name="connsiteX6" fmla="*/ 247732 w 4686873"/>
              <a:gd name="connsiteY6" fmla="*/ 1287726 h 3043584"/>
              <a:gd name="connsiteX7" fmla="*/ 759744 w 4686873"/>
              <a:gd name="connsiteY7" fmla="*/ 290135 h 3043584"/>
              <a:gd name="connsiteX8" fmla="*/ 1435420 w 4686873"/>
              <a:gd name="connsiteY8" fmla="*/ 203985 h 3043584"/>
              <a:gd name="connsiteX9" fmla="*/ 3545831 w 4686873"/>
              <a:gd name="connsiteY9" fmla="*/ 242 h 3043584"/>
              <a:gd name="connsiteX0" fmla="*/ 3545831 w 4686873"/>
              <a:gd name="connsiteY0" fmla="*/ 242 h 3044383"/>
              <a:gd name="connsiteX1" fmla="*/ 4284498 w 4686873"/>
              <a:gd name="connsiteY1" fmla="*/ 184734 h 3044383"/>
              <a:gd name="connsiteX2" fmla="*/ 4467378 w 4686873"/>
              <a:gd name="connsiteY2" fmla="*/ 2745054 h 3044383"/>
              <a:gd name="connsiteX3" fmla="*/ 2397946 w 4686873"/>
              <a:gd name="connsiteY3" fmla="*/ 2735429 h 3044383"/>
              <a:gd name="connsiteX4" fmla="*/ 550050 w 4686873"/>
              <a:gd name="connsiteY4" fmla="*/ 3043584 h 3044383"/>
              <a:gd name="connsiteX5" fmla="*/ 355676 w 4686873"/>
              <a:gd name="connsiteY5" fmla="*/ 2745075 h 3044383"/>
              <a:gd name="connsiteX6" fmla="*/ 247732 w 4686873"/>
              <a:gd name="connsiteY6" fmla="*/ 1287726 h 3044383"/>
              <a:gd name="connsiteX7" fmla="*/ 759744 w 4686873"/>
              <a:gd name="connsiteY7" fmla="*/ 290135 h 3044383"/>
              <a:gd name="connsiteX8" fmla="*/ 1435420 w 4686873"/>
              <a:gd name="connsiteY8" fmla="*/ 203985 h 3044383"/>
              <a:gd name="connsiteX9" fmla="*/ 3545831 w 4686873"/>
              <a:gd name="connsiteY9" fmla="*/ 242 h 3044383"/>
              <a:gd name="connsiteX0" fmla="*/ 3545831 w 4686873"/>
              <a:gd name="connsiteY0" fmla="*/ 242 h 3187273"/>
              <a:gd name="connsiteX1" fmla="*/ 4284498 w 4686873"/>
              <a:gd name="connsiteY1" fmla="*/ 184734 h 3187273"/>
              <a:gd name="connsiteX2" fmla="*/ 4467378 w 4686873"/>
              <a:gd name="connsiteY2" fmla="*/ 2745054 h 3187273"/>
              <a:gd name="connsiteX3" fmla="*/ 2397946 w 4686873"/>
              <a:gd name="connsiteY3" fmla="*/ 2735429 h 3187273"/>
              <a:gd name="connsiteX4" fmla="*/ 550050 w 4686873"/>
              <a:gd name="connsiteY4" fmla="*/ 3043584 h 3187273"/>
              <a:gd name="connsiteX5" fmla="*/ 355676 w 4686873"/>
              <a:gd name="connsiteY5" fmla="*/ 2745075 h 3187273"/>
              <a:gd name="connsiteX6" fmla="*/ 247732 w 4686873"/>
              <a:gd name="connsiteY6" fmla="*/ 1287726 h 3187273"/>
              <a:gd name="connsiteX7" fmla="*/ 759744 w 4686873"/>
              <a:gd name="connsiteY7" fmla="*/ 290135 h 3187273"/>
              <a:gd name="connsiteX8" fmla="*/ 1435420 w 4686873"/>
              <a:gd name="connsiteY8" fmla="*/ 203985 h 3187273"/>
              <a:gd name="connsiteX9" fmla="*/ 3545831 w 4686873"/>
              <a:gd name="connsiteY9" fmla="*/ 242 h 3187273"/>
              <a:gd name="connsiteX0" fmla="*/ 3545831 w 4686873"/>
              <a:gd name="connsiteY0" fmla="*/ 242 h 2957685"/>
              <a:gd name="connsiteX1" fmla="*/ 4284498 w 4686873"/>
              <a:gd name="connsiteY1" fmla="*/ 184734 h 2957685"/>
              <a:gd name="connsiteX2" fmla="*/ 4467378 w 4686873"/>
              <a:gd name="connsiteY2" fmla="*/ 2745054 h 2957685"/>
              <a:gd name="connsiteX3" fmla="*/ 2397946 w 4686873"/>
              <a:gd name="connsiteY3" fmla="*/ 2735429 h 2957685"/>
              <a:gd name="connsiteX4" fmla="*/ 794848 w 4686873"/>
              <a:gd name="connsiteY4" fmla="*/ 2771309 h 2957685"/>
              <a:gd name="connsiteX5" fmla="*/ 355676 w 4686873"/>
              <a:gd name="connsiteY5" fmla="*/ 2745075 h 2957685"/>
              <a:gd name="connsiteX6" fmla="*/ 247732 w 4686873"/>
              <a:gd name="connsiteY6" fmla="*/ 1287726 h 2957685"/>
              <a:gd name="connsiteX7" fmla="*/ 759744 w 4686873"/>
              <a:gd name="connsiteY7" fmla="*/ 290135 h 2957685"/>
              <a:gd name="connsiteX8" fmla="*/ 1435420 w 4686873"/>
              <a:gd name="connsiteY8" fmla="*/ 203985 h 2957685"/>
              <a:gd name="connsiteX9" fmla="*/ 3545831 w 4686873"/>
              <a:gd name="connsiteY9" fmla="*/ 242 h 2957685"/>
              <a:gd name="connsiteX0" fmla="*/ 3545831 w 4660878"/>
              <a:gd name="connsiteY0" fmla="*/ 242 h 2957685"/>
              <a:gd name="connsiteX1" fmla="*/ 4228599 w 4660878"/>
              <a:gd name="connsiteY1" fmla="*/ 532890 h 2957685"/>
              <a:gd name="connsiteX2" fmla="*/ 4467378 w 4660878"/>
              <a:gd name="connsiteY2" fmla="*/ 2745054 h 2957685"/>
              <a:gd name="connsiteX3" fmla="*/ 2397946 w 4660878"/>
              <a:gd name="connsiteY3" fmla="*/ 2735429 h 2957685"/>
              <a:gd name="connsiteX4" fmla="*/ 794848 w 4660878"/>
              <a:gd name="connsiteY4" fmla="*/ 2771309 h 2957685"/>
              <a:gd name="connsiteX5" fmla="*/ 355676 w 4660878"/>
              <a:gd name="connsiteY5" fmla="*/ 2745075 h 2957685"/>
              <a:gd name="connsiteX6" fmla="*/ 247732 w 4660878"/>
              <a:gd name="connsiteY6" fmla="*/ 1287726 h 2957685"/>
              <a:gd name="connsiteX7" fmla="*/ 759744 w 4660878"/>
              <a:gd name="connsiteY7" fmla="*/ 290135 h 2957685"/>
              <a:gd name="connsiteX8" fmla="*/ 1435420 w 4660878"/>
              <a:gd name="connsiteY8" fmla="*/ 203985 h 2957685"/>
              <a:gd name="connsiteX9" fmla="*/ 3545831 w 4660878"/>
              <a:gd name="connsiteY9" fmla="*/ 242 h 295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0878" h="2957685">
                <a:moveTo>
                  <a:pt x="3545831" y="242"/>
                </a:moveTo>
                <a:cubicBezTo>
                  <a:pt x="3859946" y="4010"/>
                  <a:pt x="4070685" y="400543"/>
                  <a:pt x="4228599" y="532890"/>
                </a:cubicBezTo>
                <a:cubicBezTo>
                  <a:pt x="4733925" y="956402"/>
                  <a:pt x="4772487" y="2377964"/>
                  <a:pt x="4467378" y="2745054"/>
                </a:cubicBezTo>
                <a:cubicBezTo>
                  <a:pt x="4162269" y="3112144"/>
                  <a:pt x="3010034" y="2731053"/>
                  <a:pt x="2397946" y="2735429"/>
                </a:cubicBezTo>
                <a:cubicBezTo>
                  <a:pt x="1785858" y="2739805"/>
                  <a:pt x="1377425" y="3208623"/>
                  <a:pt x="794848" y="2771309"/>
                </a:cubicBezTo>
                <a:cubicBezTo>
                  <a:pt x="653597" y="2780418"/>
                  <a:pt x="358143" y="2985923"/>
                  <a:pt x="355676" y="2745075"/>
                </a:cubicBezTo>
                <a:cubicBezTo>
                  <a:pt x="-178898" y="2549423"/>
                  <a:pt x="-21481" y="1978830"/>
                  <a:pt x="247732" y="1287726"/>
                </a:cubicBezTo>
                <a:cubicBezTo>
                  <a:pt x="366359" y="682920"/>
                  <a:pt x="467638" y="336999"/>
                  <a:pt x="759744" y="290135"/>
                </a:cubicBezTo>
                <a:cubicBezTo>
                  <a:pt x="1051553" y="-48444"/>
                  <a:pt x="982231" y="207996"/>
                  <a:pt x="1435420" y="203985"/>
                </a:cubicBezTo>
                <a:cubicBezTo>
                  <a:pt x="1933928" y="199573"/>
                  <a:pt x="2854777" y="-8047"/>
                  <a:pt x="3545831" y="242"/>
                </a:cubicBezTo>
                <a:close/>
              </a:path>
            </a:pathLst>
          </a:custGeom>
          <a:gradFill flip="none" rotWithShape="1">
            <a:gsLst>
              <a:gs pos="69000">
                <a:schemeClr val="bg2">
                  <a:lumMod val="75000"/>
                  <a:alpha val="51000"/>
                </a:schemeClr>
              </a:gs>
              <a:gs pos="19000">
                <a:schemeClr val="bg1">
                  <a:alpha val="69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" y="2346316"/>
            <a:ext cx="118377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ТОЛЕРАНТНОСТЬ К НЕОПРЕДЕЛЕННОСТИ</a:t>
            </a:r>
          </a:p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КАК ПРОФЕССИОНАЛЬНО-ЗНАЧИМАЯ</a:t>
            </a:r>
          </a:p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СПОСОБНОСТЬ </a:t>
            </a:r>
            <a:r>
              <a:rPr lang="ru-RU" sz="2400" b="1" dirty="0" smtClean="0">
                <a:latin typeface="Arial Black" panose="020B0A04020102020204" pitchFamily="34" charset="0"/>
              </a:rPr>
              <a:t>БУДУЩЕГО ВРАЧА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6553" y="4962487"/>
            <a:ext cx="48111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Старшие преподаватели Кафедры Клинической психологии и педагогики </a:t>
            </a:r>
            <a:r>
              <a:rPr lang="ru-RU" sz="1400" dirty="0">
                <a:solidFill>
                  <a:srgbClr val="EBE7BF"/>
                </a:solidFill>
                <a:latin typeface="Book Antiqua" panose="02040602050305030304" pitchFamily="18" charset="0"/>
              </a:rPr>
              <a:t>и </a:t>
            </a:r>
            <a:r>
              <a:rPr lang="ru-RU" sz="1400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с </a:t>
            </a:r>
            <a:r>
              <a:rPr lang="ru-RU" sz="1400" dirty="0">
                <a:solidFill>
                  <a:srgbClr val="EBE7BF"/>
                </a:solidFill>
                <a:latin typeface="Book Antiqua" panose="02040602050305030304" pitchFamily="18" charset="0"/>
              </a:rPr>
              <a:t>курсом ПО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Дьякова Наталья Ивановна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Цыганова Елена Сергеевна </a:t>
            </a:r>
            <a:endParaRPr lang="ru-RU" sz="2400" b="1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56753" y="1819099"/>
            <a:ext cx="7267330" cy="3340667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9945690" y="152640"/>
            <a:ext cx="1604332" cy="1555667"/>
            <a:chOff x="7732922" y="24639"/>
            <a:chExt cx="1604332" cy="1555667"/>
          </a:xfrm>
        </p:grpSpPr>
        <p:sp>
          <p:nvSpPr>
            <p:cNvPr id="12" name="Овал 11"/>
            <p:cNvSpPr/>
            <p:nvPr/>
          </p:nvSpPr>
          <p:spPr>
            <a:xfrm>
              <a:off x="7732922" y="24639"/>
              <a:ext cx="1604332" cy="15556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776" y="39336"/>
              <a:ext cx="1524000" cy="1526271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56753" y="1819098"/>
            <a:ext cx="7267330" cy="33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6B0E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адержка 4"/>
          <p:cNvSpPr/>
          <p:nvPr/>
        </p:nvSpPr>
        <p:spPr>
          <a:xfrm>
            <a:off x="0" y="109452"/>
            <a:ext cx="7890235" cy="46754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Georgia" panose="02040502050405020303" pitchFamily="18" charset="0"/>
              </a:rPr>
              <a:t>Список используемой литературы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314" y="793377"/>
            <a:ext cx="10919757" cy="5770811"/>
          </a:xfrm>
          <a:prstGeom prst="rect">
            <a:avLst/>
          </a:prstGeom>
          <a:noFill/>
        </p:spPr>
        <p:txBody>
          <a:bodyPr wrap="square" numCol="2" spcCol="216000" rtlCol="0">
            <a:spAutoFit/>
          </a:bodyPr>
          <a:lstStyle/>
          <a:p>
            <a:r>
              <a:rPr lang="en-US" sz="900" dirty="0" smtClean="0">
                <a:latin typeface="Georgia" panose="02040502050405020303" pitchFamily="18" charset="0"/>
              </a:rPr>
              <a:t>1. Arora</a:t>
            </a:r>
            <a:r>
              <a:rPr lang="en-US" sz="900" dirty="0">
                <a:latin typeface="Georgia" panose="02040502050405020303" pitchFamily="18" charset="0"/>
              </a:rPr>
              <a:t>, S., </a:t>
            </a:r>
            <a:r>
              <a:rPr lang="en-US" sz="900" dirty="0" err="1">
                <a:latin typeface="Georgia" panose="02040502050405020303" pitchFamily="18" charset="0"/>
              </a:rPr>
              <a:t>Ashrafian</a:t>
            </a:r>
            <a:r>
              <a:rPr lang="en-US" sz="900" dirty="0">
                <a:latin typeface="Georgia" panose="02040502050405020303" pitchFamily="18" charset="0"/>
              </a:rPr>
              <a:t> H., Davis R. Emotional intelligence in medicine: a systematic review through the context of the ACGME competencies // Medical Education. – 2010. – Vol. 44(8). – P. 749–764</a:t>
            </a:r>
            <a:r>
              <a:rPr lang="en-US" sz="900" dirty="0" smtClean="0">
                <a:latin typeface="Georgia" panose="02040502050405020303" pitchFamily="18" charset="0"/>
              </a:rPr>
              <a:t>.</a:t>
            </a:r>
            <a:endParaRPr lang="ru-RU" sz="900" dirty="0" smtClean="0">
              <a:latin typeface="Georgia" panose="02040502050405020303" pitchFamily="18" charset="0"/>
            </a:endParaRPr>
          </a:p>
          <a:p>
            <a:endParaRPr lang="en-US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2. </a:t>
            </a:r>
            <a:r>
              <a:rPr lang="ru-RU" sz="900" dirty="0">
                <a:latin typeface="Georgia" panose="02040502050405020303" pitchFamily="18" charset="0"/>
              </a:rPr>
              <a:t>Люсин Д.В., Овсянникова В.В. Связь эмоционального интеллекта и личностных черт с настроением // Психология. Журнал Высшей школы экономики. 2015. № 4 С. 154–164</a:t>
            </a:r>
            <a:r>
              <a:rPr lang="ru-RU" sz="9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900" dirty="0">
                <a:latin typeface="Georgia" panose="02040502050405020303" pitchFamily="18" charset="0"/>
              </a:rPr>
              <a:t>Режим доступа: https://cyberleninka.ru/article/n/svyaz-emotsionalnogo-intellekta-i-lichnostnyh-chert-s-nastroeniem </a:t>
            </a: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3. </a:t>
            </a:r>
            <a:r>
              <a:rPr lang="ru-RU" sz="900" dirty="0" err="1">
                <a:latin typeface="Georgia" panose="02040502050405020303" pitchFamily="18" charset="0"/>
              </a:rPr>
              <a:t>Хонский</a:t>
            </a:r>
            <a:r>
              <a:rPr lang="ru-RU" sz="900" dirty="0">
                <a:latin typeface="Georgia" panose="02040502050405020303" pitchFamily="18" charset="0"/>
              </a:rPr>
              <a:t> С. И. Половые различия содержательных и структурных характеристик эмоционального интеллекта в период юности // Журн. Белорус. гос. </a:t>
            </a:r>
            <a:r>
              <a:rPr lang="ru-RU" sz="900" dirty="0" err="1">
                <a:latin typeface="Georgia" panose="02040502050405020303" pitchFamily="18" charset="0"/>
              </a:rPr>
              <a:t>ун</a:t>
            </a:r>
            <a:r>
              <a:rPr lang="ru-RU" sz="900" dirty="0">
                <a:latin typeface="Georgia" panose="02040502050405020303" pitchFamily="18" charset="0"/>
              </a:rPr>
              <a:t>–та. Философия. Психология. 2017. № 3. С. 96–102</a:t>
            </a:r>
            <a:r>
              <a:rPr lang="ru-RU" sz="900" dirty="0" smtClean="0">
                <a:latin typeface="Georgia" panose="02040502050405020303" pitchFamily="18" charset="0"/>
              </a:rPr>
              <a:t>.</a:t>
            </a:r>
          </a:p>
          <a:p>
            <a:endParaRPr lang="ru-RU" sz="900" dirty="0" smtClean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4. </a:t>
            </a:r>
            <a:r>
              <a:rPr lang="ru-RU" sz="900" dirty="0">
                <a:latin typeface="Georgia" panose="02040502050405020303" pitchFamily="18" charset="0"/>
              </a:rPr>
              <a:t>Кожухова Ю.А., Люсин Д.В., Сучкова Е.А. Эмоциональная конгруэнтность при восприятии неоднозначных выражений лица // Экспериментальная психология. 2019. Том 12. № 1. С. 27–39. </a:t>
            </a:r>
            <a:r>
              <a:rPr lang="en-US" sz="900" dirty="0" err="1">
                <a:latin typeface="Georgia" panose="02040502050405020303" pitchFamily="18" charset="0"/>
              </a:rPr>
              <a:t>doi</a:t>
            </a:r>
            <a:r>
              <a:rPr lang="en-US" sz="900" dirty="0">
                <a:latin typeface="Georgia" panose="02040502050405020303" pitchFamily="18" charset="0"/>
              </a:rPr>
              <a:t>: </a:t>
            </a:r>
            <a:r>
              <a:rPr lang="en-US" sz="900" dirty="0" smtClean="0">
                <a:latin typeface="Georgia" panose="02040502050405020303" pitchFamily="18" charset="0"/>
              </a:rPr>
              <a:t>10.17759/exppsy.2019120103</a:t>
            </a:r>
            <a:endParaRPr lang="ru-RU" sz="900" dirty="0" smtClean="0">
              <a:latin typeface="Georgia" panose="02040502050405020303" pitchFamily="18" charset="0"/>
            </a:endParaRPr>
          </a:p>
          <a:p>
            <a:endParaRPr lang="en-US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5</a:t>
            </a:r>
            <a:r>
              <a:rPr lang="en-US" sz="900" dirty="0" smtClean="0">
                <a:latin typeface="Georgia" panose="02040502050405020303" pitchFamily="18" charset="0"/>
              </a:rPr>
              <a:t>. </a:t>
            </a:r>
            <a:r>
              <a:rPr lang="ru-RU" sz="900" dirty="0">
                <a:latin typeface="Georgia" panose="02040502050405020303" pitchFamily="18" charset="0"/>
              </a:rPr>
              <a:t>Румянцева А.А., </a:t>
            </a:r>
            <a:r>
              <a:rPr lang="ru-RU" sz="900" dirty="0" err="1">
                <a:latin typeface="Georgia" panose="02040502050405020303" pitchFamily="18" charset="0"/>
              </a:rPr>
              <a:t>Кудака</a:t>
            </a:r>
            <a:r>
              <a:rPr lang="ru-RU" sz="900" dirty="0">
                <a:latin typeface="Georgia" panose="02040502050405020303" pitchFamily="18" charset="0"/>
              </a:rPr>
              <a:t> М.А. Особенности эмоционального интеллекта студентов–психологов // Синергия Наук. 2018. № 29. С. 1871–1877</a:t>
            </a:r>
            <a:r>
              <a:rPr lang="ru-RU" sz="900" dirty="0" smtClean="0">
                <a:latin typeface="Georgia" panose="02040502050405020303" pitchFamily="18" charset="0"/>
              </a:rPr>
              <a:t>.</a:t>
            </a:r>
          </a:p>
          <a:p>
            <a:endParaRPr lang="ru-RU" sz="900" dirty="0" smtClean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6.Бердникова </a:t>
            </a:r>
            <a:r>
              <a:rPr lang="ru-RU" sz="900" dirty="0">
                <a:latin typeface="Georgia" panose="02040502050405020303" pitchFamily="18" charset="0"/>
              </a:rPr>
              <a:t>И. А. Взаимосвязь эмоционального интеллекта и адаптационных способностей студентов вуза // Общество: социология, психология, педагогика. 2022. №5 (97). URL: https://cyberleninka.ru/article/n/vzaimosvyaz-emotsionalnogo-intellekta-i-adaptatsionnyh-sposobnostey-studentov-vuza </a:t>
            </a:r>
            <a:endParaRPr lang="ru-RU" sz="900" dirty="0" smtClean="0">
              <a:latin typeface="Georgia" panose="02040502050405020303" pitchFamily="18" charset="0"/>
            </a:endParaRPr>
          </a:p>
          <a:p>
            <a:pPr marL="228600" indent="-228600">
              <a:buAutoNum type="arabicPeriod"/>
            </a:pPr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7. </a:t>
            </a:r>
            <a:r>
              <a:rPr lang="ru-RU" sz="900" dirty="0" err="1">
                <a:latin typeface="Georgia" panose="02040502050405020303" pitchFamily="18" charset="0"/>
              </a:rPr>
              <a:t>Васьбиева</a:t>
            </a:r>
            <a:r>
              <a:rPr lang="ru-RU" sz="900" dirty="0">
                <a:latin typeface="Georgia" panose="02040502050405020303" pitchFamily="18" charset="0"/>
              </a:rPr>
              <a:t> Д. Г. К вопросу о современных концепциях эмоционального интеллекта и факторах его формирования и развития у студентов вуза // МНКО. 2022. №4 (95). URL: https://cyberleninka.ru/article/n/k-voprosu-o-sovremennyh-kontseptsiyah-emotsionalnogo-intellekta-i-faktorah-ego-formirovaniya-i-razvitiya-u-studentov-vuza </a:t>
            </a:r>
            <a:endParaRPr lang="ru-RU" sz="900" dirty="0" smtClean="0">
              <a:latin typeface="Georgia" panose="02040502050405020303" pitchFamily="18" charset="0"/>
            </a:endParaRP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8. </a:t>
            </a:r>
            <a:r>
              <a:rPr lang="ru-RU" sz="900" dirty="0" err="1">
                <a:latin typeface="Georgia" panose="02040502050405020303" pitchFamily="18" charset="0"/>
              </a:rPr>
              <a:t>Зиренко</a:t>
            </a:r>
            <a:r>
              <a:rPr lang="ru-RU" sz="900" dirty="0">
                <a:latin typeface="Georgia" panose="02040502050405020303" pitchFamily="18" charset="0"/>
              </a:rPr>
              <a:t> Мария Сергеевна, Корнилова Татьяна Васильевна Толерантность к </a:t>
            </a:r>
            <a:r>
              <a:rPr lang="ru-RU" sz="900" dirty="0" err="1">
                <a:latin typeface="Georgia" panose="02040502050405020303" pitchFamily="18" charset="0"/>
              </a:rPr>
              <a:t>неопредёленности</a:t>
            </a:r>
            <a:r>
              <a:rPr lang="ru-RU" sz="900" dirty="0">
                <a:latin typeface="Georgia" panose="02040502050405020303" pitchFamily="18" charset="0"/>
              </a:rPr>
              <a:t>, интеллект и личностные черты: кросс-культурное исследование российских и американских студентов // Вестник МГОУ. Серия: Психологические науки. 2021. №1. URL: https://cyberleninka.ru/article/n/tolerantnost-k-neopredyolennosti-intellekt-i-lichnostnye-cherty-kross-kulturnoe-issledovanie-rossiyskih-i-amerikanskih-studentov </a:t>
            </a:r>
          </a:p>
          <a:p>
            <a:endParaRPr lang="ru-RU" sz="900" dirty="0" smtClean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9. </a:t>
            </a:r>
            <a:r>
              <a:rPr lang="ru-RU" sz="900" dirty="0">
                <a:latin typeface="Georgia" panose="02040502050405020303" pitchFamily="18" charset="0"/>
              </a:rPr>
              <a:t>Кривцова, С.В., </a:t>
            </a:r>
            <a:r>
              <a:rPr lang="ru-RU" sz="900" dirty="0" err="1">
                <a:latin typeface="Georgia" panose="02040502050405020303" pitchFamily="18" charset="0"/>
              </a:rPr>
              <a:t>Лэнгле</a:t>
            </a:r>
            <a:r>
              <a:rPr lang="ru-RU" sz="900" dirty="0">
                <a:latin typeface="Georgia" panose="02040502050405020303" pitchFamily="18" charset="0"/>
              </a:rPr>
              <a:t>, А., </a:t>
            </a:r>
            <a:r>
              <a:rPr lang="ru-RU" sz="900" dirty="0" err="1">
                <a:latin typeface="Georgia" panose="02040502050405020303" pitchFamily="18" charset="0"/>
              </a:rPr>
              <a:t>Орглер</a:t>
            </a:r>
            <a:r>
              <a:rPr lang="ru-RU" sz="900" dirty="0">
                <a:latin typeface="Georgia" panose="02040502050405020303" pitchFamily="18" charset="0"/>
              </a:rPr>
              <a:t>, К.. Шкала </a:t>
            </a:r>
            <a:r>
              <a:rPr lang="ru-RU" sz="900" dirty="0" err="1">
                <a:latin typeface="Georgia" panose="02040502050405020303" pitchFamily="18" charset="0"/>
              </a:rPr>
              <a:t>экзистенции</a:t>
            </a:r>
            <a:r>
              <a:rPr lang="ru-RU" sz="900" dirty="0">
                <a:latin typeface="Georgia" panose="02040502050405020303" pitchFamily="18" charset="0"/>
              </a:rPr>
              <a:t> (</a:t>
            </a:r>
            <a:r>
              <a:rPr lang="ru-RU" sz="900" dirty="0" err="1">
                <a:latin typeface="Georgia" panose="02040502050405020303" pitchFamily="18" charset="0"/>
              </a:rPr>
              <a:t>Existenzskala</a:t>
            </a:r>
            <a:r>
              <a:rPr lang="ru-RU" sz="900" dirty="0">
                <a:latin typeface="Georgia" panose="02040502050405020303" pitchFamily="18" charset="0"/>
              </a:rPr>
              <a:t>) </a:t>
            </a:r>
            <a:r>
              <a:rPr lang="ru-RU" sz="900" dirty="0" err="1">
                <a:latin typeface="Georgia" panose="02040502050405020303" pitchFamily="18" charset="0"/>
              </a:rPr>
              <a:t>А.Лэнгле</a:t>
            </a:r>
            <a:r>
              <a:rPr lang="ru-RU" sz="900" dirty="0">
                <a:latin typeface="Georgia" panose="02040502050405020303" pitchFamily="18" charset="0"/>
              </a:rPr>
              <a:t> и </a:t>
            </a:r>
            <a:r>
              <a:rPr lang="ru-RU" sz="900" dirty="0" err="1">
                <a:latin typeface="Georgia" panose="02040502050405020303" pitchFamily="18" charset="0"/>
              </a:rPr>
              <a:t>К.Орглер</a:t>
            </a:r>
            <a:r>
              <a:rPr lang="ru-RU" sz="900" dirty="0">
                <a:latin typeface="Georgia" panose="02040502050405020303" pitchFamily="18" charset="0"/>
              </a:rPr>
              <a:t> /С.В. Кривцова, А. </a:t>
            </a:r>
            <a:r>
              <a:rPr lang="ru-RU" sz="900" dirty="0" err="1">
                <a:latin typeface="Georgia" panose="02040502050405020303" pitchFamily="18" charset="0"/>
              </a:rPr>
              <a:t>Лэнгле</a:t>
            </a:r>
            <a:r>
              <a:rPr lang="ru-RU" sz="900" dirty="0">
                <a:latin typeface="Georgia" panose="02040502050405020303" pitchFamily="18" charset="0"/>
              </a:rPr>
              <a:t>, К. </a:t>
            </a:r>
            <a:r>
              <a:rPr lang="ru-RU" sz="900" dirty="0" err="1">
                <a:latin typeface="Georgia" panose="02040502050405020303" pitchFamily="18" charset="0"/>
              </a:rPr>
              <a:t>Орглер</a:t>
            </a:r>
            <a:r>
              <a:rPr lang="ru-RU" sz="900" dirty="0">
                <a:latin typeface="Georgia" panose="02040502050405020303" pitchFamily="18" charset="0"/>
              </a:rPr>
              <a:t> // Экзистенциальный анализ – No1. Бюллетень, 2009 Москва. С. </a:t>
            </a:r>
            <a:r>
              <a:rPr lang="ru-RU" sz="900" dirty="0" smtClean="0">
                <a:latin typeface="Georgia" panose="02040502050405020303" pitchFamily="18" charset="0"/>
              </a:rPr>
              <a:t>141-1706</a:t>
            </a:r>
            <a:r>
              <a:rPr lang="ru-RU" sz="900" dirty="0">
                <a:latin typeface="Georgia" panose="02040502050405020303" pitchFamily="18" charset="0"/>
              </a:rPr>
              <a:t>. Леонтьев Д.А. Три мишени: личностный потенциал - зачем, что и как? // Образовательная политика. 2019. №3 (79). URL: https://cyberleninka.ru/article/n/tri-misheni-lichnostnyy-potentsial-zachem-chto-i-kak </a:t>
            </a:r>
            <a:endParaRPr lang="ru-RU" sz="900" dirty="0" smtClean="0">
              <a:latin typeface="Georgia" panose="02040502050405020303" pitchFamily="18" charset="0"/>
            </a:endParaRPr>
          </a:p>
          <a:p>
            <a:endParaRPr lang="ru-RU" sz="900" dirty="0">
              <a:latin typeface="Georgia" panose="02040502050405020303" pitchFamily="18" charset="0"/>
            </a:endParaRPr>
          </a:p>
          <a:p>
            <a:endParaRPr lang="ru-RU" sz="900" dirty="0" smtClean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10. </a:t>
            </a:r>
            <a:r>
              <a:rPr lang="ru-RU" sz="900" dirty="0">
                <a:latin typeface="Georgia" panose="02040502050405020303" pitchFamily="18" charset="0"/>
              </a:rPr>
              <a:t>Осин Е.Н. Факторная структура версии шкалы общей толерантности к неопределённости Д. </a:t>
            </a:r>
            <a:r>
              <a:rPr lang="ru-RU" sz="900" dirty="0" err="1">
                <a:latin typeface="Georgia" panose="02040502050405020303" pitchFamily="18" charset="0"/>
              </a:rPr>
              <a:t>МакЛейна</a:t>
            </a:r>
            <a:r>
              <a:rPr lang="ru-RU" sz="900" dirty="0">
                <a:latin typeface="Georgia" panose="02040502050405020303" pitchFamily="18" charset="0"/>
              </a:rPr>
              <a:t>. Психологическая диагностика. - 2010, №2, - С. </a:t>
            </a:r>
            <a:r>
              <a:rPr lang="ru-RU" sz="900" dirty="0" smtClean="0">
                <a:latin typeface="Georgia" panose="02040502050405020303" pitchFamily="18" charset="0"/>
              </a:rPr>
              <a:t>65-86</a:t>
            </a: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11. </a:t>
            </a:r>
            <a:r>
              <a:rPr lang="ru-RU" sz="900" dirty="0">
                <a:latin typeface="Georgia" panose="02040502050405020303" pitchFamily="18" charset="0"/>
              </a:rPr>
              <a:t>Правдина, Л.Р., Васильева, О.С., </a:t>
            </a:r>
            <a:r>
              <a:rPr lang="ru-RU" sz="900" dirty="0" err="1">
                <a:latin typeface="Georgia" panose="02040502050405020303" pitchFamily="18" charset="0"/>
              </a:rPr>
              <a:t>Гаус</a:t>
            </a:r>
            <a:r>
              <a:rPr lang="ru-RU" sz="900" dirty="0">
                <a:latin typeface="Georgia" panose="02040502050405020303" pitchFamily="18" charset="0"/>
              </a:rPr>
              <a:t>, Э.В. Экзистенциальная </a:t>
            </a:r>
            <a:r>
              <a:rPr lang="ru-RU" sz="900" dirty="0" err="1">
                <a:latin typeface="Georgia" panose="02040502050405020303" pitchFamily="18" charset="0"/>
              </a:rPr>
              <a:t>исполненность</a:t>
            </a:r>
            <a:r>
              <a:rPr lang="ru-RU" sz="900" dirty="0">
                <a:latin typeface="Georgia" panose="02040502050405020303" pitchFamily="18" charset="0"/>
              </a:rPr>
              <a:t> как фактор профессионального здоровья /Л.Р. Правдина, О.С. Васильева, Э.В. </a:t>
            </a:r>
            <a:r>
              <a:rPr lang="ru-RU" sz="900" dirty="0" err="1">
                <a:latin typeface="Georgia" panose="02040502050405020303" pitchFamily="18" charset="0"/>
              </a:rPr>
              <a:t>Гаус</a:t>
            </a:r>
            <a:r>
              <a:rPr lang="ru-RU" sz="900" dirty="0">
                <a:latin typeface="Georgia" panose="02040502050405020303" pitchFamily="18" charset="0"/>
              </a:rPr>
              <a:t> // Инженерный вестник Дона. 2015. №3 Режим доступа: https://</a:t>
            </a:r>
            <a:r>
              <a:rPr lang="ru-RU" sz="900" dirty="0" smtClean="0">
                <a:latin typeface="Georgia" panose="02040502050405020303" pitchFamily="18" charset="0"/>
              </a:rPr>
              <a:t>cyberleninka.ru/article/n/ekzistentsialnaya-ispolnennost-kak-faktor-professionalnogo-zdorovya</a:t>
            </a: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11. </a:t>
            </a:r>
            <a:r>
              <a:rPr lang="ru-RU" sz="900" dirty="0">
                <a:latin typeface="Georgia" panose="02040502050405020303" pitchFamily="18" charset="0"/>
              </a:rPr>
              <a:t>Слесаренко Л. А. Исследование эмоционально-волевых ресурсов врачей-ординаторов, влияющих на степень адаптационного потенциала к профессиональной деятельности // Ярославский педагогический вестник. 2020. №6 (117). URL: https://cyberleninka.ru/article/n/issledovanie-emotsionalno-volevyh-resursov-vrachey-ordinatorov-vliyayuschih-na-stepen-adaptatsionnogo-potentsiala-k-professionalnoy </a:t>
            </a:r>
            <a:endParaRPr lang="ru-RU" sz="900" dirty="0" smtClean="0">
              <a:latin typeface="Georgia" panose="02040502050405020303" pitchFamily="18" charset="0"/>
            </a:endParaRP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12. </a:t>
            </a:r>
            <a:r>
              <a:rPr lang="ru-RU" sz="900" dirty="0" err="1">
                <a:latin typeface="Georgia" panose="02040502050405020303" pitchFamily="18" charset="0"/>
              </a:rPr>
              <a:t>Сохань</a:t>
            </a:r>
            <a:r>
              <a:rPr lang="ru-RU" sz="900" dirty="0">
                <a:latin typeface="Georgia" panose="02040502050405020303" pitchFamily="18" charset="0"/>
              </a:rPr>
              <a:t> Л. В., Степаненко И. В. Личностный потенциал: структура и диагностика / под ред. Д. А. Леонтьева. Рецензия Л. В. </a:t>
            </a:r>
            <a:r>
              <a:rPr lang="ru-RU" sz="900" dirty="0" err="1">
                <a:latin typeface="Georgia" panose="02040502050405020303" pitchFamily="18" charset="0"/>
              </a:rPr>
              <a:t>Сохань</a:t>
            </a:r>
            <a:r>
              <a:rPr lang="ru-RU" sz="900" dirty="0">
                <a:latin typeface="Georgia" panose="02040502050405020303" pitchFamily="18" charset="0"/>
              </a:rPr>
              <a:t>, И. В. Степаненко // Психология. Журнал ВШЭ. 2012. №4. URL: https://cyberleninka.ru/article/n/lichnostnyy-potentsial-struktura-i-diagnostika-pod-red-d-a-leontieva-retsenziya-l-v-sohan-i-v-stepanenko </a:t>
            </a:r>
            <a:endParaRPr lang="ru-RU" sz="900" dirty="0" smtClean="0">
              <a:latin typeface="Georgia" panose="02040502050405020303" pitchFamily="18" charset="0"/>
            </a:endParaRP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13. </a:t>
            </a:r>
            <a:r>
              <a:rPr lang="ru-RU" sz="900" dirty="0">
                <a:latin typeface="Georgia" panose="02040502050405020303" pitchFamily="18" charset="0"/>
              </a:rPr>
              <a:t>Суворова Е. В., Полякова Л. С., Южакова Ю. В. Модель развития профессионально-личностного потенциала студентов вуза // Мир науки. Педагогика и психология. 2019. №1. Режим доступа: https://cyberleninka.ru/article/n/model-razvitiya-professionalno-lichnostnogo-potentsiala-studentov-vuza </a:t>
            </a:r>
            <a:endParaRPr lang="ru-RU" sz="900" dirty="0" smtClean="0">
              <a:latin typeface="Georgia" panose="02040502050405020303" pitchFamily="18" charset="0"/>
            </a:endParaRP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14. </a:t>
            </a:r>
            <a:r>
              <a:rPr lang="ru-RU" sz="900" dirty="0">
                <a:latin typeface="Georgia" panose="02040502050405020303" pitchFamily="18" charset="0"/>
              </a:rPr>
              <a:t>Чумаков, М. В.  Эмоционально-волевая сфера личности : учебное пособие для вузов / М. В. Чумаков. — Москва : Издательство </a:t>
            </a:r>
            <a:r>
              <a:rPr lang="ru-RU" sz="900" dirty="0" err="1">
                <a:latin typeface="Georgia" panose="02040502050405020303" pitchFamily="18" charset="0"/>
              </a:rPr>
              <a:t>Юрайт</a:t>
            </a:r>
            <a:r>
              <a:rPr lang="ru-RU" sz="900" dirty="0">
                <a:latin typeface="Georgia" panose="02040502050405020303" pitchFamily="18" charset="0"/>
              </a:rPr>
              <a:t>, 2023. — 106 с. — (Высшее образование). — ISBN 978-5-534-13994-5. — Текст : электронный // Образовательная платформа </a:t>
            </a:r>
            <a:r>
              <a:rPr lang="ru-RU" sz="900" dirty="0" err="1">
                <a:latin typeface="Georgia" panose="02040502050405020303" pitchFamily="18" charset="0"/>
              </a:rPr>
              <a:t>Юрайт</a:t>
            </a:r>
            <a:r>
              <a:rPr lang="ru-RU" sz="900" dirty="0">
                <a:latin typeface="Georgia" panose="02040502050405020303" pitchFamily="18" charset="0"/>
              </a:rPr>
              <a:t> [сайт]. — URL: https://urait.ru/bcode/519820 </a:t>
            </a:r>
          </a:p>
          <a:p>
            <a:endParaRPr lang="ru-RU" sz="900" dirty="0">
              <a:latin typeface="Georgia" panose="02040502050405020303" pitchFamily="18" charset="0"/>
            </a:endParaRP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15. </a:t>
            </a:r>
            <a:r>
              <a:rPr lang="en-US" sz="900" dirty="0" err="1">
                <a:latin typeface="Georgia" panose="02040502050405020303" pitchFamily="18" charset="0"/>
              </a:rPr>
              <a:t>Vishnjakova</a:t>
            </a:r>
            <a:r>
              <a:rPr lang="en-US" sz="900" dirty="0">
                <a:latin typeface="Georgia" panose="02040502050405020303" pitchFamily="18" charset="0"/>
              </a:rPr>
              <a:t> N.N., </a:t>
            </a:r>
            <a:r>
              <a:rPr lang="en-US" sz="900" dirty="0" err="1">
                <a:latin typeface="Georgia" panose="02040502050405020303" pitchFamily="18" charset="0"/>
              </a:rPr>
              <a:t>Kononenko</a:t>
            </a:r>
            <a:r>
              <a:rPr lang="en-US" sz="900" dirty="0">
                <a:latin typeface="Georgia" panose="02040502050405020303" pitchFamily="18" charset="0"/>
              </a:rPr>
              <a:t> I.O., </a:t>
            </a:r>
            <a:r>
              <a:rPr lang="en-US" sz="900" dirty="0" err="1">
                <a:latin typeface="Georgia" panose="02040502050405020303" pitchFamily="18" charset="0"/>
              </a:rPr>
              <a:t>Djakova</a:t>
            </a:r>
            <a:r>
              <a:rPr lang="en-US" sz="900" dirty="0">
                <a:latin typeface="Georgia" panose="02040502050405020303" pitchFamily="18" charset="0"/>
              </a:rPr>
              <a:t> N.I. Investigation of emotional intelligence of pediatric students // Materials of the International Conference “Scientific research of the SCO countries: synergy and integration” – Reports in English. – Beijing, PRC, Scientific publishing house Infinity. – 2019. – P.130–135. doi:10.34660/INF.2019.22.43635</a:t>
            </a:r>
            <a:endParaRPr lang="ru-RU" sz="900" dirty="0">
              <a:latin typeface="Georgia" panose="02040502050405020303" pitchFamily="18" charset="0"/>
            </a:endParaRPr>
          </a:p>
          <a:p>
            <a:endParaRPr lang="ru-RU" sz="9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3643">
            <a:off x="10540546" y="5335592"/>
            <a:ext cx="1381119" cy="13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E05D172A-BAA0-44B8-8985-1A7B66F90E64}"/>
              </a:ext>
            </a:extLst>
          </p:cNvPr>
          <p:cNvSpPr/>
          <p:nvPr/>
        </p:nvSpPr>
        <p:spPr>
          <a:xfrm>
            <a:off x="14414" y="1231992"/>
            <a:ext cx="3531591" cy="5344586"/>
          </a:xfrm>
          <a:custGeom>
            <a:avLst/>
            <a:gdLst>
              <a:gd name="connsiteX0" fmla="*/ 3352070 w 4493112"/>
              <a:gd name="connsiteY0" fmla="*/ 242 h 3396750"/>
              <a:gd name="connsiteX1" fmla="*/ 4090737 w 4493112"/>
              <a:gd name="connsiteY1" fmla="*/ 184734 h 3396750"/>
              <a:gd name="connsiteX2" fmla="*/ 4273617 w 4493112"/>
              <a:gd name="connsiteY2" fmla="*/ 2745054 h 3396750"/>
              <a:gd name="connsiteX3" fmla="*/ 2204185 w 4493112"/>
              <a:gd name="connsiteY3" fmla="*/ 2735429 h 3396750"/>
              <a:gd name="connsiteX4" fmla="*/ 78722 w 4493112"/>
              <a:gd name="connsiteY4" fmla="*/ 3382812 h 3396750"/>
              <a:gd name="connsiteX5" fmla="*/ 0 w 4493112"/>
              <a:gd name="connsiteY5" fmla="*/ 3396750 h 3396750"/>
              <a:gd name="connsiteX6" fmla="*/ 0 w 4493112"/>
              <a:gd name="connsiteY6" fmla="*/ 216478 h 3396750"/>
              <a:gd name="connsiteX7" fmla="*/ 139994 w 4493112"/>
              <a:gd name="connsiteY7" fmla="*/ 214254 h 3396750"/>
              <a:gd name="connsiteX8" fmla="*/ 1241659 w 4493112"/>
              <a:gd name="connsiteY8" fmla="*/ 203985 h 3396750"/>
              <a:gd name="connsiteX9" fmla="*/ 3352070 w 4493112"/>
              <a:gd name="connsiteY9" fmla="*/ 242 h 3396750"/>
              <a:gd name="connsiteX0" fmla="*/ 3352070 w 4490751"/>
              <a:gd name="connsiteY0" fmla="*/ 242 h 3396750"/>
              <a:gd name="connsiteX1" fmla="*/ 4090737 w 4490751"/>
              <a:gd name="connsiteY1" fmla="*/ 184734 h 3396750"/>
              <a:gd name="connsiteX2" fmla="*/ 4273617 w 4490751"/>
              <a:gd name="connsiteY2" fmla="*/ 2745054 h 3396750"/>
              <a:gd name="connsiteX3" fmla="*/ 2238711 w 4490751"/>
              <a:gd name="connsiteY3" fmla="*/ 2961848 h 3396750"/>
              <a:gd name="connsiteX4" fmla="*/ 78722 w 4490751"/>
              <a:gd name="connsiteY4" fmla="*/ 3382812 h 3396750"/>
              <a:gd name="connsiteX5" fmla="*/ 0 w 4490751"/>
              <a:gd name="connsiteY5" fmla="*/ 3396750 h 3396750"/>
              <a:gd name="connsiteX6" fmla="*/ 0 w 4490751"/>
              <a:gd name="connsiteY6" fmla="*/ 216478 h 3396750"/>
              <a:gd name="connsiteX7" fmla="*/ 139994 w 4490751"/>
              <a:gd name="connsiteY7" fmla="*/ 214254 h 3396750"/>
              <a:gd name="connsiteX8" fmla="*/ 1241659 w 4490751"/>
              <a:gd name="connsiteY8" fmla="*/ 203985 h 3396750"/>
              <a:gd name="connsiteX9" fmla="*/ 3352070 w 4490751"/>
              <a:gd name="connsiteY9" fmla="*/ 242 h 3396750"/>
              <a:gd name="connsiteX0" fmla="*/ 3352070 w 4492775"/>
              <a:gd name="connsiteY0" fmla="*/ 242 h 3396750"/>
              <a:gd name="connsiteX1" fmla="*/ 4090737 w 4492775"/>
              <a:gd name="connsiteY1" fmla="*/ 184734 h 3396750"/>
              <a:gd name="connsiteX2" fmla="*/ 4273617 w 4492775"/>
              <a:gd name="connsiteY2" fmla="*/ 2745054 h 3396750"/>
              <a:gd name="connsiteX3" fmla="*/ 2209118 w 4492775"/>
              <a:gd name="connsiteY3" fmla="*/ 2908423 h 3396750"/>
              <a:gd name="connsiteX4" fmla="*/ 78722 w 4492775"/>
              <a:gd name="connsiteY4" fmla="*/ 3382812 h 3396750"/>
              <a:gd name="connsiteX5" fmla="*/ 0 w 4492775"/>
              <a:gd name="connsiteY5" fmla="*/ 3396750 h 3396750"/>
              <a:gd name="connsiteX6" fmla="*/ 0 w 4492775"/>
              <a:gd name="connsiteY6" fmla="*/ 216478 h 3396750"/>
              <a:gd name="connsiteX7" fmla="*/ 139994 w 4492775"/>
              <a:gd name="connsiteY7" fmla="*/ 214254 h 3396750"/>
              <a:gd name="connsiteX8" fmla="*/ 1241659 w 4492775"/>
              <a:gd name="connsiteY8" fmla="*/ 203985 h 3396750"/>
              <a:gd name="connsiteX9" fmla="*/ 3352070 w 4492775"/>
              <a:gd name="connsiteY9" fmla="*/ 242 h 3396750"/>
              <a:gd name="connsiteX0" fmla="*/ 3386596 w 4400423"/>
              <a:gd name="connsiteY0" fmla="*/ 129950 h 3434873"/>
              <a:gd name="connsiteX1" fmla="*/ 4090737 w 4400423"/>
              <a:gd name="connsiteY1" fmla="*/ 222857 h 3434873"/>
              <a:gd name="connsiteX2" fmla="*/ 4273617 w 4400423"/>
              <a:gd name="connsiteY2" fmla="*/ 2783177 h 3434873"/>
              <a:gd name="connsiteX3" fmla="*/ 2209118 w 4400423"/>
              <a:gd name="connsiteY3" fmla="*/ 2946546 h 3434873"/>
              <a:gd name="connsiteX4" fmla="*/ 78722 w 4400423"/>
              <a:gd name="connsiteY4" fmla="*/ 3420935 h 3434873"/>
              <a:gd name="connsiteX5" fmla="*/ 0 w 4400423"/>
              <a:gd name="connsiteY5" fmla="*/ 3434873 h 3434873"/>
              <a:gd name="connsiteX6" fmla="*/ 0 w 4400423"/>
              <a:gd name="connsiteY6" fmla="*/ 254601 h 3434873"/>
              <a:gd name="connsiteX7" fmla="*/ 139994 w 4400423"/>
              <a:gd name="connsiteY7" fmla="*/ 252377 h 3434873"/>
              <a:gd name="connsiteX8" fmla="*/ 1241659 w 4400423"/>
              <a:gd name="connsiteY8" fmla="*/ 242108 h 3434873"/>
              <a:gd name="connsiteX9" fmla="*/ 3386596 w 4400423"/>
              <a:gd name="connsiteY9" fmla="*/ 129950 h 343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0423" h="3434873">
                <a:moveTo>
                  <a:pt x="3386596" y="129950"/>
                </a:moveTo>
                <a:cubicBezTo>
                  <a:pt x="3700711" y="133718"/>
                  <a:pt x="3942900" y="-219348"/>
                  <a:pt x="4090737" y="222857"/>
                </a:cubicBezTo>
                <a:cubicBezTo>
                  <a:pt x="4238574" y="665062"/>
                  <a:pt x="4587220" y="2329229"/>
                  <a:pt x="4273617" y="2783177"/>
                </a:cubicBezTo>
                <a:cubicBezTo>
                  <a:pt x="3960014" y="3237125"/>
                  <a:pt x="2823531" y="2827835"/>
                  <a:pt x="2209118" y="2946546"/>
                </a:cubicBezTo>
                <a:lnTo>
                  <a:pt x="78722" y="3420935"/>
                </a:lnTo>
                <a:lnTo>
                  <a:pt x="0" y="3434873"/>
                </a:lnTo>
                <a:lnTo>
                  <a:pt x="0" y="254601"/>
                </a:lnTo>
                <a:lnTo>
                  <a:pt x="139994" y="252377"/>
                </a:lnTo>
                <a:lnTo>
                  <a:pt x="1241659" y="242108"/>
                </a:lnTo>
                <a:cubicBezTo>
                  <a:pt x="1740167" y="237696"/>
                  <a:pt x="2695542" y="121661"/>
                  <a:pt x="3386596" y="129950"/>
                </a:cubicBezTo>
                <a:close/>
              </a:path>
            </a:pathLst>
          </a:custGeom>
          <a:gradFill flip="none" rotWithShape="1">
            <a:gsLst>
              <a:gs pos="69000">
                <a:srgbClr val="0F2061">
                  <a:alpha val="64000"/>
                </a:srgbClr>
              </a:gs>
              <a:gs pos="19000">
                <a:srgbClr val="C00000">
                  <a:alpha val="6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360363">
              <a:tabLst>
                <a:tab pos="360363" algn="l"/>
              </a:tabLst>
            </a:pPr>
            <a:r>
              <a:rPr lang="ru-RU" sz="240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ЦЕЛЬЮ</a:t>
            </a:r>
            <a:r>
              <a:rPr lang="ru-RU" sz="2000" b="1" dirty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н</a:t>
            </a: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ашей </a:t>
            </a:r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работы </a:t>
            </a:r>
            <a:endParaRPr lang="ru-RU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360363">
              <a:tabLst>
                <a:tab pos="360363" algn="l"/>
              </a:tabLst>
            </a:pP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являлось выявление изучение </a:t>
            </a:r>
            <a:b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особенностей Толерантности к неопределённости</a:t>
            </a:r>
          </a:p>
          <a:p>
            <a:pPr marL="360363">
              <a:spcBef>
                <a:spcPts val="600"/>
              </a:spcBef>
              <a:spcAft>
                <a:spcPts val="600"/>
              </a:spcAft>
              <a:tabLst>
                <a:tab pos="360363" algn="l"/>
              </a:tabLst>
            </a:pP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как структурообразующей</a:t>
            </a:r>
          </a:p>
          <a:p>
            <a:pPr marL="360363">
              <a:spcBef>
                <a:spcPts val="600"/>
              </a:spcBef>
              <a:spcAft>
                <a:spcPts val="600"/>
              </a:spcAft>
              <a:tabLst>
                <a:tab pos="360363" algn="l"/>
              </a:tabLst>
            </a:pP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способности </a:t>
            </a:r>
            <a:b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личностного </a:t>
            </a:r>
            <a:b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потенциала </a:t>
            </a: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у </a:t>
            </a:r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студентов </a:t>
            </a: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– </a:t>
            </a:r>
            <a:b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будущих </a:t>
            </a:r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медиков.</a:t>
            </a:r>
          </a:p>
          <a:p>
            <a:pPr marL="269875" indent="-92075"/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4284552" y="1201701"/>
            <a:ext cx="3556410" cy="5219196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rgbClr val="0F2061">
                  <a:alpha val="49000"/>
                </a:srgbClr>
              </a:gs>
              <a:gs pos="77000">
                <a:srgbClr val="860000">
                  <a:alpha val="92000"/>
                  <a:lumMod val="8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ru-RU" sz="2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ЭМПИРИЧЕСКУЮ </a:t>
            </a:r>
          </a:p>
          <a:p>
            <a:pPr marL="269875"/>
            <a:r>
              <a:rPr lang="ru-RU" sz="2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БАЗУ </a:t>
            </a:r>
            <a:br>
              <a:rPr lang="ru-RU" sz="2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исследования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составили данные, полученные </a:t>
            </a:r>
            <a:endParaRPr lang="ru-RU" sz="1600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269875"/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в </a:t>
            </a:r>
            <a:r>
              <a:rPr lang="ru-RU" b="1" dirty="0">
                <a:solidFill>
                  <a:srgbClr val="F5F3DF"/>
                </a:solidFill>
                <a:latin typeface="Book Antiqua" panose="02040602050305030304" pitchFamily="18" charset="0"/>
              </a:rPr>
              <a:t>2022-2023</a:t>
            </a:r>
            <a:r>
              <a:rPr lang="ru-RU" sz="1600" b="1" dirty="0">
                <a:solidFill>
                  <a:srgbClr val="F5F3DF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учебном году </a:t>
            </a:r>
            <a:endParaRPr lang="ru-RU" sz="1600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269875"/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п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ри комплексном опросе студентов –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будущих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медиков </a:t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28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280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2 курсов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лечебного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и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педиатрического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факультетов </a:t>
            </a:r>
          </a:p>
          <a:p>
            <a:pPr marL="269875"/>
            <a:r>
              <a:rPr lang="ru-RU" sz="1600" dirty="0" err="1" smtClean="0">
                <a:solidFill>
                  <a:srgbClr val="F5F3DF"/>
                </a:solidFill>
                <a:latin typeface="Book Antiqua" panose="02040602050305030304" pitchFamily="18" charset="0"/>
              </a:rPr>
              <a:t>КрасГМУ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им. В. Ф. </a:t>
            </a:r>
            <a:r>
              <a:rPr lang="ru-RU" sz="1600" dirty="0" err="1">
                <a:solidFill>
                  <a:srgbClr val="F5F3DF"/>
                </a:solidFill>
                <a:latin typeface="Book Antiqua" panose="02040602050305030304" pitchFamily="18" charset="0"/>
              </a:rPr>
              <a:t>Войно-Ясенецкого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 </a:t>
            </a:r>
            <a:endParaRPr lang="ru-RU" sz="1600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269875"/>
            <a:endParaRPr lang="ru-RU" sz="1600" b="1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269875"/>
            <a:r>
              <a:rPr lang="ru-RU" sz="16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285 человек</a:t>
            </a:r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; 65 юношей </a:t>
            </a:r>
            <a:b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и </a:t>
            </a:r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239 девушек</a:t>
            </a:r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медиана </a:t>
            </a:r>
            <a:r>
              <a:rPr lang="ru-RU" sz="1600" b="1" dirty="0">
                <a:solidFill>
                  <a:srgbClr val="F5F3DF"/>
                </a:solidFill>
                <a:latin typeface="Book Antiqua" panose="02040602050305030304" pitchFamily="18" charset="0"/>
              </a:rPr>
              <a:t>возраста </a:t>
            </a:r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- 19 лет.</a:t>
            </a:r>
            <a: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endParaRPr lang="ru-RU" sz="1600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35773" y="26985"/>
            <a:ext cx="6804413" cy="1089515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89000">
                <a:srgbClr val="334279">
                  <a:alpha val="78000"/>
                </a:srgbClr>
              </a:gs>
              <a:gs pos="97000">
                <a:srgbClr val="0F2061">
                  <a:alpha val="55000"/>
                </a:srgbClr>
              </a:gs>
              <a:gs pos="0">
                <a:schemeClr val="tx1">
                  <a:alpha val="9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2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</a:t>
            </a:r>
            <a:r>
              <a:rPr lang="ru-RU" sz="200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описание выборки исследования</a:t>
            </a:r>
          </a:p>
          <a:p>
            <a:endParaRPr lang="ru-RU" sz="2000" i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олилиния: фигура 18">
            <a:extLst>
              <a:ext uri="{FF2B5EF4-FFF2-40B4-BE49-F238E27FC236}">
                <a16:creationId xmlns:a16="http://schemas.microsoft.com/office/drawing/2014/main" xmlns="" id="{E05D172A-BAA0-44B8-8985-1A7B66F90E64}"/>
              </a:ext>
            </a:extLst>
          </p:cNvPr>
          <p:cNvSpPr/>
          <p:nvPr/>
        </p:nvSpPr>
        <p:spPr>
          <a:xfrm flipH="1">
            <a:off x="8585859" y="1116500"/>
            <a:ext cx="3606140" cy="5711438"/>
          </a:xfrm>
          <a:custGeom>
            <a:avLst/>
            <a:gdLst>
              <a:gd name="connsiteX0" fmla="*/ 3352070 w 4493112"/>
              <a:gd name="connsiteY0" fmla="*/ 242 h 3396750"/>
              <a:gd name="connsiteX1" fmla="*/ 4090737 w 4493112"/>
              <a:gd name="connsiteY1" fmla="*/ 184734 h 3396750"/>
              <a:gd name="connsiteX2" fmla="*/ 4273617 w 4493112"/>
              <a:gd name="connsiteY2" fmla="*/ 2745054 h 3396750"/>
              <a:gd name="connsiteX3" fmla="*/ 2204185 w 4493112"/>
              <a:gd name="connsiteY3" fmla="*/ 2735429 h 3396750"/>
              <a:gd name="connsiteX4" fmla="*/ 78722 w 4493112"/>
              <a:gd name="connsiteY4" fmla="*/ 3382812 h 3396750"/>
              <a:gd name="connsiteX5" fmla="*/ 0 w 4493112"/>
              <a:gd name="connsiteY5" fmla="*/ 3396750 h 3396750"/>
              <a:gd name="connsiteX6" fmla="*/ 0 w 4493112"/>
              <a:gd name="connsiteY6" fmla="*/ 216478 h 3396750"/>
              <a:gd name="connsiteX7" fmla="*/ 139994 w 4493112"/>
              <a:gd name="connsiteY7" fmla="*/ 214254 h 3396750"/>
              <a:gd name="connsiteX8" fmla="*/ 1241659 w 4493112"/>
              <a:gd name="connsiteY8" fmla="*/ 203985 h 3396750"/>
              <a:gd name="connsiteX9" fmla="*/ 3352070 w 4493112"/>
              <a:gd name="connsiteY9" fmla="*/ 242 h 3396750"/>
              <a:gd name="connsiteX0" fmla="*/ 3352070 w 4490751"/>
              <a:gd name="connsiteY0" fmla="*/ 242 h 3396750"/>
              <a:gd name="connsiteX1" fmla="*/ 4090737 w 4490751"/>
              <a:gd name="connsiteY1" fmla="*/ 184734 h 3396750"/>
              <a:gd name="connsiteX2" fmla="*/ 4273617 w 4490751"/>
              <a:gd name="connsiteY2" fmla="*/ 2745054 h 3396750"/>
              <a:gd name="connsiteX3" fmla="*/ 2238711 w 4490751"/>
              <a:gd name="connsiteY3" fmla="*/ 2961848 h 3396750"/>
              <a:gd name="connsiteX4" fmla="*/ 78722 w 4490751"/>
              <a:gd name="connsiteY4" fmla="*/ 3382812 h 3396750"/>
              <a:gd name="connsiteX5" fmla="*/ 0 w 4490751"/>
              <a:gd name="connsiteY5" fmla="*/ 3396750 h 3396750"/>
              <a:gd name="connsiteX6" fmla="*/ 0 w 4490751"/>
              <a:gd name="connsiteY6" fmla="*/ 216478 h 3396750"/>
              <a:gd name="connsiteX7" fmla="*/ 139994 w 4490751"/>
              <a:gd name="connsiteY7" fmla="*/ 214254 h 3396750"/>
              <a:gd name="connsiteX8" fmla="*/ 1241659 w 4490751"/>
              <a:gd name="connsiteY8" fmla="*/ 203985 h 3396750"/>
              <a:gd name="connsiteX9" fmla="*/ 3352070 w 4490751"/>
              <a:gd name="connsiteY9" fmla="*/ 242 h 3396750"/>
              <a:gd name="connsiteX0" fmla="*/ 3352070 w 4492775"/>
              <a:gd name="connsiteY0" fmla="*/ 242 h 3396750"/>
              <a:gd name="connsiteX1" fmla="*/ 4090737 w 4492775"/>
              <a:gd name="connsiteY1" fmla="*/ 184734 h 3396750"/>
              <a:gd name="connsiteX2" fmla="*/ 4273617 w 4492775"/>
              <a:gd name="connsiteY2" fmla="*/ 2745054 h 3396750"/>
              <a:gd name="connsiteX3" fmla="*/ 2209118 w 4492775"/>
              <a:gd name="connsiteY3" fmla="*/ 2908423 h 3396750"/>
              <a:gd name="connsiteX4" fmla="*/ 78722 w 4492775"/>
              <a:gd name="connsiteY4" fmla="*/ 3382812 h 3396750"/>
              <a:gd name="connsiteX5" fmla="*/ 0 w 4492775"/>
              <a:gd name="connsiteY5" fmla="*/ 3396750 h 3396750"/>
              <a:gd name="connsiteX6" fmla="*/ 0 w 4492775"/>
              <a:gd name="connsiteY6" fmla="*/ 216478 h 3396750"/>
              <a:gd name="connsiteX7" fmla="*/ 139994 w 4492775"/>
              <a:gd name="connsiteY7" fmla="*/ 214254 h 3396750"/>
              <a:gd name="connsiteX8" fmla="*/ 1241659 w 4492775"/>
              <a:gd name="connsiteY8" fmla="*/ 203985 h 3396750"/>
              <a:gd name="connsiteX9" fmla="*/ 3352070 w 4492775"/>
              <a:gd name="connsiteY9" fmla="*/ 242 h 3396750"/>
              <a:gd name="connsiteX0" fmla="*/ 3386596 w 4400423"/>
              <a:gd name="connsiteY0" fmla="*/ 129950 h 3434873"/>
              <a:gd name="connsiteX1" fmla="*/ 4090737 w 4400423"/>
              <a:gd name="connsiteY1" fmla="*/ 222857 h 3434873"/>
              <a:gd name="connsiteX2" fmla="*/ 4273617 w 4400423"/>
              <a:gd name="connsiteY2" fmla="*/ 2783177 h 3434873"/>
              <a:gd name="connsiteX3" fmla="*/ 2209118 w 4400423"/>
              <a:gd name="connsiteY3" fmla="*/ 2946546 h 3434873"/>
              <a:gd name="connsiteX4" fmla="*/ 78722 w 4400423"/>
              <a:gd name="connsiteY4" fmla="*/ 3420935 h 3434873"/>
              <a:gd name="connsiteX5" fmla="*/ 0 w 4400423"/>
              <a:gd name="connsiteY5" fmla="*/ 3434873 h 3434873"/>
              <a:gd name="connsiteX6" fmla="*/ 0 w 4400423"/>
              <a:gd name="connsiteY6" fmla="*/ 254601 h 3434873"/>
              <a:gd name="connsiteX7" fmla="*/ 139994 w 4400423"/>
              <a:gd name="connsiteY7" fmla="*/ 252377 h 3434873"/>
              <a:gd name="connsiteX8" fmla="*/ 1241659 w 4400423"/>
              <a:gd name="connsiteY8" fmla="*/ 242108 h 3434873"/>
              <a:gd name="connsiteX9" fmla="*/ 3386596 w 4400423"/>
              <a:gd name="connsiteY9" fmla="*/ 129950 h 343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0423" h="3434873">
                <a:moveTo>
                  <a:pt x="3386596" y="129950"/>
                </a:moveTo>
                <a:cubicBezTo>
                  <a:pt x="3700711" y="133718"/>
                  <a:pt x="3942900" y="-219348"/>
                  <a:pt x="4090737" y="222857"/>
                </a:cubicBezTo>
                <a:cubicBezTo>
                  <a:pt x="4238574" y="665062"/>
                  <a:pt x="4587220" y="2329229"/>
                  <a:pt x="4273617" y="2783177"/>
                </a:cubicBezTo>
                <a:cubicBezTo>
                  <a:pt x="3960014" y="3237125"/>
                  <a:pt x="2823531" y="2827835"/>
                  <a:pt x="2209118" y="2946546"/>
                </a:cubicBezTo>
                <a:lnTo>
                  <a:pt x="78722" y="3420935"/>
                </a:lnTo>
                <a:lnTo>
                  <a:pt x="0" y="3434873"/>
                </a:lnTo>
                <a:lnTo>
                  <a:pt x="0" y="254601"/>
                </a:lnTo>
                <a:lnTo>
                  <a:pt x="139994" y="252377"/>
                </a:lnTo>
                <a:lnTo>
                  <a:pt x="1241659" y="242108"/>
                </a:lnTo>
                <a:cubicBezTo>
                  <a:pt x="1740167" y="237696"/>
                  <a:pt x="2695542" y="121661"/>
                  <a:pt x="3386596" y="129950"/>
                </a:cubicBezTo>
                <a:close/>
              </a:path>
            </a:pathLst>
          </a:custGeom>
          <a:gradFill flip="none" rotWithShape="1">
            <a:gsLst>
              <a:gs pos="69000">
                <a:srgbClr val="0F2061">
                  <a:alpha val="64000"/>
                </a:srgbClr>
              </a:gs>
              <a:gs pos="19000">
                <a:srgbClr val="C00000">
                  <a:alpha val="6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 indent="-92075"/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0936" y="1604559"/>
            <a:ext cx="27091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В нашей работе личностный потенциал рассматривается </a:t>
            </a: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с </a:t>
            </a:r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позиций </a:t>
            </a:r>
            <a:endParaRPr lang="ru-RU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 ЛЕОНТЬЕВА </a:t>
            </a:r>
          </a:p>
          <a:p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потенциал </a:t>
            </a:r>
            <a:r>
              <a:rPr lang="ru-RU" b="1" dirty="0" err="1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саморегуляции</a:t>
            </a:r>
            <a:r>
              <a:rPr lang="ru-RU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ru-RU" b="1" dirty="0" smtClean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F5F3D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b="1" dirty="0">
                <a:solidFill>
                  <a:srgbClr val="F5F3D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система </a:t>
            </a:r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индивидуальных различий, </a:t>
            </a: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связанных </a:t>
            </a:r>
            <a:b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с </a:t>
            </a:r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управлением психологической энергетикой.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904" y="3559472"/>
            <a:ext cx="311130" cy="31298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5" y="3162236"/>
            <a:ext cx="282681" cy="2843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4" y="3025363"/>
            <a:ext cx="277404" cy="27905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4" y="4373688"/>
            <a:ext cx="276931" cy="278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17" y="356260"/>
            <a:ext cx="602378" cy="18350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932182" y="356260"/>
            <a:ext cx="1463857" cy="1807008"/>
            <a:chOff x="9637411" y="-54927"/>
            <a:chExt cx="1463857" cy="1807008"/>
          </a:xfrm>
        </p:grpSpPr>
        <p:sp>
          <p:nvSpPr>
            <p:cNvPr id="17" name="Овал 16"/>
            <p:cNvSpPr/>
            <p:nvPr/>
          </p:nvSpPr>
          <p:spPr>
            <a:xfrm>
              <a:off x="9733020" y="244915"/>
              <a:ext cx="1211282" cy="1207324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solidFill>
                <a:srgbClr val="0F2061">
                  <a:alpha val="4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37411" y="-54927"/>
              <a:ext cx="1463857" cy="1807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11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3915440" y="1668888"/>
            <a:ext cx="2504175" cy="3841301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 flip="none" rotWithShape="1">
            <a:gsLst>
              <a:gs pos="0">
                <a:srgbClr val="0F2061"/>
              </a:gs>
              <a:gs pos="50000">
                <a:srgbClr val="EBE7BF">
                  <a:shade val="67500"/>
                  <a:satMod val="115000"/>
                </a:srgbClr>
              </a:gs>
              <a:gs pos="100000">
                <a:srgbClr val="EBE7B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.</a:t>
            </a:r>
            <a: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endParaRPr lang="ru-RU" sz="1600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296328" y="927654"/>
            <a:ext cx="3753158" cy="4974382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chemeClr val="bg2">
                  <a:lumMod val="75000"/>
                  <a:alpha val="66000"/>
                </a:schemeClr>
              </a:gs>
              <a:gs pos="77000">
                <a:srgbClr val="860000">
                  <a:alpha val="9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>
              <a:tabLst>
                <a:tab pos="4394200" algn="l"/>
              </a:tabLst>
            </a:pPr>
            <a:r>
              <a:rPr lang="ru-RU" sz="20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ТОЛЕРАНТНОСТЬ </a:t>
            </a:r>
            <a:br>
              <a:rPr lang="ru-RU" sz="20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К </a:t>
            </a:r>
            <a:r>
              <a:rPr lang="ru-RU" sz="16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НЕОПРЕДЕЛЕННОСТИ — </a:t>
            </a:r>
            <a:br>
              <a:rPr lang="ru-RU" sz="16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это </a:t>
            </a:r>
            <a:r>
              <a:rPr lang="ru-RU" sz="1600" b="1" i="1" dirty="0">
                <a:solidFill>
                  <a:schemeClr val="tx1"/>
                </a:solidFill>
                <a:latin typeface="Georgia" panose="02040502050405020303" pitchFamily="18" charset="0"/>
              </a:rPr>
              <a:t>умение эффективно действовать и принимать решения в условиях неполной или противоречивой информации</a:t>
            </a:r>
            <a:r>
              <a:rPr lang="ru-RU" sz="16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marL="269875">
              <a:tabLst>
                <a:tab pos="4394200" algn="l"/>
              </a:tabLst>
            </a:pPr>
            <a:endParaRPr lang="ru-RU" sz="16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69875">
              <a:tabLst>
                <a:tab pos="4394200" algn="l"/>
              </a:tabLst>
            </a:pPr>
            <a:r>
              <a:rPr lang="ru-RU" sz="1400" dirty="0">
                <a:solidFill>
                  <a:schemeClr val="tx1"/>
                </a:solidFill>
                <a:latin typeface="Book Antiqua" panose="02040602050305030304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ченые </a:t>
            </a:r>
            <a:r>
              <a:rPr lang="ru-RU" sz="1400" dirty="0">
                <a:solidFill>
                  <a:schemeClr val="tx1"/>
                </a:solidFill>
                <a:latin typeface="Book Antiqua" panose="02040602050305030304" pitchFamily="18" charset="0"/>
              </a:rPr>
              <a:t>объясняют это понятие как «способность принимать конфликт </a:t>
            </a:r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latin typeface="Book Antiqua" panose="02040602050305030304" pitchFamily="18" charset="0"/>
              </a:rPr>
              <a:t>напряжение, которые возникают в ситуации двойственности, противостоять </a:t>
            </a:r>
            <a:r>
              <a:rPr lang="ru-RU" sz="14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несвязанности</a:t>
            </a:r>
            <a:r>
              <a:rPr lang="ru-RU" sz="1400" dirty="0">
                <a:solidFill>
                  <a:schemeClr val="tx1"/>
                </a:solidFill>
                <a:latin typeface="Book Antiqua" panose="02040602050305030304" pitchFamily="18" charset="0"/>
              </a:rPr>
              <a:t> и противоречивости информации, принимать неизвестное, не чувствовать себя неуютно перед неопределенностью</a:t>
            </a:r>
            <a:r>
              <a:rPr lang="ru-RU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».</a:t>
            </a:r>
            <a:endParaRPr lang="ru-RU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6166269" y="179405"/>
            <a:ext cx="5562598" cy="6278087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 flip="none" rotWithShape="1">
            <a:gsLst>
              <a:gs pos="26000">
                <a:schemeClr val="bg2">
                  <a:lumMod val="75000"/>
                  <a:alpha val="46000"/>
                </a:schemeClr>
              </a:gs>
              <a:gs pos="77000">
                <a:srgbClr val="860000">
                  <a:alpha val="9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>
              <a:tabLst>
                <a:tab pos="360363" algn="l"/>
              </a:tabLst>
            </a:pPr>
            <a:endParaRPr lang="ru-RU" sz="1600" b="1" i="1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296327" y="858593"/>
            <a:ext cx="4588941" cy="43847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ru-RU" sz="20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00228" y="28247"/>
            <a:ext cx="5692441" cy="65804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2332038"/>
            <a:r>
              <a:rPr 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Стрессовая ситуация, </a:t>
            </a:r>
            <a:r>
              <a:rPr 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которой у человека нет четкого плана действий, </a:t>
            </a:r>
            <a:r>
              <a:rPr 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результате чего невозможность прогноза и контроля происходящего приводит к психическому напряжению, что сопровождается отрицательными эмоциями.</a:t>
            </a:r>
          </a:p>
          <a:p>
            <a:pPr indent="2332038"/>
            <a:endParaRPr lang="ru-RU" sz="1400" i="1" dirty="0" smtClean="0">
              <a:solidFill>
                <a:srgbClr val="EBE7BF"/>
              </a:solidFill>
              <a:latin typeface="Georgia" panose="02040502050405020303" pitchFamily="18" charset="0"/>
            </a:endParaRPr>
          </a:p>
          <a:p>
            <a: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Исследователь Роберт Нортон выделил восемь категорий, которые раскрывают </a:t>
            </a:r>
            <a:r>
              <a:rPr lang="ru-RU" sz="1400" i="1" dirty="0">
                <a:solidFill>
                  <a:srgbClr val="EBE7BF"/>
                </a:solidFill>
                <a:latin typeface="Georgia" panose="02040502050405020303" pitchFamily="18" charset="0"/>
              </a:rPr>
              <a:t>понятие </a:t>
            </a:r>
            <a: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неопределенности:</a:t>
            </a:r>
            <a:endParaRPr lang="ru-RU" sz="1400" i="1" dirty="0">
              <a:solidFill>
                <a:srgbClr val="EBE7BF"/>
              </a:solidFill>
              <a:latin typeface="Georgia" panose="02040502050405020303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множественность </a:t>
            </a:r>
            <a:r>
              <a:rPr lang="ru-RU" sz="2000" i="1" dirty="0">
                <a:solidFill>
                  <a:srgbClr val="EBE7BF"/>
                </a:solidFill>
                <a:latin typeface="Georgia" panose="02040502050405020303" pitchFamily="18" charset="0"/>
              </a:rPr>
              <a:t>суждений,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EBE7BF"/>
                </a:solidFill>
                <a:latin typeface="Georgia" panose="02040502050405020303" pitchFamily="18" charset="0"/>
              </a:rPr>
              <a:t>неточность, </a:t>
            </a:r>
            <a:r>
              <a:rPr lang="ru-RU" sz="20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неполнота и </a:t>
            </a:r>
            <a:r>
              <a:rPr lang="ru-RU" sz="2000" i="1" dirty="0" err="1">
                <a:solidFill>
                  <a:srgbClr val="EBE7BF"/>
                </a:solidFill>
                <a:latin typeface="Georgia" panose="02040502050405020303" pitchFamily="18" charset="0"/>
              </a:rPr>
              <a:t>фрагментированность</a:t>
            </a:r>
            <a:r>
              <a:rPr lang="ru-RU" sz="2000" i="1" dirty="0">
                <a:solidFill>
                  <a:srgbClr val="EBE7BF"/>
                </a:solidFill>
                <a:latin typeface="Georgia" panose="02040502050405020303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EBE7BF"/>
                </a:solidFill>
                <a:latin typeface="Georgia" panose="02040502050405020303" pitchFamily="18" charset="0"/>
              </a:rPr>
              <a:t>вероятность,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err="1">
                <a:solidFill>
                  <a:srgbClr val="EBE7BF"/>
                </a:solidFill>
                <a:latin typeface="Georgia" panose="02040502050405020303" pitchFamily="18" charset="0"/>
              </a:rPr>
              <a:t>неструктурированность</a:t>
            </a:r>
            <a:r>
              <a:rPr lang="ru-RU" sz="2000" i="1" dirty="0">
                <a:solidFill>
                  <a:srgbClr val="EBE7BF"/>
                </a:solidFill>
                <a:latin typeface="Georgia" panose="02040502050405020303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EBE7BF"/>
                </a:solidFill>
                <a:latin typeface="Georgia" panose="02040502050405020303" pitchFamily="18" charset="0"/>
              </a:rPr>
              <a:t>дефицит информации,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EBE7BF"/>
                </a:solidFill>
                <a:latin typeface="Georgia" panose="02040502050405020303" pitchFamily="18" charset="0"/>
              </a:rPr>
              <a:t>изменчивость,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EBE7BF"/>
                </a:solidFill>
                <a:latin typeface="Georgia" panose="02040502050405020303" pitchFamily="18" charset="0"/>
              </a:rPr>
              <a:t>несовместимость и противоречивость,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EBE7BF"/>
                </a:solidFill>
                <a:latin typeface="Georgia" panose="02040502050405020303" pitchFamily="18" charset="0"/>
              </a:rPr>
              <a:t>непонятность</a:t>
            </a:r>
            <a:r>
              <a:rPr lang="ru-RU" sz="20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76609" y="1821185"/>
            <a:ext cx="2125858" cy="33127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F2061"/>
                </a:solidFill>
              </a:rPr>
              <a:t>Определение из ВИКИПЕДИИ:</a:t>
            </a:r>
            <a:br>
              <a:rPr lang="ru-RU" sz="1000" b="1" dirty="0" smtClean="0">
                <a:solidFill>
                  <a:srgbClr val="0F2061"/>
                </a:solidFill>
              </a:rPr>
            </a:br>
            <a:r>
              <a:rPr lang="ru-RU" sz="1000" b="1" dirty="0">
                <a:solidFill>
                  <a:srgbClr val="0F2061"/>
                </a:solidFill>
              </a:rPr>
              <a:t>Толерантность </a:t>
            </a:r>
            <a:r>
              <a:rPr lang="ru-RU" sz="1000" b="1" dirty="0" smtClean="0">
                <a:solidFill>
                  <a:srgbClr val="0F2061"/>
                </a:solidFill>
              </a:rPr>
              <a:t/>
            </a:r>
            <a:br>
              <a:rPr lang="ru-RU" sz="1000" b="1" dirty="0" smtClean="0">
                <a:solidFill>
                  <a:srgbClr val="0F2061"/>
                </a:solidFill>
              </a:rPr>
            </a:br>
            <a:r>
              <a:rPr lang="ru-RU" sz="1000" b="1" dirty="0" smtClean="0">
                <a:solidFill>
                  <a:srgbClr val="0F2061"/>
                </a:solidFill>
              </a:rPr>
              <a:t>к </a:t>
            </a:r>
            <a:r>
              <a:rPr lang="ru-RU" sz="1000" b="1" dirty="0">
                <a:solidFill>
                  <a:srgbClr val="0F2061"/>
                </a:solidFill>
              </a:rPr>
              <a:t>неопределённости</a:t>
            </a:r>
            <a:r>
              <a:rPr lang="ru-RU" sz="1000" dirty="0">
                <a:solidFill>
                  <a:srgbClr val="0F2061"/>
                </a:solidFill>
              </a:rPr>
              <a:t> </a:t>
            </a:r>
            <a:r>
              <a:rPr lang="ru-RU" sz="1000" dirty="0" smtClean="0">
                <a:solidFill>
                  <a:srgbClr val="0F2061"/>
                </a:solidFill>
              </a:rPr>
              <a:t/>
            </a:r>
            <a:br>
              <a:rPr lang="ru-RU" sz="1000" dirty="0" smtClean="0">
                <a:solidFill>
                  <a:srgbClr val="0F2061"/>
                </a:solidFill>
              </a:rPr>
            </a:br>
            <a:r>
              <a:rPr lang="ru-RU" sz="1000" dirty="0" smtClean="0">
                <a:solidFill>
                  <a:srgbClr val="0F2061"/>
                </a:solidFill>
              </a:rPr>
              <a:t>(</a:t>
            </a:r>
            <a:r>
              <a:rPr lang="ru-RU" sz="1000" dirty="0">
                <a:solidFill>
                  <a:srgbClr val="0F2061"/>
                </a:solidFill>
              </a:rPr>
              <a:t>по </a:t>
            </a:r>
            <a:r>
              <a:rPr lang="ru-RU" sz="1000" dirty="0" err="1">
                <a:solidFill>
                  <a:srgbClr val="0F2061"/>
                </a:solidFill>
                <a:hlinkClick r:id="rId2" tooltip="Хофстеде, Герт"/>
              </a:rPr>
              <a:t>Герту</a:t>
            </a:r>
            <a:r>
              <a:rPr lang="ru-RU" sz="1000" dirty="0">
                <a:solidFill>
                  <a:srgbClr val="0F2061"/>
                </a:solidFill>
                <a:hlinkClick r:id="rId2" tooltip="Хофстеде, Герт"/>
              </a:rPr>
              <a:t> </a:t>
            </a:r>
            <a:r>
              <a:rPr lang="ru-RU" sz="1000" dirty="0" err="1">
                <a:solidFill>
                  <a:srgbClr val="0F2061"/>
                </a:solidFill>
                <a:hlinkClick r:id="rId2" tooltip="Хофстеде, Герт"/>
              </a:rPr>
              <a:t>Хофстеде</a:t>
            </a:r>
            <a:r>
              <a:rPr lang="ru-RU" sz="1000" dirty="0">
                <a:solidFill>
                  <a:srgbClr val="0F2061"/>
                </a:solidFill>
              </a:rPr>
              <a:t>) (</a:t>
            </a:r>
            <a:r>
              <a:rPr lang="ru-RU" sz="1000" dirty="0">
                <a:solidFill>
                  <a:srgbClr val="0F2061"/>
                </a:solidFill>
                <a:hlinkClick r:id="rId3" tooltip="Английский язык"/>
              </a:rPr>
              <a:t>англ.</a:t>
            </a:r>
            <a:r>
              <a:rPr lang="ru-RU" sz="1000" dirty="0">
                <a:solidFill>
                  <a:srgbClr val="0F2061"/>
                </a:solidFill>
              </a:rPr>
              <a:t> </a:t>
            </a:r>
            <a:r>
              <a:rPr lang="ru-RU" sz="1000" i="1" dirty="0" err="1">
                <a:solidFill>
                  <a:srgbClr val="0F2061"/>
                </a:solidFill>
              </a:rPr>
              <a:t>Uncertainty</a:t>
            </a:r>
            <a:r>
              <a:rPr lang="ru-RU" sz="1000" i="1" dirty="0">
                <a:solidFill>
                  <a:srgbClr val="0F2061"/>
                </a:solidFill>
              </a:rPr>
              <a:t> </a:t>
            </a:r>
            <a:r>
              <a:rPr lang="ru-RU" sz="1000" i="1" dirty="0" err="1">
                <a:solidFill>
                  <a:srgbClr val="0F2061"/>
                </a:solidFill>
              </a:rPr>
              <a:t>avoidance</a:t>
            </a:r>
            <a:r>
              <a:rPr lang="ru-RU" sz="1000" dirty="0">
                <a:solidFill>
                  <a:srgbClr val="0F2061"/>
                </a:solidFill>
              </a:rPr>
              <a:t>) — </a:t>
            </a:r>
            <a:r>
              <a:rPr lang="ru-RU" sz="1000" b="1" dirty="0">
                <a:solidFill>
                  <a:srgbClr val="0F2061"/>
                </a:solidFill>
              </a:rPr>
              <a:t>индекс</a:t>
            </a:r>
            <a:r>
              <a:rPr lang="ru-RU" sz="1000" dirty="0">
                <a:solidFill>
                  <a:srgbClr val="0F2061"/>
                </a:solidFill>
              </a:rPr>
              <a:t>, определяющий уровень, при котором люди в культуре </a:t>
            </a:r>
            <a:r>
              <a:rPr lang="ru-RU" sz="1000" dirty="0" smtClean="0">
                <a:solidFill>
                  <a:srgbClr val="0F2061"/>
                </a:solidFill>
              </a:rPr>
              <a:t>нервничают</a:t>
            </a:r>
            <a:br>
              <a:rPr lang="ru-RU" sz="1000" dirty="0" smtClean="0">
                <a:solidFill>
                  <a:srgbClr val="0F2061"/>
                </a:solidFill>
              </a:rPr>
            </a:br>
            <a:r>
              <a:rPr lang="ru-RU" sz="1000" dirty="0" smtClean="0">
                <a:solidFill>
                  <a:srgbClr val="0F2061"/>
                </a:solidFill>
              </a:rPr>
              <a:t> </a:t>
            </a:r>
            <a:r>
              <a:rPr lang="ru-RU" sz="1000" dirty="0">
                <a:solidFill>
                  <a:srgbClr val="0F2061"/>
                </a:solidFill>
              </a:rPr>
              <a:t>от ситуаций, воспринимаемых ими как неструктурированные, неясные или непредсказуемые, и от ситуаций, которых они пытаются избежать, поддерживая строгие кодексы поведения и веру в абсолютные истины.</a:t>
            </a:r>
            <a:endParaRPr lang="ru-RU" sz="1000" b="1" dirty="0" smtClean="0">
              <a:solidFill>
                <a:srgbClr val="0F2061"/>
              </a:solidFill>
            </a:endParaRPr>
          </a:p>
        </p:txBody>
      </p:sp>
      <p:sp>
        <p:nvSpPr>
          <p:cNvPr id="18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0" y="1"/>
            <a:ext cx="5907137" cy="748284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79000">
                <a:srgbClr val="0F2061">
                  <a:alpha val="55000"/>
                </a:srgbClr>
              </a:gs>
              <a:gs pos="0">
                <a:srgbClr val="860000">
                  <a:alpha val="92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r>
              <a:rPr lang="ru-RU" b="1" dirty="0" smtClean="0">
                <a:latin typeface="Book Antiqua" panose="02040602050305030304" pitchFamily="18" charset="0"/>
              </a:rPr>
              <a:t>        </a:t>
            </a:r>
            <a:r>
              <a:rPr lang="ru-RU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ОПРЕДЕЛЕНИЯ, ПОНЯТИЯ</a:t>
            </a:r>
            <a:endParaRPr lang="ru-RU" sz="2000" b="1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67" y="238128"/>
            <a:ext cx="602378" cy="183506"/>
          </a:xfrm>
          <a:prstGeom prst="rect">
            <a:avLst/>
          </a:prstGeom>
        </p:spPr>
      </p:pic>
      <p:sp>
        <p:nvSpPr>
          <p:cNvPr id="22" name="Скругленный прямоугольник 8"/>
          <p:cNvSpPr/>
          <p:nvPr/>
        </p:nvSpPr>
        <p:spPr>
          <a:xfrm>
            <a:off x="1465175" y="5792103"/>
            <a:ext cx="4588119" cy="908524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  <a:gd name="connsiteX0" fmla="*/ 126669 w 3062952"/>
              <a:gd name="connsiteY0" fmla="*/ 277692 h 942241"/>
              <a:gd name="connsiteX1" fmla="*/ 227195 w 3062952"/>
              <a:gd name="connsiteY1" fmla="*/ 14868 h 942241"/>
              <a:gd name="connsiteX2" fmla="*/ 2567238 w 3062952"/>
              <a:gd name="connsiteY2" fmla="*/ 18827 h 942241"/>
              <a:gd name="connsiteX3" fmla="*/ 3062911 w 3062952"/>
              <a:gd name="connsiteY3" fmla="*/ 261858 h 942241"/>
              <a:gd name="connsiteX4" fmla="*/ 2880823 w 3062952"/>
              <a:gd name="connsiteY4" fmla="*/ 758953 h 942241"/>
              <a:gd name="connsiteX5" fmla="*/ 2713003 w 3062952"/>
              <a:gd name="connsiteY5" fmla="*/ 839686 h 942241"/>
              <a:gd name="connsiteX6" fmla="*/ 199487 w 3062952"/>
              <a:gd name="connsiteY6" fmla="*/ 910939 h 942241"/>
              <a:gd name="connsiteX7" fmla="*/ 47501 w 3062952"/>
              <a:gd name="connsiteY7" fmla="*/ 743119 h 942241"/>
              <a:gd name="connsiteX8" fmla="*/ 126669 w 3062952"/>
              <a:gd name="connsiteY8" fmla="*/ 277692 h 942241"/>
              <a:gd name="connsiteX0" fmla="*/ 126669 w 3062952"/>
              <a:gd name="connsiteY0" fmla="*/ 323544 h 988093"/>
              <a:gd name="connsiteX1" fmla="*/ 227195 w 3062952"/>
              <a:gd name="connsiteY1" fmla="*/ 60720 h 988093"/>
              <a:gd name="connsiteX2" fmla="*/ 2567238 w 3062952"/>
              <a:gd name="connsiteY2" fmla="*/ 64679 h 988093"/>
              <a:gd name="connsiteX3" fmla="*/ 3062911 w 3062952"/>
              <a:gd name="connsiteY3" fmla="*/ 307710 h 988093"/>
              <a:gd name="connsiteX4" fmla="*/ 2880823 w 3062952"/>
              <a:gd name="connsiteY4" fmla="*/ 804805 h 988093"/>
              <a:gd name="connsiteX5" fmla="*/ 2713003 w 3062952"/>
              <a:gd name="connsiteY5" fmla="*/ 885538 h 988093"/>
              <a:gd name="connsiteX6" fmla="*/ 199487 w 3062952"/>
              <a:gd name="connsiteY6" fmla="*/ 956791 h 988093"/>
              <a:gd name="connsiteX7" fmla="*/ 47501 w 3062952"/>
              <a:gd name="connsiteY7" fmla="*/ 788971 h 988093"/>
              <a:gd name="connsiteX8" fmla="*/ 126669 w 3062952"/>
              <a:gd name="connsiteY8" fmla="*/ 323544 h 988093"/>
              <a:gd name="connsiteX0" fmla="*/ 126669 w 2982501"/>
              <a:gd name="connsiteY0" fmla="*/ 323544 h 988093"/>
              <a:gd name="connsiteX1" fmla="*/ 227195 w 2982501"/>
              <a:gd name="connsiteY1" fmla="*/ 60720 h 988093"/>
              <a:gd name="connsiteX2" fmla="*/ 2567238 w 2982501"/>
              <a:gd name="connsiteY2" fmla="*/ 64679 h 988093"/>
              <a:gd name="connsiteX3" fmla="*/ 2982388 w 2982501"/>
              <a:gd name="connsiteY3" fmla="*/ 307710 h 988093"/>
              <a:gd name="connsiteX4" fmla="*/ 2880823 w 2982501"/>
              <a:gd name="connsiteY4" fmla="*/ 804805 h 988093"/>
              <a:gd name="connsiteX5" fmla="*/ 2713003 w 2982501"/>
              <a:gd name="connsiteY5" fmla="*/ 885538 h 988093"/>
              <a:gd name="connsiteX6" fmla="*/ 199487 w 2982501"/>
              <a:gd name="connsiteY6" fmla="*/ 956791 h 988093"/>
              <a:gd name="connsiteX7" fmla="*/ 47501 w 2982501"/>
              <a:gd name="connsiteY7" fmla="*/ 788971 h 988093"/>
              <a:gd name="connsiteX8" fmla="*/ 126669 w 2982501"/>
              <a:gd name="connsiteY8" fmla="*/ 323544 h 9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2501" h="988093">
                <a:moveTo>
                  <a:pt x="126669" y="323544"/>
                </a:moveTo>
                <a:cubicBezTo>
                  <a:pt x="126669" y="250535"/>
                  <a:pt x="154186" y="60720"/>
                  <a:pt x="227195" y="60720"/>
                </a:cubicBezTo>
                <a:cubicBezTo>
                  <a:pt x="1187745" y="25094"/>
                  <a:pt x="1618563" y="-58032"/>
                  <a:pt x="2567238" y="64679"/>
                </a:cubicBezTo>
                <a:cubicBezTo>
                  <a:pt x="2640247" y="64679"/>
                  <a:pt x="2982388" y="234701"/>
                  <a:pt x="2982388" y="307710"/>
                </a:cubicBezTo>
                <a:cubicBezTo>
                  <a:pt x="2985028" y="568411"/>
                  <a:pt x="2941519" y="639107"/>
                  <a:pt x="2880823" y="804805"/>
                </a:cubicBezTo>
                <a:cubicBezTo>
                  <a:pt x="2880823" y="877814"/>
                  <a:pt x="2786012" y="885538"/>
                  <a:pt x="2713003" y="885538"/>
                </a:cubicBezTo>
                <a:cubicBezTo>
                  <a:pt x="1826344" y="884219"/>
                  <a:pt x="1117814" y="1057071"/>
                  <a:pt x="199487" y="956791"/>
                </a:cubicBezTo>
                <a:cubicBezTo>
                  <a:pt x="126478" y="956791"/>
                  <a:pt x="47501" y="861980"/>
                  <a:pt x="47501" y="788971"/>
                </a:cubicBezTo>
                <a:cubicBezTo>
                  <a:pt x="-110837" y="625912"/>
                  <a:pt x="182087" y="486603"/>
                  <a:pt x="126669" y="323544"/>
                </a:cubicBezTo>
                <a:close/>
              </a:path>
            </a:pathLst>
          </a:custGeom>
          <a:gradFill>
            <a:gsLst>
              <a:gs pos="11000">
                <a:schemeClr val="bg2">
                  <a:lumMod val="75000"/>
                </a:schemeClr>
              </a:gs>
              <a:gs pos="77000">
                <a:srgbClr val="86000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EBE7BF"/>
                </a:solidFill>
                <a:latin typeface="Georgia" panose="02040502050405020303" pitchFamily="18" charset="0"/>
              </a:rPr>
              <a:t>Если толерантность к неопределенности высока, </a:t>
            </a:r>
            <a:r>
              <a:rPr lang="ru-RU" sz="12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sz="1200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12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то </a:t>
            </a:r>
            <a:r>
              <a:rPr lang="ru-RU" sz="1200" i="1" dirty="0">
                <a:solidFill>
                  <a:srgbClr val="EBE7BF"/>
                </a:solidFill>
                <a:latin typeface="Georgia" panose="02040502050405020303" pitchFamily="18" charset="0"/>
              </a:rPr>
              <a:t>в случае неопределенности мозг продолжает быть в уравновешенности и действия продолжают быть эффективными.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359" y="5829749"/>
            <a:ext cx="281023" cy="2826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04" y="1006233"/>
            <a:ext cx="281023" cy="28269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265" y="1850973"/>
            <a:ext cx="281023" cy="282695"/>
          </a:xfrm>
          <a:prstGeom prst="rect">
            <a:avLst/>
          </a:prstGeom>
        </p:spPr>
      </p:pic>
      <p:sp>
        <p:nvSpPr>
          <p:cNvPr id="32" name="Полилиния 31"/>
          <p:cNvSpPr/>
          <p:nvPr/>
        </p:nvSpPr>
        <p:spPr>
          <a:xfrm rot="13524502" flipH="1">
            <a:off x="4825784" y="4552546"/>
            <a:ext cx="1035164" cy="1805307"/>
          </a:xfrm>
          <a:custGeom>
            <a:avLst/>
            <a:gdLst>
              <a:gd name="connsiteX0" fmla="*/ 0 w 1423076"/>
              <a:gd name="connsiteY0" fmla="*/ 0 h 1211693"/>
              <a:gd name="connsiteX1" fmla="*/ 297293 w 1423076"/>
              <a:gd name="connsiteY1" fmla="*/ 342337 h 1211693"/>
              <a:gd name="connsiteX2" fmla="*/ 1135117 w 1423076"/>
              <a:gd name="connsiteY2" fmla="*/ 459452 h 1211693"/>
              <a:gd name="connsiteX3" fmla="*/ 1297277 w 1423076"/>
              <a:gd name="connsiteY3" fmla="*/ 1085569 h 1211693"/>
              <a:gd name="connsiteX4" fmla="*/ 1414392 w 1423076"/>
              <a:gd name="connsiteY4" fmla="*/ 1166648 h 1211693"/>
              <a:gd name="connsiteX5" fmla="*/ 1405383 w 1423076"/>
              <a:gd name="connsiteY5" fmla="*/ 1211693 h 121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76" h="1211693">
                <a:moveTo>
                  <a:pt x="0" y="0"/>
                </a:moveTo>
                <a:cubicBezTo>
                  <a:pt x="54053" y="132881"/>
                  <a:pt x="108107" y="265762"/>
                  <a:pt x="297293" y="342337"/>
                </a:cubicBezTo>
                <a:cubicBezTo>
                  <a:pt x="486479" y="418912"/>
                  <a:pt x="968453" y="335580"/>
                  <a:pt x="1135117" y="459452"/>
                </a:cubicBezTo>
                <a:cubicBezTo>
                  <a:pt x="1301781" y="583324"/>
                  <a:pt x="1250731" y="967703"/>
                  <a:pt x="1297277" y="1085569"/>
                </a:cubicBezTo>
                <a:cubicBezTo>
                  <a:pt x="1343823" y="1203435"/>
                  <a:pt x="1396374" y="1145627"/>
                  <a:pt x="1414392" y="1166648"/>
                </a:cubicBezTo>
                <a:cubicBezTo>
                  <a:pt x="1432410" y="1187669"/>
                  <a:pt x="1418896" y="1199681"/>
                  <a:pt x="1405383" y="1211693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549" y="421634"/>
            <a:ext cx="2002923" cy="16842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227" y="421634"/>
            <a:ext cx="281023" cy="2826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3643">
            <a:off x="10540546" y="5335592"/>
            <a:ext cx="1381119" cy="13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7" grpId="0" animBg="1"/>
      <p:bldP spid="6" grpId="0"/>
      <p:bldP spid="5" grpId="0"/>
      <p:bldP spid="22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389281" y="1294410"/>
            <a:ext cx="5383659" cy="5593278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chemeClr val="bg2">
                  <a:lumMod val="75000"/>
                  <a:alpha val="66000"/>
                </a:schemeClr>
              </a:gs>
              <a:gs pos="77000">
                <a:srgbClr val="860000">
                  <a:alpha val="9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>
              <a:tabLst>
                <a:tab pos="4394200" algn="l"/>
              </a:tabLst>
            </a:pP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      выделяются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следующие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шкалы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: </a:t>
            </a:r>
            <a:endParaRPr lang="ru-RU" sz="1600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555625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394200" algn="l"/>
              </a:tabLst>
            </a:pPr>
            <a:r>
              <a:rPr lang="ru-RU" sz="14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Отношение </a:t>
            </a:r>
            <a:r>
              <a:rPr lang="ru-RU" sz="140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14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новизне</a:t>
            </a:r>
          </a:p>
          <a:p>
            <a:pPr marL="555625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394200" algn="l"/>
              </a:tabLst>
            </a:pPr>
            <a:r>
              <a:rPr lang="ru-RU" sz="14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Отношение </a:t>
            </a:r>
            <a:r>
              <a:rPr lang="ru-RU" sz="140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сложным </a:t>
            </a:r>
            <a:r>
              <a:rPr lang="ru-RU" sz="14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задачам </a:t>
            </a:r>
          </a:p>
          <a:p>
            <a:pPr marL="555625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394200" algn="l"/>
              </a:tabLst>
            </a:pPr>
            <a:r>
              <a:rPr lang="ru-RU" sz="14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Отношение </a:t>
            </a:r>
            <a:r>
              <a:rPr lang="ru-RU" sz="140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неопределённым </a:t>
            </a:r>
            <a:r>
              <a:rPr lang="ru-RU" sz="14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ситуациям</a:t>
            </a:r>
          </a:p>
          <a:p>
            <a:pPr marL="555625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ru-RU" sz="1400" b="1" dirty="0" err="1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Предпочитание</a:t>
            </a:r>
            <a:r>
              <a:rPr lang="ru-RU" sz="14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неопределённости</a:t>
            </a:r>
            <a:endParaRPr lang="ru-RU" sz="1400" b="1" dirty="0">
              <a:solidFill>
                <a:srgbClr val="F5F3DF"/>
              </a:solidFill>
              <a:latin typeface="Georgia" panose="02040502050405020303" pitchFamily="18" charset="0"/>
            </a:endParaRPr>
          </a:p>
          <a:p>
            <a:pPr marL="555625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ru-RU" sz="14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Толерантность </a:t>
            </a:r>
            <a:r>
              <a:rPr lang="ru-RU" sz="140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14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неопределённости</a:t>
            </a:r>
            <a:endParaRPr lang="ru-RU" sz="1400" b="1" dirty="0" smtClean="0">
              <a:solidFill>
                <a:srgbClr val="F5F3DF"/>
              </a:solidFill>
              <a:latin typeface="Georgia" panose="02040502050405020303" pitchFamily="18" charset="0"/>
            </a:endParaRPr>
          </a:p>
          <a:p>
            <a:pPr marL="269875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Суммарная:</a:t>
            </a:r>
          </a:p>
          <a:p>
            <a:pPr marL="269875"/>
            <a:r>
              <a:rPr lang="ru-RU" dirty="0">
                <a:latin typeface="Arial Black" panose="020B0A04020102020204" pitchFamily="34" charset="0"/>
              </a:rPr>
              <a:t>Шкала толерантности </a:t>
            </a: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к неопределенности</a:t>
            </a:r>
            <a:endParaRPr lang="ru-RU" dirty="0">
              <a:latin typeface="Arial Black" panose="020B0A04020102020204" pitchFamily="34" charset="0"/>
            </a:endParaRPr>
          </a:p>
          <a:p>
            <a:pPr marL="269875">
              <a:tabLst>
                <a:tab pos="360363" algn="l"/>
              </a:tabLst>
            </a:pPr>
            <a:r>
              <a:rPr lang="ru-RU" b="1" dirty="0" smtClean="0">
                <a:solidFill>
                  <a:srgbClr val="F5F3DF"/>
                </a:solidFill>
                <a:latin typeface="Georgia" panose="02040502050405020303" pitchFamily="18" charset="0"/>
              </a:rPr>
              <a:t> </a:t>
            </a:r>
            <a:endParaRPr lang="ru-RU" dirty="0">
              <a:solidFill>
                <a:srgbClr val="F5F3DF"/>
              </a:solidFill>
              <a:latin typeface="Georgia" panose="02040502050405020303" pitchFamily="18" charset="0"/>
            </a:endParaRPr>
          </a:p>
          <a:p>
            <a:pPr marL="360363">
              <a:tabLst>
                <a:tab pos="360363" algn="l"/>
              </a:tabLst>
            </a:pPr>
            <a: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  <a:t>В ходе работы с методикой </a:t>
            </a:r>
            <a:b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  <a:t>(с использованием шкалы </a:t>
            </a:r>
            <a:r>
              <a:rPr lang="ru-RU" sz="1600" i="1" dirty="0" err="1">
                <a:solidFill>
                  <a:srgbClr val="F5F3DF"/>
                </a:solidFill>
                <a:latin typeface="Georgia" panose="02040502050405020303" pitchFamily="18" charset="0"/>
              </a:rPr>
              <a:t>Лайкерта</a:t>
            </a:r>
            <a: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  <a:t>) испытуемым предлагается оценить </a:t>
            </a:r>
            <a:b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  <a:t>22 утверждений в соответствие </a:t>
            </a:r>
            <a:endParaRPr lang="ru-RU" sz="1600" i="1" dirty="0" smtClean="0">
              <a:solidFill>
                <a:srgbClr val="F5F3DF"/>
              </a:solidFill>
              <a:latin typeface="Georgia" panose="02040502050405020303" pitchFamily="18" charset="0"/>
            </a:endParaRPr>
          </a:p>
          <a:p>
            <a:pPr marL="360363">
              <a:tabLst>
                <a:tab pos="360363" algn="l"/>
              </a:tabLst>
            </a:pPr>
            <a:r>
              <a:rPr lang="ru-RU" sz="1600" i="1" dirty="0" smtClean="0">
                <a:solidFill>
                  <a:srgbClr val="F5F3DF"/>
                </a:solidFill>
                <a:latin typeface="Georgia" panose="02040502050405020303" pitchFamily="18" charset="0"/>
              </a:rPr>
              <a:t>со </a:t>
            </a:r>
            <a: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  <a:t>степенью согласия </a:t>
            </a:r>
            <a:endParaRPr lang="ru-RU" sz="1600" i="1" dirty="0" smtClean="0">
              <a:solidFill>
                <a:srgbClr val="F5F3DF"/>
              </a:solidFill>
              <a:latin typeface="Georgia" panose="02040502050405020303" pitchFamily="18" charset="0"/>
            </a:endParaRPr>
          </a:p>
          <a:p>
            <a:pPr marL="360363">
              <a:tabLst>
                <a:tab pos="360363" algn="l"/>
              </a:tabLst>
            </a:pPr>
            <a:r>
              <a:rPr lang="ru-RU" sz="1600" i="1" dirty="0" smtClean="0">
                <a:solidFill>
                  <a:srgbClr val="F5F3DF"/>
                </a:solidFill>
                <a:latin typeface="Georgia" panose="02040502050405020303" pitchFamily="18" charset="0"/>
              </a:rPr>
              <a:t>(</a:t>
            </a:r>
            <a: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  <a:t>несогласия) с ними.</a:t>
            </a:r>
            <a:endParaRPr lang="ru-RU" sz="1600" b="1" i="1" dirty="0">
              <a:solidFill>
                <a:srgbClr val="F5F3DF"/>
              </a:solidFill>
              <a:latin typeface="Georgia" panose="02040502050405020303" pitchFamily="18" charset="0"/>
            </a:endParaRPr>
          </a:p>
          <a:p>
            <a:pPr marL="269875">
              <a:tabLst>
                <a:tab pos="4394200" algn="l"/>
              </a:tabLst>
            </a:pPr>
            <a:r>
              <a:rPr lang="ru-RU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;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-1" y="0"/>
            <a:ext cx="10223417" cy="1352179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79000">
                <a:srgbClr val="0F2061">
                  <a:alpha val="55000"/>
                </a:srgbClr>
              </a:gs>
              <a:gs pos="0">
                <a:srgbClr val="860000">
                  <a:alpha val="92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endParaRPr lang="ru-RU" sz="900" b="1" dirty="0" smtClean="0">
              <a:latin typeface="Book Antiqua" panose="02040602050305030304" pitchFamily="18" charset="0"/>
            </a:endParaRPr>
          </a:p>
          <a:p>
            <a:pPr marL="269875"/>
            <a:r>
              <a:rPr lang="ru-RU" b="1" dirty="0" smtClean="0">
                <a:latin typeface="Book Antiqua" panose="02040602050305030304" pitchFamily="18" charset="0"/>
              </a:rPr>
              <a:t>         </a:t>
            </a:r>
            <a:r>
              <a:rPr lang="ru-RU" b="1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Методы </a:t>
            </a:r>
            <a:r>
              <a:rPr lang="ru-RU" b="1" dirty="0">
                <a:solidFill>
                  <a:srgbClr val="EBE7BF"/>
                </a:solidFill>
                <a:latin typeface="Book Antiqua" panose="02040602050305030304" pitchFamily="18" charset="0"/>
              </a:rPr>
              <a:t>исследования – </a:t>
            </a:r>
            <a:br>
              <a:rPr lang="ru-RU" b="1" dirty="0">
                <a:solidFill>
                  <a:srgbClr val="EBE7BF"/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         </a:t>
            </a: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Опросник ШКАЛА Толерантности к неопределенности</a:t>
            </a:r>
            <a: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 </a:t>
            </a:r>
            <a:r>
              <a:rPr lang="ru-RU" sz="2000" b="1" dirty="0" err="1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МакЛейна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(в русскоязычной адаптации </a:t>
            </a:r>
            <a:r>
              <a:rPr lang="ru-RU" sz="1400" dirty="0"/>
              <a:t>Е.Н. </a:t>
            </a:r>
            <a:r>
              <a:rPr lang="ru-RU" sz="1400" dirty="0" smtClean="0"/>
              <a:t>Осина 2010  г.</a:t>
            </a:r>
            <a:endParaRPr lang="ru-RU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6473798" y="1352179"/>
            <a:ext cx="4573975" cy="5212552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 flip="none" rotWithShape="1">
            <a:gsLst>
              <a:gs pos="26000">
                <a:schemeClr val="bg2">
                  <a:lumMod val="75000"/>
                  <a:alpha val="46000"/>
                </a:schemeClr>
              </a:gs>
              <a:gs pos="77000">
                <a:srgbClr val="860000">
                  <a:alpha val="9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>
              <a:tabLst>
                <a:tab pos="360363" algn="l"/>
              </a:tabLst>
            </a:pPr>
            <a:endParaRPr lang="ru-RU" sz="1600" b="1" i="1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67" y="238128"/>
            <a:ext cx="602378" cy="18350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45" y="1347518"/>
            <a:ext cx="311130" cy="31298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81" y="3984295"/>
            <a:ext cx="311130" cy="31298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60" y="4821949"/>
            <a:ext cx="311130" cy="31298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706" y="1547677"/>
            <a:ext cx="311130" cy="312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49786" y="1678618"/>
            <a:ext cx="32762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Ключевые отечественные исследователи в этой области называют неопределенность не просто постоянным условием нашей жизни и деятельности, но </a:t>
            </a:r>
            <a:r>
              <a:rPr lang="ru-RU" sz="1400" b="1" dirty="0"/>
              <a:t>вызовом</a:t>
            </a:r>
            <a:r>
              <a:rPr lang="ru-RU" sz="1400" dirty="0"/>
              <a:t>, на который необходимо дать </a:t>
            </a:r>
            <a:r>
              <a:rPr lang="ru-RU" sz="1400" dirty="0" smtClean="0"/>
              <a:t>ответ.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А.Г</a:t>
            </a:r>
            <a:r>
              <a:rPr lang="ru-RU" sz="1400" dirty="0"/>
              <a:t>. </a:t>
            </a:r>
            <a:r>
              <a:rPr lang="ru-RU" sz="1400" dirty="0" err="1"/>
              <a:t>Асмолов</a:t>
            </a:r>
            <a:r>
              <a:rPr lang="ru-RU" sz="1400" dirty="0"/>
              <a:t> и Д.А. Леонтьев усматривают суть этого вызова, в первую очередь, во всё с большей скоростью возрастающей сложности мира, которая неизбежно ставит перед человеком задачу на адаптацию к нему в постоянном саморазвитии в сторону </a:t>
            </a:r>
            <a:r>
              <a:rPr lang="ru-RU" sz="1400" dirty="0" err="1"/>
              <a:t>самоусложнения</a:t>
            </a:r>
            <a:r>
              <a:rPr lang="ru-RU" sz="1400" dirty="0"/>
              <a:t>.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24" y="173731"/>
            <a:ext cx="619262" cy="706065"/>
          </a:xfrm>
          <a:prstGeom prst="rect">
            <a:avLst/>
          </a:prstGeom>
        </p:spPr>
      </p:pic>
      <p:sp>
        <p:nvSpPr>
          <p:cNvPr id="23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4868728" y="3439952"/>
            <a:ext cx="2504175" cy="3099460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 flip="none" rotWithShape="1">
            <a:gsLst>
              <a:gs pos="0">
                <a:srgbClr val="0F2061"/>
              </a:gs>
              <a:gs pos="50000">
                <a:srgbClr val="EBE7BF">
                  <a:shade val="67500"/>
                  <a:satMod val="115000"/>
                </a:srgbClr>
              </a:gs>
              <a:gs pos="100000">
                <a:srgbClr val="EBE7B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.</a:t>
            </a:r>
            <a: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endParaRPr lang="ru-RU" sz="1600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24458" y="3609833"/>
            <a:ext cx="22813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F2061"/>
                </a:solidFill>
                <a:latin typeface="Arial Black" panose="020B0A04020102020204" pitchFamily="34" charset="0"/>
              </a:rPr>
              <a:t>Шкала толерантности </a:t>
            </a:r>
            <a:r>
              <a:rPr lang="ru-RU" sz="1400" dirty="0" smtClean="0">
                <a:solidFill>
                  <a:srgbClr val="0F2061"/>
                </a:solidFill>
                <a:latin typeface="Arial Black" panose="020B0A04020102020204" pitchFamily="34" charset="0"/>
              </a:rPr>
              <a:t/>
            </a:r>
            <a:br>
              <a:rPr lang="ru-RU" sz="1400" dirty="0" smtClean="0">
                <a:solidFill>
                  <a:srgbClr val="0F2061"/>
                </a:solidFill>
                <a:latin typeface="Arial Black" panose="020B0A04020102020204" pitchFamily="34" charset="0"/>
              </a:rPr>
            </a:br>
            <a:r>
              <a:rPr lang="ru-RU" sz="1400" dirty="0" smtClean="0">
                <a:solidFill>
                  <a:srgbClr val="0F2061"/>
                </a:solidFill>
                <a:latin typeface="Arial Black" panose="020B0A04020102020204" pitchFamily="34" charset="0"/>
              </a:rPr>
              <a:t>к </a:t>
            </a:r>
            <a:r>
              <a:rPr lang="ru-RU" sz="1400" dirty="0">
                <a:solidFill>
                  <a:srgbClr val="0F2061"/>
                </a:solidFill>
                <a:latin typeface="Arial Black" panose="020B0A04020102020204" pitchFamily="34" charset="0"/>
              </a:rPr>
              <a:t>неопределённости Д. </a:t>
            </a:r>
            <a:r>
              <a:rPr lang="ru-RU" sz="1400" dirty="0" err="1">
                <a:solidFill>
                  <a:srgbClr val="0F2061"/>
                </a:solidFill>
                <a:latin typeface="Arial Black" panose="020B0A04020102020204" pitchFamily="34" charset="0"/>
              </a:rPr>
              <a:t>МакЛейна</a:t>
            </a:r>
            <a:r>
              <a:rPr lang="ru-RU" sz="1400" dirty="0">
                <a:solidFill>
                  <a:srgbClr val="0F2061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>
                <a:solidFill>
                  <a:srgbClr val="0F2061"/>
                </a:solidFill>
              </a:rPr>
              <a:t>определяет склонность личности к жёсткой регламентации жизни и полной известности происходящего, либо открытости и неопределённости.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995" y="1740942"/>
            <a:ext cx="2513129" cy="17534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826" y="3374685"/>
            <a:ext cx="311130" cy="3129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3643">
            <a:off x="10540546" y="5335592"/>
            <a:ext cx="1381119" cy="13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6">
            <a:extLst>
              <a:ext uri="{FF2B5EF4-FFF2-40B4-BE49-F238E27FC236}">
                <a16:creationId xmlns="" xmlns:a16="http://schemas.microsoft.com/office/drawing/2014/main" id="{223AA8D8-D462-4D64-BF48-146631160593}"/>
              </a:ext>
            </a:extLst>
          </p:cNvPr>
          <p:cNvSpPr/>
          <p:nvPr/>
        </p:nvSpPr>
        <p:spPr>
          <a:xfrm>
            <a:off x="7848385" y="137165"/>
            <a:ext cx="4355638" cy="6712079"/>
          </a:xfrm>
          <a:custGeom>
            <a:avLst/>
            <a:gdLst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4640 h 5836246"/>
              <a:gd name="connsiteX1" fmla="*/ 4350009 w 4442476"/>
              <a:gd name="connsiteY1" fmla="*/ 211145 h 5836246"/>
              <a:gd name="connsiteX2" fmla="*/ 4420538 w 4442476"/>
              <a:gd name="connsiteY2" fmla="*/ 391233 h 5836246"/>
              <a:gd name="connsiteX3" fmla="*/ 4442476 w 4442476"/>
              <a:gd name="connsiteY3" fmla="*/ 470335 h 5836246"/>
              <a:gd name="connsiteX4" fmla="*/ 4442476 w 4442476"/>
              <a:gd name="connsiteY4" fmla="*/ 5836246 h 5836246"/>
              <a:gd name="connsiteX5" fmla="*/ 0 w 4442476"/>
              <a:gd name="connsiteY5" fmla="*/ 5836246 h 5836246"/>
              <a:gd name="connsiteX6" fmla="*/ 220961 w 4442476"/>
              <a:gd name="connsiteY6" fmla="*/ 5617319 h 5836246"/>
              <a:gd name="connsiteX7" fmla="*/ 1195842 w 4442476"/>
              <a:gd name="connsiteY7" fmla="*/ 4762597 h 5836246"/>
              <a:gd name="connsiteX8" fmla="*/ 2315725 w 4442476"/>
              <a:gd name="connsiteY8" fmla="*/ 4238615 h 5836246"/>
              <a:gd name="connsiteX9" fmla="*/ 1596534 w 4442476"/>
              <a:gd name="connsiteY9" fmla="*/ 2481734 h 5836246"/>
              <a:gd name="connsiteX10" fmla="*/ 2654773 w 4442476"/>
              <a:gd name="connsiteY10" fmla="*/ 1094722 h 5836246"/>
              <a:gd name="connsiteX11" fmla="*/ 4093000 w 4442476"/>
              <a:gd name="connsiteY11" fmla="*/ 4640 h 5836246"/>
              <a:gd name="connsiteX0" fmla="*/ 4093000 w 4442476"/>
              <a:gd name="connsiteY0" fmla="*/ 4431 h 5836037"/>
              <a:gd name="connsiteX1" fmla="*/ 4350009 w 4442476"/>
              <a:gd name="connsiteY1" fmla="*/ 210936 h 5836037"/>
              <a:gd name="connsiteX2" fmla="*/ 4420538 w 4442476"/>
              <a:gd name="connsiteY2" fmla="*/ 391024 h 5836037"/>
              <a:gd name="connsiteX3" fmla="*/ 4442476 w 4442476"/>
              <a:gd name="connsiteY3" fmla="*/ 470126 h 5836037"/>
              <a:gd name="connsiteX4" fmla="*/ 4442476 w 4442476"/>
              <a:gd name="connsiteY4" fmla="*/ 5836037 h 5836037"/>
              <a:gd name="connsiteX5" fmla="*/ 0 w 4442476"/>
              <a:gd name="connsiteY5" fmla="*/ 5836037 h 5836037"/>
              <a:gd name="connsiteX6" fmla="*/ 220961 w 4442476"/>
              <a:gd name="connsiteY6" fmla="*/ 5617110 h 5836037"/>
              <a:gd name="connsiteX7" fmla="*/ 1195842 w 4442476"/>
              <a:gd name="connsiteY7" fmla="*/ 4762388 h 5836037"/>
              <a:gd name="connsiteX8" fmla="*/ 2315725 w 4442476"/>
              <a:gd name="connsiteY8" fmla="*/ 4238406 h 5836037"/>
              <a:gd name="connsiteX9" fmla="*/ 1596534 w 4442476"/>
              <a:gd name="connsiteY9" fmla="*/ 2481525 h 5836037"/>
              <a:gd name="connsiteX10" fmla="*/ 2706144 w 4442476"/>
              <a:gd name="connsiteY10" fmla="*/ 1125335 h 5836037"/>
              <a:gd name="connsiteX11" fmla="*/ 4093000 w 4442476"/>
              <a:gd name="connsiteY11" fmla="*/ 4431 h 5836037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35901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139415 w 4488891"/>
              <a:gd name="connsiteY0" fmla="*/ 4431 h 5857302"/>
              <a:gd name="connsiteX1" fmla="*/ 4396424 w 4488891"/>
              <a:gd name="connsiteY1" fmla="*/ 210936 h 5857302"/>
              <a:gd name="connsiteX2" fmla="*/ 4466953 w 4488891"/>
              <a:gd name="connsiteY2" fmla="*/ 391024 h 5857302"/>
              <a:gd name="connsiteX3" fmla="*/ 4488891 w 4488891"/>
              <a:gd name="connsiteY3" fmla="*/ 470126 h 5857302"/>
              <a:gd name="connsiteX4" fmla="*/ 4488891 w 4488891"/>
              <a:gd name="connsiteY4" fmla="*/ 5836037 h 5857302"/>
              <a:gd name="connsiteX5" fmla="*/ 131475 w 4488891"/>
              <a:gd name="connsiteY5" fmla="*/ 5857302 h 5857302"/>
              <a:gd name="connsiteX6" fmla="*/ 1242257 w 4488891"/>
              <a:gd name="connsiteY6" fmla="*/ 4762388 h 5857302"/>
              <a:gd name="connsiteX7" fmla="*/ 2362140 w 4488891"/>
              <a:gd name="connsiteY7" fmla="*/ 4238406 h 5857302"/>
              <a:gd name="connsiteX8" fmla="*/ 1642949 w 4488891"/>
              <a:gd name="connsiteY8" fmla="*/ 2481525 h 5857302"/>
              <a:gd name="connsiteX9" fmla="*/ 2752559 w 4488891"/>
              <a:gd name="connsiteY9" fmla="*/ 1125335 h 5857302"/>
              <a:gd name="connsiteX10" fmla="*/ 4139415 w 4488891"/>
              <a:gd name="connsiteY10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139416 w 4488892"/>
              <a:gd name="connsiteY0" fmla="*/ 4431 h 5857302"/>
              <a:gd name="connsiteX1" fmla="*/ 4396425 w 4488892"/>
              <a:gd name="connsiteY1" fmla="*/ 210936 h 5857302"/>
              <a:gd name="connsiteX2" fmla="*/ 4466954 w 4488892"/>
              <a:gd name="connsiteY2" fmla="*/ 391024 h 5857302"/>
              <a:gd name="connsiteX3" fmla="*/ 4488892 w 4488892"/>
              <a:gd name="connsiteY3" fmla="*/ 470126 h 5857302"/>
              <a:gd name="connsiteX4" fmla="*/ 4488892 w 4488892"/>
              <a:gd name="connsiteY4" fmla="*/ 5836037 h 5857302"/>
              <a:gd name="connsiteX5" fmla="*/ 131476 w 4488892"/>
              <a:gd name="connsiteY5" fmla="*/ 5857302 h 5857302"/>
              <a:gd name="connsiteX6" fmla="*/ 1242258 w 4488892"/>
              <a:gd name="connsiteY6" fmla="*/ 4762388 h 5857302"/>
              <a:gd name="connsiteX7" fmla="*/ 2362141 w 4488892"/>
              <a:gd name="connsiteY7" fmla="*/ 4238406 h 5857302"/>
              <a:gd name="connsiteX8" fmla="*/ 1642950 w 4488892"/>
              <a:gd name="connsiteY8" fmla="*/ 2481525 h 5857302"/>
              <a:gd name="connsiteX9" fmla="*/ 2752560 w 4488892"/>
              <a:gd name="connsiteY9" fmla="*/ 1125335 h 5857302"/>
              <a:gd name="connsiteX10" fmla="*/ 4139416 w 4488892"/>
              <a:gd name="connsiteY10" fmla="*/ 4431 h 5857302"/>
              <a:gd name="connsiteX0" fmla="*/ 3893492 w 4242968"/>
              <a:gd name="connsiteY0" fmla="*/ 4431 h 5867935"/>
              <a:gd name="connsiteX1" fmla="*/ 4150501 w 4242968"/>
              <a:gd name="connsiteY1" fmla="*/ 210936 h 5867935"/>
              <a:gd name="connsiteX2" fmla="*/ 4221030 w 4242968"/>
              <a:gd name="connsiteY2" fmla="*/ 391024 h 5867935"/>
              <a:gd name="connsiteX3" fmla="*/ 4242968 w 4242968"/>
              <a:gd name="connsiteY3" fmla="*/ 470126 h 5867935"/>
              <a:gd name="connsiteX4" fmla="*/ 4242968 w 4242968"/>
              <a:gd name="connsiteY4" fmla="*/ 5836037 h 5867935"/>
              <a:gd name="connsiteX5" fmla="*/ 151366 w 4242968"/>
              <a:gd name="connsiteY5" fmla="*/ 5867935 h 5867935"/>
              <a:gd name="connsiteX6" fmla="*/ 996334 w 4242968"/>
              <a:gd name="connsiteY6" fmla="*/ 4762388 h 5867935"/>
              <a:gd name="connsiteX7" fmla="*/ 2116217 w 4242968"/>
              <a:gd name="connsiteY7" fmla="*/ 4238406 h 5867935"/>
              <a:gd name="connsiteX8" fmla="*/ 1397026 w 4242968"/>
              <a:gd name="connsiteY8" fmla="*/ 2481525 h 5867935"/>
              <a:gd name="connsiteX9" fmla="*/ 2506636 w 4242968"/>
              <a:gd name="connsiteY9" fmla="*/ 1125335 h 5867935"/>
              <a:gd name="connsiteX10" fmla="*/ 3893492 w 4242968"/>
              <a:gd name="connsiteY10" fmla="*/ 4431 h 5867935"/>
              <a:gd name="connsiteX0" fmla="*/ 3820126 w 4169602"/>
              <a:gd name="connsiteY0" fmla="*/ 4431 h 5867935"/>
              <a:gd name="connsiteX1" fmla="*/ 4077135 w 4169602"/>
              <a:gd name="connsiteY1" fmla="*/ 210936 h 5867935"/>
              <a:gd name="connsiteX2" fmla="*/ 4147664 w 4169602"/>
              <a:gd name="connsiteY2" fmla="*/ 391024 h 5867935"/>
              <a:gd name="connsiteX3" fmla="*/ 4169602 w 4169602"/>
              <a:gd name="connsiteY3" fmla="*/ 470126 h 5867935"/>
              <a:gd name="connsiteX4" fmla="*/ 4169602 w 4169602"/>
              <a:gd name="connsiteY4" fmla="*/ 5836037 h 5867935"/>
              <a:gd name="connsiteX5" fmla="*/ 78000 w 4169602"/>
              <a:gd name="connsiteY5" fmla="*/ 5867935 h 5867935"/>
              <a:gd name="connsiteX6" fmla="*/ 922968 w 4169602"/>
              <a:gd name="connsiteY6" fmla="*/ 4762388 h 5867935"/>
              <a:gd name="connsiteX7" fmla="*/ 2042851 w 4169602"/>
              <a:gd name="connsiteY7" fmla="*/ 4238406 h 5867935"/>
              <a:gd name="connsiteX8" fmla="*/ 1323660 w 4169602"/>
              <a:gd name="connsiteY8" fmla="*/ 2481525 h 5867935"/>
              <a:gd name="connsiteX9" fmla="*/ 2433270 w 4169602"/>
              <a:gd name="connsiteY9" fmla="*/ 1125335 h 5867935"/>
              <a:gd name="connsiteX10" fmla="*/ 3820126 w 4169602"/>
              <a:gd name="connsiteY10" fmla="*/ 4431 h 5867935"/>
              <a:gd name="connsiteX0" fmla="*/ 3802573 w 4152049"/>
              <a:gd name="connsiteY0" fmla="*/ 4431 h 5867935"/>
              <a:gd name="connsiteX1" fmla="*/ 4059582 w 4152049"/>
              <a:gd name="connsiteY1" fmla="*/ 210936 h 5867935"/>
              <a:gd name="connsiteX2" fmla="*/ 4130111 w 4152049"/>
              <a:gd name="connsiteY2" fmla="*/ 391024 h 5867935"/>
              <a:gd name="connsiteX3" fmla="*/ 4152049 w 4152049"/>
              <a:gd name="connsiteY3" fmla="*/ 470126 h 5867935"/>
              <a:gd name="connsiteX4" fmla="*/ 4152049 w 4152049"/>
              <a:gd name="connsiteY4" fmla="*/ 5836037 h 5867935"/>
              <a:gd name="connsiteX5" fmla="*/ 60447 w 4152049"/>
              <a:gd name="connsiteY5" fmla="*/ 5867935 h 5867935"/>
              <a:gd name="connsiteX6" fmla="*/ 905415 w 4152049"/>
              <a:gd name="connsiteY6" fmla="*/ 4762388 h 5867935"/>
              <a:gd name="connsiteX7" fmla="*/ 2025298 w 4152049"/>
              <a:gd name="connsiteY7" fmla="*/ 4238406 h 5867935"/>
              <a:gd name="connsiteX8" fmla="*/ 1306107 w 4152049"/>
              <a:gd name="connsiteY8" fmla="*/ 2481525 h 5867935"/>
              <a:gd name="connsiteX9" fmla="*/ 2415717 w 4152049"/>
              <a:gd name="connsiteY9" fmla="*/ 1125335 h 5867935"/>
              <a:gd name="connsiteX10" fmla="*/ 3802573 w 4152049"/>
              <a:gd name="connsiteY10" fmla="*/ 4431 h 5867935"/>
              <a:gd name="connsiteX0" fmla="*/ 3804377 w 4153853"/>
              <a:gd name="connsiteY0" fmla="*/ 4431 h 5867935"/>
              <a:gd name="connsiteX1" fmla="*/ 4061386 w 4153853"/>
              <a:gd name="connsiteY1" fmla="*/ 210936 h 5867935"/>
              <a:gd name="connsiteX2" fmla="*/ 4131915 w 4153853"/>
              <a:gd name="connsiteY2" fmla="*/ 391024 h 5867935"/>
              <a:gd name="connsiteX3" fmla="*/ 4153853 w 4153853"/>
              <a:gd name="connsiteY3" fmla="*/ 470126 h 5867935"/>
              <a:gd name="connsiteX4" fmla="*/ 4153853 w 4153853"/>
              <a:gd name="connsiteY4" fmla="*/ 5836037 h 5867935"/>
              <a:gd name="connsiteX5" fmla="*/ 62251 w 4153853"/>
              <a:gd name="connsiteY5" fmla="*/ 5867935 h 5867935"/>
              <a:gd name="connsiteX6" fmla="*/ 907219 w 4153853"/>
              <a:gd name="connsiteY6" fmla="*/ 4762388 h 5867935"/>
              <a:gd name="connsiteX7" fmla="*/ 2027102 w 4153853"/>
              <a:gd name="connsiteY7" fmla="*/ 4238406 h 5867935"/>
              <a:gd name="connsiteX8" fmla="*/ 1307911 w 4153853"/>
              <a:gd name="connsiteY8" fmla="*/ 2481525 h 5867935"/>
              <a:gd name="connsiteX9" fmla="*/ 2417521 w 4153853"/>
              <a:gd name="connsiteY9" fmla="*/ 1125335 h 5867935"/>
              <a:gd name="connsiteX10" fmla="*/ 3804377 w 4153853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80203 w 4150154"/>
              <a:gd name="connsiteY9" fmla="*/ 241445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583400 w 4150154"/>
              <a:gd name="connsiteY10" fmla="*/ 165489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292452 w 4150154"/>
              <a:gd name="connsiteY10" fmla="*/ 110326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489679 w 3373922"/>
              <a:gd name="connsiteY9" fmla="*/ 2263538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9109 h 5855692"/>
              <a:gd name="connsiteX1" fmla="*/ 3281455 w 3373922"/>
              <a:gd name="connsiteY1" fmla="*/ 215614 h 5855692"/>
              <a:gd name="connsiteX2" fmla="*/ 3351984 w 3373922"/>
              <a:gd name="connsiteY2" fmla="*/ 395702 h 5855692"/>
              <a:gd name="connsiteX3" fmla="*/ 3373922 w 3373922"/>
              <a:gd name="connsiteY3" fmla="*/ 474804 h 5855692"/>
              <a:gd name="connsiteX4" fmla="*/ 3373922 w 3373922"/>
              <a:gd name="connsiteY4" fmla="*/ 5840715 h 5855692"/>
              <a:gd name="connsiteX5" fmla="*/ 167417 w 3373922"/>
              <a:gd name="connsiteY5" fmla="*/ 5855692 h 5855692"/>
              <a:gd name="connsiteX6" fmla="*/ 191083 w 3373922"/>
              <a:gd name="connsiteY6" fmla="*/ 4713903 h 5855692"/>
              <a:gd name="connsiteX7" fmla="*/ 1247171 w 3373922"/>
              <a:gd name="connsiteY7" fmla="*/ 4243084 h 5855692"/>
              <a:gd name="connsiteX8" fmla="*/ 662188 w 3373922"/>
              <a:gd name="connsiteY8" fmla="*/ 3378329 h 5855692"/>
              <a:gd name="connsiteX9" fmla="*/ 388612 w 3373922"/>
              <a:gd name="connsiteY9" fmla="*/ 2261448 h 5855692"/>
              <a:gd name="connsiteX10" fmla="*/ 516220 w 3373922"/>
              <a:gd name="connsiteY10" fmla="*/ 1107947 h 5855692"/>
              <a:gd name="connsiteX11" fmla="*/ 1515086 w 3373922"/>
              <a:gd name="connsiteY11" fmla="*/ 774669 h 5855692"/>
              <a:gd name="connsiteX12" fmla="*/ 3024446 w 3373922"/>
              <a:gd name="connsiteY12" fmla="*/ 9109 h 5855692"/>
              <a:gd name="connsiteX0" fmla="*/ 3024446 w 3373922"/>
              <a:gd name="connsiteY0" fmla="*/ 15651 h 5862234"/>
              <a:gd name="connsiteX1" fmla="*/ 3281455 w 3373922"/>
              <a:gd name="connsiteY1" fmla="*/ 222156 h 5862234"/>
              <a:gd name="connsiteX2" fmla="*/ 3351984 w 3373922"/>
              <a:gd name="connsiteY2" fmla="*/ 402244 h 5862234"/>
              <a:gd name="connsiteX3" fmla="*/ 3373922 w 3373922"/>
              <a:gd name="connsiteY3" fmla="*/ 481346 h 5862234"/>
              <a:gd name="connsiteX4" fmla="*/ 3373922 w 3373922"/>
              <a:gd name="connsiteY4" fmla="*/ 5847257 h 5862234"/>
              <a:gd name="connsiteX5" fmla="*/ 167417 w 3373922"/>
              <a:gd name="connsiteY5" fmla="*/ 5862234 h 5862234"/>
              <a:gd name="connsiteX6" fmla="*/ 191083 w 3373922"/>
              <a:gd name="connsiteY6" fmla="*/ 4720445 h 5862234"/>
              <a:gd name="connsiteX7" fmla="*/ 1247171 w 3373922"/>
              <a:gd name="connsiteY7" fmla="*/ 4249626 h 5862234"/>
              <a:gd name="connsiteX8" fmla="*/ 662188 w 3373922"/>
              <a:gd name="connsiteY8" fmla="*/ 3384871 h 5862234"/>
              <a:gd name="connsiteX9" fmla="*/ 388612 w 3373922"/>
              <a:gd name="connsiteY9" fmla="*/ 2267990 h 5862234"/>
              <a:gd name="connsiteX10" fmla="*/ 516220 w 3373922"/>
              <a:gd name="connsiteY10" fmla="*/ 1114489 h 5862234"/>
              <a:gd name="connsiteX11" fmla="*/ 783121 w 3373922"/>
              <a:gd name="connsiteY11" fmla="*/ 628920 h 5862234"/>
              <a:gd name="connsiteX12" fmla="*/ 3024446 w 3373922"/>
              <a:gd name="connsiteY12" fmla="*/ 15651 h 5862234"/>
              <a:gd name="connsiteX0" fmla="*/ 3015258 w 3373922"/>
              <a:gd name="connsiteY0" fmla="*/ 86057 h 5641596"/>
              <a:gd name="connsiteX1" fmla="*/ 3281455 w 3373922"/>
              <a:gd name="connsiteY1" fmla="*/ 1518 h 5641596"/>
              <a:gd name="connsiteX2" fmla="*/ 3351984 w 3373922"/>
              <a:gd name="connsiteY2" fmla="*/ 181606 h 5641596"/>
              <a:gd name="connsiteX3" fmla="*/ 3373922 w 3373922"/>
              <a:gd name="connsiteY3" fmla="*/ 260708 h 5641596"/>
              <a:gd name="connsiteX4" fmla="*/ 3373922 w 3373922"/>
              <a:gd name="connsiteY4" fmla="*/ 5626619 h 5641596"/>
              <a:gd name="connsiteX5" fmla="*/ 167417 w 3373922"/>
              <a:gd name="connsiteY5" fmla="*/ 5641596 h 5641596"/>
              <a:gd name="connsiteX6" fmla="*/ 191083 w 3373922"/>
              <a:gd name="connsiteY6" fmla="*/ 4499807 h 5641596"/>
              <a:gd name="connsiteX7" fmla="*/ 1247171 w 3373922"/>
              <a:gd name="connsiteY7" fmla="*/ 4028988 h 5641596"/>
              <a:gd name="connsiteX8" fmla="*/ 662188 w 3373922"/>
              <a:gd name="connsiteY8" fmla="*/ 3164233 h 5641596"/>
              <a:gd name="connsiteX9" fmla="*/ 388612 w 3373922"/>
              <a:gd name="connsiteY9" fmla="*/ 2047352 h 5641596"/>
              <a:gd name="connsiteX10" fmla="*/ 516220 w 3373922"/>
              <a:gd name="connsiteY10" fmla="*/ 893851 h 5641596"/>
              <a:gd name="connsiteX11" fmla="*/ 783121 w 3373922"/>
              <a:gd name="connsiteY11" fmla="*/ 408282 h 5641596"/>
              <a:gd name="connsiteX12" fmla="*/ 3015258 w 3373922"/>
              <a:gd name="connsiteY12" fmla="*/ 86057 h 5641596"/>
              <a:gd name="connsiteX0" fmla="*/ 2984196 w 3342860"/>
              <a:gd name="connsiteY0" fmla="*/ 86057 h 5641596"/>
              <a:gd name="connsiteX1" fmla="*/ 3250393 w 3342860"/>
              <a:gd name="connsiteY1" fmla="*/ 1518 h 5641596"/>
              <a:gd name="connsiteX2" fmla="*/ 3320922 w 3342860"/>
              <a:gd name="connsiteY2" fmla="*/ 181606 h 5641596"/>
              <a:gd name="connsiteX3" fmla="*/ 3342860 w 3342860"/>
              <a:gd name="connsiteY3" fmla="*/ 260708 h 5641596"/>
              <a:gd name="connsiteX4" fmla="*/ 3342860 w 3342860"/>
              <a:gd name="connsiteY4" fmla="*/ 5626619 h 5641596"/>
              <a:gd name="connsiteX5" fmla="*/ 136355 w 3342860"/>
              <a:gd name="connsiteY5" fmla="*/ 5641596 h 5641596"/>
              <a:gd name="connsiteX6" fmla="*/ 160021 w 3342860"/>
              <a:gd name="connsiteY6" fmla="*/ 4499807 h 5641596"/>
              <a:gd name="connsiteX7" fmla="*/ 542334 w 3342860"/>
              <a:gd name="connsiteY7" fmla="*/ 3893619 h 5641596"/>
              <a:gd name="connsiteX8" fmla="*/ 631126 w 3342860"/>
              <a:gd name="connsiteY8" fmla="*/ 3164233 h 5641596"/>
              <a:gd name="connsiteX9" fmla="*/ 357550 w 3342860"/>
              <a:gd name="connsiteY9" fmla="*/ 2047352 h 5641596"/>
              <a:gd name="connsiteX10" fmla="*/ 485158 w 3342860"/>
              <a:gd name="connsiteY10" fmla="*/ 893851 h 5641596"/>
              <a:gd name="connsiteX11" fmla="*/ 752059 w 3342860"/>
              <a:gd name="connsiteY11" fmla="*/ 408282 h 5641596"/>
              <a:gd name="connsiteX12" fmla="*/ 2984196 w 3342860"/>
              <a:gd name="connsiteY12" fmla="*/ 86057 h 5641596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357550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895380 w 3342860"/>
              <a:gd name="connsiteY0" fmla="*/ 327270 h 5656066"/>
              <a:gd name="connsiteX1" fmla="*/ 3250393 w 3342860"/>
              <a:gd name="connsiteY1" fmla="*/ 15988 h 5656066"/>
              <a:gd name="connsiteX2" fmla="*/ 3320922 w 3342860"/>
              <a:gd name="connsiteY2" fmla="*/ 196076 h 5656066"/>
              <a:gd name="connsiteX3" fmla="*/ 3342860 w 3342860"/>
              <a:gd name="connsiteY3" fmla="*/ 275178 h 5656066"/>
              <a:gd name="connsiteX4" fmla="*/ 3342860 w 3342860"/>
              <a:gd name="connsiteY4" fmla="*/ 5641089 h 5656066"/>
              <a:gd name="connsiteX5" fmla="*/ 136355 w 3342860"/>
              <a:gd name="connsiteY5" fmla="*/ 5656066 h 5656066"/>
              <a:gd name="connsiteX6" fmla="*/ 160021 w 3342860"/>
              <a:gd name="connsiteY6" fmla="*/ 4514277 h 5656066"/>
              <a:gd name="connsiteX7" fmla="*/ 542334 w 3342860"/>
              <a:gd name="connsiteY7" fmla="*/ 3908089 h 5656066"/>
              <a:gd name="connsiteX8" fmla="*/ 631126 w 3342860"/>
              <a:gd name="connsiteY8" fmla="*/ 3178703 h 5656066"/>
              <a:gd name="connsiteX9" fmla="*/ 538245 w 3342860"/>
              <a:gd name="connsiteY9" fmla="*/ 2061822 h 5656066"/>
              <a:gd name="connsiteX10" fmla="*/ 485158 w 3342860"/>
              <a:gd name="connsiteY10" fmla="*/ 908321 h 5656066"/>
              <a:gd name="connsiteX11" fmla="*/ 761247 w 3342860"/>
              <a:gd name="connsiteY11" fmla="*/ 243388 h 5656066"/>
              <a:gd name="connsiteX12" fmla="*/ 2895380 w 3342860"/>
              <a:gd name="connsiteY12" fmla="*/ 327270 h 5656066"/>
              <a:gd name="connsiteX0" fmla="*/ 2552367 w 3342860"/>
              <a:gd name="connsiteY0" fmla="*/ 245754 h 5686230"/>
              <a:gd name="connsiteX1" fmla="*/ 3250393 w 3342860"/>
              <a:gd name="connsiteY1" fmla="*/ 46152 h 5686230"/>
              <a:gd name="connsiteX2" fmla="*/ 3320922 w 3342860"/>
              <a:gd name="connsiteY2" fmla="*/ 226240 h 5686230"/>
              <a:gd name="connsiteX3" fmla="*/ 3342860 w 3342860"/>
              <a:gd name="connsiteY3" fmla="*/ 305342 h 5686230"/>
              <a:gd name="connsiteX4" fmla="*/ 3342860 w 3342860"/>
              <a:gd name="connsiteY4" fmla="*/ 5671253 h 5686230"/>
              <a:gd name="connsiteX5" fmla="*/ 136355 w 3342860"/>
              <a:gd name="connsiteY5" fmla="*/ 5686230 h 5686230"/>
              <a:gd name="connsiteX6" fmla="*/ 160021 w 3342860"/>
              <a:gd name="connsiteY6" fmla="*/ 4544441 h 5686230"/>
              <a:gd name="connsiteX7" fmla="*/ 542334 w 3342860"/>
              <a:gd name="connsiteY7" fmla="*/ 3938253 h 5686230"/>
              <a:gd name="connsiteX8" fmla="*/ 631126 w 3342860"/>
              <a:gd name="connsiteY8" fmla="*/ 3208867 h 5686230"/>
              <a:gd name="connsiteX9" fmla="*/ 538245 w 3342860"/>
              <a:gd name="connsiteY9" fmla="*/ 2091986 h 5686230"/>
              <a:gd name="connsiteX10" fmla="*/ 485158 w 3342860"/>
              <a:gd name="connsiteY10" fmla="*/ 938485 h 5686230"/>
              <a:gd name="connsiteX11" fmla="*/ 761247 w 3342860"/>
              <a:gd name="connsiteY11" fmla="*/ 273552 h 5686230"/>
              <a:gd name="connsiteX12" fmla="*/ 2552367 w 3342860"/>
              <a:gd name="connsiteY12" fmla="*/ 245754 h 5686230"/>
              <a:gd name="connsiteX0" fmla="*/ 2552367 w 3369924"/>
              <a:gd name="connsiteY0" fmla="*/ 245754 h 5686230"/>
              <a:gd name="connsiteX1" fmla="*/ 3250393 w 3369924"/>
              <a:gd name="connsiteY1" fmla="*/ 46152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45754 h 5686230"/>
              <a:gd name="connsiteX1" fmla="*/ 2922693 w 3369924"/>
              <a:gd name="connsiteY1" fmla="*/ 15694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97948 h 5738424"/>
              <a:gd name="connsiteX1" fmla="*/ 2971695 w 3369924"/>
              <a:gd name="connsiteY1" fmla="*/ 203 h 5738424"/>
              <a:gd name="connsiteX2" fmla="*/ 3369924 w 3369924"/>
              <a:gd name="connsiteY2" fmla="*/ 254745 h 5738424"/>
              <a:gd name="connsiteX3" fmla="*/ 3342860 w 3369924"/>
              <a:gd name="connsiteY3" fmla="*/ 357536 h 5738424"/>
              <a:gd name="connsiteX4" fmla="*/ 3342860 w 3369924"/>
              <a:gd name="connsiteY4" fmla="*/ 5723447 h 5738424"/>
              <a:gd name="connsiteX5" fmla="*/ 136355 w 3369924"/>
              <a:gd name="connsiteY5" fmla="*/ 5738424 h 5738424"/>
              <a:gd name="connsiteX6" fmla="*/ 160021 w 3369924"/>
              <a:gd name="connsiteY6" fmla="*/ 4596635 h 5738424"/>
              <a:gd name="connsiteX7" fmla="*/ 542334 w 3369924"/>
              <a:gd name="connsiteY7" fmla="*/ 3990447 h 5738424"/>
              <a:gd name="connsiteX8" fmla="*/ 631126 w 3369924"/>
              <a:gd name="connsiteY8" fmla="*/ 3261061 h 5738424"/>
              <a:gd name="connsiteX9" fmla="*/ 538245 w 3369924"/>
              <a:gd name="connsiteY9" fmla="*/ 2144180 h 5738424"/>
              <a:gd name="connsiteX10" fmla="*/ 485158 w 3369924"/>
              <a:gd name="connsiteY10" fmla="*/ 990679 h 5738424"/>
              <a:gd name="connsiteX11" fmla="*/ 761247 w 3369924"/>
              <a:gd name="connsiteY11" fmla="*/ 325746 h 5738424"/>
              <a:gd name="connsiteX12" fmla="*/ 2552367 w 3369924"/>
              <a:gd name="connsiteY12" fmla="*/ 297948 h 5738424"/>
              <a:gd name="connsiteX0" fmla="*/ 2552367 w 3369924"/>
              <a:gd name="connsiteY0" fmla="*/ 297948 h 5738424"/>
              <a:gd name="connsiteX1" fmla="*/ 2971695 w 3369924"/>
              <a:gd name="connsiteY1" fmla="*/ 203 h 5738424"/>
              <a:gd name="connsiteX2" fmla="*/ 3369924 w 3369924"/>
              <a:gd name="connsiteY2" fmla="*/ 254745 h 5738424"/>
              <a:gd name="connsiteX3" fmla="*/ 3342860 w 3369924"/>
              <a:gd name="connsiteY3" fmla="*/ 357536 h 5738424"/>
              <a:gd name="connsiteX4" fmla="*/ 3342860 w 3369924"/>
              <a:gd name="connsiteY4" fmla="*/ 5723447 h 5738424"/>
              <a:gd name="connsiteX5" fmla="*/ 136355 w 3369924"/>
              <a:gd name="connsiteY5" fmla="*/ 5738424 h 5738424"/>
              <a:gd name="connsiteX6" fmla="*/ 160021 w 3369924"/>
              <a:gd name="connsiteY6" fmla="*/ 4596635 h 5738424"/>
              <a:gd name="connsiteX7" fmla="*/ 542334 w 3369924"/>
              <a:gd name="connsiteY7" fmla="*/ 3990447 h 5738424"/>
              <a:gd name="connsiteX8" fmla="*/ 631126 w 3369924"/>
              <a:gd name="connsiteY8" fmla="*/ 3261061 h 5738424"/>
              <a:gd name="connsiteX9" fmla="*/ 538245 w 3369924"/>
              <a:gd name="connsiteY9" fmla="*/ 2144180 h 5738424"/>
              <a:gd name="connsiteX10" fmla="*/ 595412 w 3369924"/>
              <a:gd name="connsiteY10" fmla="*/ 1112510 h 5738424"/>
              <a:gd name="connsiteX11" fmla="*/ 761247 w 3369924"/>
              <a:gd name="connsiteY11" fmla="*/ 325746 h 5738424"/>
              <a:gd name="connsiteX12" fmla="*/ 2552367 w 3369924"/>
              <a:gd name="connsiteY12" fmla="*/ 297948 h 57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69924" h="5738424">
                <a:moveTo>
                  <a:pt x="2552367" y="297948"/>
                </a:moveTo>
                <a:cubicBezTo>
                  <a:pt x="2651130" y="312475"/>
                  <a:pt x="2835436" y="7403"/>
                  <a:pt x="2971695" y="203"/>
                </a:cubicBezTo>
                <a:cubicBezTo>
                  <a:pt x="3107954" y="-6997"/>
                  <a:pt x="3346552" y="178502"/>
                  <a:pt x="3369924" y="254745"/>
                </a:cubicBezTo>
                <a:lnTo>
                  <a:pt x="3342860" y="357536"/>
                </a:lnTo>
                <a:lnTo>
                  <a:pt x="3342860" y="5723447"/>
                </a:lnTo>
                <a:lnTo>
                  <a:pt x="136355" y="5738424"/>
                </a:lnTo>
                <a:cubicBezTo>
                  <a:pt x="-149570" y="5410627"/>
                  <a:pt x="92358" y="4887964"/>
                  <a:pt x="160021" y="4596635"/>
                </a:cubicBezTo>
                <a:cubicBezTo>
                  <a:pt x="227684" y="4305306"/>
                  <a:pt x="402534" y="4405877"/>
                  <a:pt x="542334" y="3990447"/>
                </a:cubicBezTo>
                <a:cubicBezTo>
                  <a:pt x="682134" y="3575017"/>
                  <a:pt x="1048466" y="3648895"/>
                  <a:pt x="631126" y="3261061"/>
                </a:cubicBezTo>
                <a:cubicBezTo>
                  <a:pt x="420614" y="2806154"/>
                  <a:pt x="563779" y="2387320"/>
                  <a:pt x="538245" y="2144180"/>
                </a:cubicBezTo>
                <a:cubicBezTo>
                  <a:pt x="369157" y="1611238"/>
                  <a:pt x="511338" y="1386052"/>
                  <a:pt x="595412" y="1112510"/>
                </a:cubicBezTo>
                <a:cubicBezTo>
                  <a:pt x="710128" y="797047"/>
                  <a:pt x="373921" y="644142"/>
                  <a:pt x="761247" y="325746"/>
                </a:cubicBezTo>
                <a:cubicBezTo>
                  <a:pt x="1421790" y="-238584"/>
                  <a:pt x="2124393" y="234997"/>
                  <a:pt x="2552367" y="297948"/>
                </a:cubicBezTo>
                <a:close/>
              </a:path>
            </a:pathLst>
          </a:custGeom>
          <a:gradFill>
            <a:gsLst>
              <a:gs pos="78000">
                <a:srgbClr val="860000">
                  <a:alpha val="57000"/>
                </a:srgbClr>
              </a:gs>
              <a:gs pos="16000">
                <a:schemeClr val="bg2">
                  <a:lumMod val="5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701800">
              <a:lnSpc>
                <a:spcPct val="90000"/>
              </a:lnSpc>
              <a:spcBef>
                <a:spcPts val="600"/>
              </a:spcBef>
            </a:pPr>
            <a:r>
              <a:rPr lang="ru-RU" sz="1400" i="1" dirty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Среди </a:t>
            </a:r>
            <a: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отмеченных, </a:t>
            </a:r>
            <a:b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400" i="1" dirty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качественном </a:t>
            </a:r>
            <a: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анализе, </a:t>
            </a:r>
            <a:r>
              <a:rPr lang="ru-RU" sz="1400" i="1" dirty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утверждений испытуемых </a:t>
            </a:r>
            <a:br>
              <a:rPr lang="ru-RU" sz="1400" i="1" dirty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i="1" dirty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(с фиксацией </a:t>
            </a:r>
            <a: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400" i="1" dirty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отрицательной оценке своих навыков), </a:t>
            </a:r>
            <a: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выделяются</a:t>
            </a:r>
            <a: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98525" algn="ctr">
              <a:lnSpc>
                <a:spcPct val="90000"/>
              </a:lnSpc>
              <a:spcBef>
                <a:spcPts val="600"/>
              </a:spcBef>
            </a:pPr>
            <a:endParaRPr lang="ru-RU" sz="1400" i="1" dirty="0" smtClean="0">
              <a:solidFill>
                <a:srgbClr val="F5F3DF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84275" indent="-28575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Мне </a:t>
            </a: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бывает трудно реагировать на неопределенные </a:t>
            </a:r>
            <a:r>
              <a:rPr lang="ru-RU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события. </a:t>
            </a:r>
          </a:p>
          <a:p>
            <a:pPr marL="1184275" indent="-28575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  </a:t>
            </a:r>
            <a: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Думаю</a:t>
            </a: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что новые ситуации более опасны, чем </a:t>
            </a:r>
            <a:r>
              <a:rPr lang="ru-RU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привычные.</a:t>
            </a:r>
          </a:p>
          <a:p>
            <a:pPr marL="1184275" indent="-28575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endParaRPr lang="ru-RU" sz="14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1184275" indent="-28575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Вопросы, которые нельзя рассматривать только с одной точки зрения, несколько пугают </a:t>
            </a:r>
            <a:r>
              <a:rPr lang="ru-RU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меня.</a:t>
            </a:r>
          </a:p>
          <a:p>
            <a:pPr marL="898525">
              <a:lnSpc>
                <a:spcPct val="90000"/>
              </a:lnSpc>
              <a:spcBef>
                <a:spcPts val="600"/>
              </a:spcBef>
            </a:pPr>
            <a:endParaRPr lang="ru-RU" sz="1400" i="1" dirty="0" smtClean="0">
              <a:solidFill>
                <a:schemeClr val="accent3">
                  <a:lumMod val="20000"/>
                  <a:lumOff val="80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84275" indent="-28575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Я </a:t>
            </a:r>
            <a:r>
              <a:rPr lang="ru-RU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переживаю</a:t>
            </a: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когда приходится искать выход </a:t>
            </a:r>
            <a:r>
              <a:rPr lang="ru-RU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неожиданной </a:t>
            </a:r>
            <a:r>
              <a:rPr lang="ru-RU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ситуации.</a:t>
            </a:r>
          </a:p>
          <a:p>
            <a:pPr marL="1184275" indent="-28575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endParaRPr lang="ru-RU" sz="14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1184275" indent="-28575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ru-RU" sz="1400" b="1" dirty="0">
                <a:solidFill>
                  <a:srgbClr val="EBE7BF"/>
                </a:solidFill>
              </a:rPr>
              <a:t>Мне </a:t>
            </a:r>
            <a:r>
              <a:rPr lang="ru-RU" sz="1400" b="1" dirty="0" smtClean="0">
                <a:solidFill>
                  <a:srgbClr val="EBE7BF"/>
                </a:solidFill>
              </a:rPr>
              <a:t>НЕ доставляет </a:t>
            </a:r>
            <a:r>
              <a:rPr lang="ru-RU" sz="1400" b="1" dirty="0">
                <a:solidFill>
                  <a:srgbClr val="EBE7BF"/>
                </a:solidFill>
              </a:rPr>
              <a:t>удовольствие удивляться время от </a:t>
            </a:r>
            <a:r>
              <a:rPr lang="ru-RU" sz="1400" b="1" dirty="0" smtClean="0">
                <a:solidFill>
                  <a:srgbClr val="EBE7BF"/>
                </a:solidFill>
              </a:rPr>
              <a:t>времени.</a:t>
            </a:r>
            <a:endParaRPr lang="ru-RU" sz="1400" i="1" dirty="0" smtClean="0">
              <a:solidFill>
                <a:srgbClr val="EBE7BF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8525">
              <a:lnSpc>
                <a:spcPct val="9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1400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endParaRPr lang="ru-RU" sz="1400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2556" y="5618946"/>
            <a:ext cx="2941679" cy="908524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  <a:gd name="connsiteX0" fmla="*/ 126669 w 3062952"/>
              <a:gd name="connsiteY0" fmla="*/ 277692 h 942241"/>
              <a:gd name="connsiteX1" fmla="*/ 227195 w 3062952"/>
              <a:gd name="connsiteY1" fmla="*/ 14868 h 942241"/>
              <a:gd name="connsiteX2" fmla="*/ 2567238 w 3062952"/>
              <a:gd name="connsiteY2" fmla="*/ 18827 h 942241"/>
              <a:gd name="connsiteX3" fmla="*/ 3062911 w 3062952"/>
              <a:gd name="connsiteY3" fmla="*/ 261858 h 942241"/>
              <a:gd name="connsiteX4" fmla="*/ 2880823 w 3062952"/>
              <a:gd name="connsiteY4" fmla="*/ 758953 h 942241"/>
              <a:gd name="connsiteX5" fmla="*/ 2713003 w 3062952"/>
              <a:gd name="connsiteY5" fmla="*/ 839686 h 942241"/>
              <a:gd name="connsiteX6" fmla="*/ 199487 w 3062952"/>
              <a:gd name="connsiteY6" fmla="*/ 910939 h 942241"/>
              <a:gd name="connsiteX7" fmla="*/ 47501 w 3062952"/>
              <a:gd name="connsiteY7" fmla="*/ 743119 h 942241"/>
              <a:gd name="connsiteX8" fmla="*/ 126669 w 3062952"/>
              <a:gd name="connsiteY8" fmla="*/ 277692 h 942241"/>
              <a:gd name="connsiteX0" fmla="*/ 126669 w 3062952"/>
              <a:gd name="connsiteY0" fmla="*/ 323544 h 988093"/>
              <a:gd name="connsiteX1" fmla="*/ 227195 w 3062952"/>
              <a:gd name="connsiteY1" fmla="*/ 60720 h 988093"/>
              <a:gd name="connsiteX2" fmla="*/ 2567238 w 3062952"/>
              <a:gd name="connsiteY2" fmla="*/ 64679 h 988093"/>
              <a:gd name="connsiteX3" fmla="*/ 3062911 w 3062952"/>
              <a:gd name="connsiteY3" fmla="*/ 307710 h 988093"/>
              <a:gd name="connsiteX4" fmla="*/ 2880823 w 3062952"/>
              <a:gd name="connsiteY4" fmla="*/ 804805 h 988093"/>
              <a:gd name="connsiteX5" fmla="*/ 2713003 w 3062952"/>
              <a:gd name="connsiteY5" fmla="*/ 885538 h 988093"/>
              <a:gd name="connsiteX6" fmla="*/ 199487 w 3062952"/>
              <a:gd name="connsiteY6" fmla="*/ 956791 h 988093"/>
              <a:gd name="connsiteX7" fmla="*/ 47501 w 3062952"/>
              <a:gd name="connsiteY7" fmla="*/ 788971 h 988093"/>
              <a:gd name="connsiteX8" fmla="*/ 126669 w 3062952"/>
              <a:gd name="connsiteY8" fmla="*/ 323544 h 988093"/>
              <a:gd name="connsiteX0" fmla="*/ 126669 w 2982501"/>
              <a:gd name="connsiteY0" fmla="*/ 323544 h 988093"/>
              <a:gd name="connsiteX1" fmla="*/ 227195 w 2982501"/>
              <a:gd name="connsiteY1" fmla="*/ 60720 h 988093"/>
              <a:gd name="connsiteX2" fmla="*/ 2567238 w 2982501"/>
              <a:gd name="connsiteY2" fmla="*/ 64679 h 988093"/>
              <a:gd name="connsiteX3" fmla="*/ 2982388 w 2982501"/>
              <a:gd name="connsiteY3" fmla="*/ 307710 h 988093"/>
              <a:gd name="connsiteX4" fmla="*/ 2880823 w 2982501"/>
              <a:gd name="connsiteY4" fmla="*/ 804805 h 988093"/>
              <a:gd name="connsiteX5" fmla="*/ 2713003 w 2982501"/>
              <a:gd name="connsiteY5" fmla="*/ 885538 h 988093"/>
              <a:gd name="connsiteX6" fmla="*/ 199487 w 2982501"/>
              <a:gd name="connsiteY6" fmla="*/ 956791 h 988093"/>
              <a:gd name="connsiteX7" fmla="*/ 47501 w 2982501"/>
              <a:gd name="connsiteY7" fmla="*/ 788971 h 988093"/>
              <a:gd name="connsiteX8" fmla="*/ 126669 w 2982501"/>
              <a:gd name="connsiteY8" fmla="*/ 323544 h 9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2501" h="988093">
                <a:moveTo>
                  <a:pt x="126669" y="323544"/>
                </a:moveTo>
                <a:cubicBezTo>
                  <a:pt x="126669" y="250535"/>
                  <a:pt x="154186" y="60720"/>
                  <a:pt x="227195" y="60720"/>
                </a:cubicBezTo>
                <a:cubicBezTo>
                  <a:pt x="1187745" y="25094"/>
                  <a:pt x="1618563" y="-58032"/>
                  <a:pt x="2567238" y="64679"/>
                </a:cubicBezTo>
                <a:cubicBezTo>
                  <a:pt x="2640247" y="64679"/>
                  <a:pt x="2982388" y="234701"/>
                  <a:pt x="2982388" y="307710"/>
                </a:cubicBezTo>
                <a:cubicBezTo>
                  <a:pt x="2985028" y="568411"/>
                  <a:pt x="2941519" y="639107"/>
                  <a:pt x="2880823" y="804805"/>
                </a:cubicBezTo>
                <a:cubicBezTo>
                  <a:pt x="2880823" y="877814"/>
                  <a:pt x="2786012" y="885538"/>
                  <a:pt x="2713003" y="885538"/>
                </a:cubicBezTo>
                <a:cubicBezTo>
                  <a:pt x="1826344" y="884219"/>
                  <a:pt x="1117814" y="1057071"/>
                  <a:pt x="199487" y="956791"/>
                </a:cubicBezTo>
                <a:cubicBezTo>
                  <a:pt x="126478" y="956791"/>
                  <a:pt x="47501" y="861980"/>
                  <a:pt x="47501" y="788971"/>
                </a:cubicBezTo>
                <a:cubicBezTo>
                  <a:pt x="-110837" y="625912"/>
                  <a:pt x="182087" y="486603"/>
                  <a:pt x="126669" y="323544"/>
                </a:cubicBezTo>
                <a:close/>
              </a:path>
            </a:pathLst>
          </a:custGeom>
          <a:gradFill>
            <a:gsLst>
              <a:gs pos="11000">
                <a:schemeClr val="bg2">
                  <a:lumMod val="75000"/>
                </a:schemeClr>
              </a:gs>
              <a:gs pos="77000">
                <a:srgbClr val="86000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13,0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000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будущих врачей 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имеют отрицательное отношение к новизне</a:t>
            </a:r>
          </a:p>
          <a:p>
            <a:pPr algn="ctr"/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11,9% - серьёзно </a:t>
            </a:r>
            <a:r>
              <a:rPr lang="ru-RU" sz="1000" dirty="0" err="1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стрессуют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неопределенной ситуации</a:t>
            </a:r>
            <a:endParaRPr lang="ru-RU" sz="1000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8031682" y="2694534"/>
            <a:ext cx="350520" cy="652403"/>
          </a:xfrm>
          <a:prstGeom prst="downArrow">
            <a:avLst/>
          </a:prstGeom>
          <a:solidFill>
            <a:srgbClr val="EBE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BE7B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3724" y="3570040"/>
            <a:ext cx="6148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BE7BF"/>
                </a:solidFill>
                <a:sym typeface="Wingdings" panose="05000000000000000000" pitchFamily="2" charset="2"/>
              </a:rPr>
              <a:t></a:t>
            </a:r>
            <a:endParaRPr lang="ru-RU" sz="4000" dirty="0">
              <a:solidFill>
                <a:srgbClr val="EBE7BF"/>
              </a:solidFill>
            </a:endParaRPr>
          </a:p>
        </p:txBody>
      </p:sp>
      <p:sp>
        <p:nvSpPr>
          <p:cNvPr id="15" name="Полилиния: фигура 21">
            <a:extLst>
              <a:ext uri="{FF2B5EF4-FFF2-40B4-BE49-F238E27FC236}">
                <a16:creationId xmlns="" xmlns:a16="http://schemas.microsoft.com/office/drawing/2014/main" id="{AE6C3B1F-6D7D-4B9A-990C-9BA0DFBB128B}"/>
              </a:ext>
            </a:extLst>
          </p:cNvPr>
          <p:cNvSpPr/>
          <p:nvPr/>
        </p:nvSpPr>
        <p:spPr>
          <a:xfrm>
            <a:off x="0" y="17718"/>
            <a:ext cx="7382494" cy="1380607"/>
          </a:xfrm>
          <a:custGeom>
            <a:avLst/>
            <a:gdLst>
              <a:gd name="connsiteX0" fmla="*/ 0 w 7709146"/>
              <a:gd name="connsiteY0" fmla="*/ 0 h 1239783"/>
              <a:gd name="connsiteX1" fmla="*/ 7650565 w 7709146"/>
              <a:gd name="connsiteY1" fmla="*/ 0 h 1239783"/>
              <a:gd name="connsiteX2" fmla="*/ 7695390 w 7709146"/>
              <a:gd name="connsiteY2" fmla="*/ 36419 h 1239783"/>
              <a:gd name="connsiteX3" fmla="*/ 6137171 w 7709146"/>
              <a:gd name="connsiteY3" fmla="*/ 822036 h 1239783"/>
              <a:gd name="connsiteX4" fmla="*/ 3033753 w 7709146"/>
              <a:gd name="connsiteY4" fmla="*/ 1237673 h 1239783"/>
              <a:gd name="connsiteX5" fmla="*/ 927862 w 7709146"/>
              <a:gd name="connsiteY5" fmla="*/ 665018 h 1239783"/>
              <a:gd name="connsiteX6" fmla="*/ 108387 w 7709146"/>
              <a:gd name="connsiteY6" fmla="*/ 114192 h 12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9146" h="1239783">
                <a:moveTo>
                  <a:pt x="0" y="0"/>
                </a:moveTo>
                <a:lnTo>
                  <a:pt x="7650565" y="0"/>
                </a:lnTo>
                <a:lnTo>
                  <a:pt x="7695390" y="36419"/>
                </a:lnTo>
                <a:cubicBezTo>
                  <a:pt x="7845940" y="254974"/>
                  <a:pt x="6723777" y="643178"/>
                  <a:pt x="6137171" y="822036"/>
                </a:cubicBezTo>
                <a:cubicBezTo>
                  <a:pt x="5415195" y="1042169"/>
                  <a:pt x="3901971" y="1263843"/>
                  <a:pt x="3033753" y="1237673"/>
                </a:cubicBezTo>
                <a:cubicBezTo>
                  <a:pt x="2165535" y="1211503"/>
                  <a:pt x="1446638" y="885151"/>
                  <a:pt x="927862" y="665018"/>
                </a:cubicBezTo>
                <a:cubicBezTo>
                  <a:pt x="538780" y="499918"/>
                  <a:pt x="304263" y="310140"/>
                  <a:pt x="108387" y="114192"/>
                </a:cubicBezTo>
                <a:close/>
              </a:path>
            </a:pathLst>
          </a:custGeom>
          <a:gradFill flip="none" rotWithShape="1">
            <a:gsLst>
              <a:gs pos="74000">
                <a:schemeClr val="bg2">
                  <a:lumMod val="75000"/>
                  <a:alpha val="87000"/>
                </a:schemeClr>
              </a:gs>
              <a:gs pos="100000">
                <a:srgbClr val="86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ru-RU" sz="400" b="1" dirty="0" smtClean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исследования</a:t>
            </a:r>
            <a:b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400" i="1" dirty="0">
              <a:solidFill>
                <a:srgbClr val="EBE7B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8"/>
          <p:cNvSpPr/>
          <p:nvPr/>
        </p:nvSpPr>
        <p:spPr>
          <a:xfrm>
            <a:off x="4388386" y="5618946"/>
            <a:ext cx="2854593" cy="838397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2952" h="935640">
                <a:moveTo>
                  <a:pt x="126669" y="271091"/>
                </a:moveTo>
                <a:cubicBezTo>
                  <a:pt x="126669" y="198082"/>
                  <a:pt x="154186" y="8267"/>
                  <a:pt x="227195" y="8267"/>
                </a:cubicBezTo>
                <a:cubicBezTo>
                  <a:pt x="1187745" y="-27359"/>
                  <a:pt x="1649533" y="63686"/>
                  <a:pt x="2598208" y="63686"/>
                </a:cubicBezTo>
                <a:cubicBezTo>
                  <a:pt x="2671217" y="63686"/>
                  <a:pt x="3062911" y="182248"/>
                  <a:pt x="3062911" y="255257"/>
                </a:cubicBezTo>
                <a:cubicBezTo>
                  <a:pt x="3065551" y="515958"/>
                  <a:pt x="2941519" y="586654"/>
                  <a:pt x="2880823" y="752352"/>
                </a:cubicBezTo>
                <a:cubicBezTo>
                  <a:pt x="2880823" y="825361"/>
                  <a:pt x="2786012" y="833085"/>
                  <a:pt x="2713003" y="833085"/>
                </a:cubicBezTo>
                <a:cubicBezTo>
                  <a:pt x="1826344" y="831766"/>
                  <a:pt x="1117814" y="1004618"/>
                  <a:pt x="199487" y="904338"/>
                </a:cubicBezTo>
                <a:cubicBezTo>
                  <a:pt x="126478" y="904338"/>
                  <a:pt x="47501" y="809527"/>
                  <a:pt x="47501" y="736518"/>
                </a:cubicBezTo>
                <a:cubicBezTo>
                  <a:pt x="-110837" y="573459"/>
                  <a:pt x="182087" y="434150"/>
                  <a:pt x="126669" y="271091"/>
                </a:cubicBezTo>
                <a:close/>
              </a:path>
            </a:pathLst>
          </a:custGeom>
          <a:gradFill flip="none" rotWithShape="1">
            <a:gsLst>
              <a:gs pos="42000">
                <a:schemeClr val="bg2">
                  <a:lumMod val="75000"/>
                  <a:alpha val="67000"/>
                </a:schemeClr>
              </a:gs>
              <a:gs pos="96000">
                <a:srgbClr val="86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16,8% </a:t>
            </a:r>
            <a:r>
              <a:rPr lang="ru-RU" sz="105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050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будущих врачей имеют </a:t>
            </a:r>
            <a:r>
              <a:rPr lang="ru-RU" sz="105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недостаточный балл «индивидуальной толерантности </a:t>
            </a:r>
            <a:br>
              <a:rPr lang="ru-RU" sz="105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5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неопределенности»</a:t>
            </a:r>
            <a:endParaRPr lang="ru-RU" sz="1050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441809"/>
              </p:ext>
            </p:extLst>
          </p:nvPr>
        </p:nvGraphicFramePr>
        <p:xfrm>
          <a:off x="50602" y="1611086"/>
          <a:ext cx="3863819" cy="345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16" y="234551"/>
            <a:ext cx="602378" cy="18350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608" y="5547448"/>
            <a:ext cx="281023" cy="2826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21" y="5547448"/>
            <a:ext cx="281023" cy="282695"/>
          </a:xfrm>
          <a:prstGeom prst="rect">
            <a:avLst/>
          </a:prstGeom>
        </p:spPr>
      </p:pic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883431"/>
              </p:ext>
            </p:extLst>
          </p:nvPr>
        </p:nvGraphicFramePr>
        <p:xfrm>
          <a:off x="349125" y="1337620"/>
          <a:ext cx="5244195" cy="367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085113"/>
              </p:ext>
            </p:extLst>
          </p:nvPr>
        </p:nvGraphicFramePr>
        <p:xfrm>
          <a:off x="5141755" y="1908347"/>
          <a:ext cx="3556735" cy="236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Полилиния 27"/>
          <p:cNvSpPr/>
          <p:nvPr/>
        </p:nvSpPr>
        <p:spPr>
          <a:xfrm>
            <a:off x="6957052" y="2522166"/>
            <a:ext cx="1763748" cy="3263694"/>
          </a:xfrm>
          <a:custGeom>
            <a:avLst/>
            <a:gdLst>
              <a:gd name="connsiteX0" fmla="*/ 0 w 809439"/>
              <a:gd name="connsiteY0" fmla="*/ 0 h 3023728"/>
              <a:gd name="connsiteX1" fmla="*/ 417361 w 809439"/>
              <a:gd name="connsiteY1" fmla="*/ 884047 h 3023728"/>
              <a:gd name="connsiteX2" fmla="*/ 83472 w 809439"/>
              <a:gd name="connsiteY2" fmla="*/ 1354526 h 3023728"/>
              <a:gd name="connsiteX3" fmla="*/ 474274 w 809439"/>
              <a:gd name="connsiteY3" fmla="*/ 1836389 h 3023728"/>
              <a:gd name="connsiteX4" fmla="*/ 417361 w 809439"/>
              <a:gd name="connsiteY4" fmla="*/ 2120953 h 3023728"/>
              <a:gd name="connsiteX5" fmla="*/ 516010 w 809439"/>
              <a:gd name="connsiteY5" fmla="*/ 2367575 h 3023728"/>
              <a:gd name="connsiteX6" fmla="*/ 390802 w 809439"/>
              <a:gd name="connsiteY6" fmla="*/ 2655934 h 3023728"/>
              <a:gd name="connsiteX7" fmla="*/ 751250 w 809439"/>
              <a:gd name="connsiteY7" fmla="*/ 2993617 h 3023728"/>
              <a:gd name="connsiteX8" fmla="*/ 804368 w 809439"/>
              <a:gd name="connsiteY8" fmla="*/ 2986028 h 3023728"/>
              <a:gd name="connsiteX0" fmla="*/ 249256 w 726186"/>
              <a:gd name="connsiteY0" fmla="*/ 0 h 3110814"/>
              <a:gd name="connsiteX1" fmla="*/ 334108 w 726186"/>
              <a:gd name="connsiteY1" fmla="*/ 971133 h 3110814"/>
              <a:gd name="connsiteX2" fmla="*/ 219 w 726186"/>
              <a:gd name="connsiteY2" fmla="*/ 1441612 h 3110814"/>
              <a:gd name="connsiteX3" fmla="*/ 391021 w 726186"/>
              <a:gd name="connsiteY3" fmla="*/ 1923475 h 3110814"/>
              <a:gd name="connsiteX4" fmla="*/ 334108 w 726186"/>
              <a:gd name="connsiteY4" fmla="*/ 2208039 h 3110814"/>
              <a:gd name="connsiteX5" fmla="*/ 432757 w 726186"/>
              <a:gd name="connsiteY5" fmla="*/ 2454661 h 3110814"/>
              <a:gd name="connsiteX6" fmla="*/ 307549 w 726186"/>
              <a:gd name="connsiteY6" fmla="*/ 2743020 h 3110814"/>
              <a:gd name="connsiteX7" fmla="*/ 667997 w 726186"/>
              <a:gd name="connsiteY7" fmla="*/ 3080703 h 3110814"/>
              <a:gd name="connsiteX8" fmla="*/ 721115 w 726186"/>
              <a:gd name="connsiteY8" fmla="*/ 3073114 h 3110814"/>
              <a:gd name="connsiteX0" fmla="*/ 285203 w 762133"/>
              <a:gd name="connsiteY0" fmla="*/ 0 h 3110814"/>
              <a:gd name="connsiteX1" fmla="*/ 45463 w 762133"/>
              <a:gd name="connsiteY1" fmla="*/ 872172 h 3110814"/>
              <a:gd name="connsiteX2" fmla="*/ 36166 w 762133"/>
              <a:gd name="connsiteY2" fmla="*/ 1441612 h 3110814"/>
              <a:gd name="connsiteX3" fmla="*/ 426968 w 762133"/>
              <a:gd name="connsiteY3" fmla="*/ 1923475 h 3110814"/>
              <a:gd name="connsiteX4" fmla="*/ 370055 w 762133"/>
              <a:gd name="connsiteY4" fmla="*/ 2208039 h 3110814"/>
              <a:gd name="connsiteX5" fmla="*/ 468704 w 762133"/>
              <a:gd name="connsiteY5" fmla="*/ 2454661 h 3110814"/>
              <a:gd name="connsiteX6" fmla="*/ 343496 w 762133"/>
              <a:gd name="connsiteY6" fmla="*/ 2743020 h 3110814"/>
              <a:gd name="connsiteX7" fmla="*/ 703944 w 762133"/>
              <a:gd name="connsiteY7" fmla="*/ 3080703 h 3110814"/>
              <a:gd name="connsiteX8" fmla="*/ 757062 w 762133"/>
              <a:gd name="connsiteY8" fmla="*/ 3073114 h 3110814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377994 w 770072"/>
              <a:gd name="connsiteY4" fmla="*/ 2231790 h 3134565"/>
              <a:gd name="connsiteX5" fmla="*/ 476643 w 770072"/>
              <a:gd name="connsiteY5" fmla="*/ 2478412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02253 w 787272"/>
              <a:gd name="connsiteY0" fmla="*/ 0 h 3134565"/>
              <a:gd name="connsiteX1" fmla="*/ 776071 w 787272"/>
              <a:gd name="connsiteY1" fmla="*/ 911757 h 3134565"/>
              <a:gd name="connsiteX2" fmla="*/ 6754 w 787272"/>
              <a:gd name="connsiteY2" fmla="*/ 1465363 h 3134565"/>
              <a:gd name="connsiteX3" fmla="*/ 397556 w 787272"/>
              <a:gd name="connsiteY3" fmla="*/ 1947226 h 3134565"/>
              <a:gd name="connsiteX4" fmla="*/ 340643 w 787272"/>
              <a:gd name="connsiteY4" fmla="*/ 2231790 h 3134565"/>
              <a:gd name="connsiteX5" fmla="*/ 439292 w 787272"/>
              <a:gd name="connsiteY5" fmla="*/ 2478412 h 3134565"/>
              <a:gd name="connsiteX6" fmla="*/ 314084 w 787272"/>
              <a:gd name="connsiteY6" fmla="*/ 2766771 h 3134565"/>
              <a:gd name="connsiteX7" fmla="*/ 674532 w 787272"/>
              <a:gd name="connsiteY7" fmla="*/ 3104454 h 3134565"/>
              <a:gd name="connsiteX8" fmla="*/ 727650 w 787272"/>
              <a:gd name="connsiteY8" fmla="*/ 3096865 h 3134565"/>
              <a:gd name="connsiteX0" fmla="*/ 125131 w 500183"/>
              <a:gd name="connsiteY0" fmla="*/ 0 h 3134565"/>
              <a:gd name="connsiteX1" fmla="*/ 498949 w 500183"/>
              <a:gd name="connsiteY1" fmla="*/ 911757 h 3134565"/>
              <a:gd name="connsiteX2" fmla="*/ 14640 w 500183"/>
              <a:gd name="connsiteY2" fmla="*/ 1683077 h 3134565"/>
              <a:gd name="connsiteX3" fmla="*/ 120434 w 500183"/>
              <a:gd name="connsiteY3" fmla="*/ 1947226 h 3134565"/>
              <a:gd name="connsiteX4" fmla="*/ 63521 w 500183"/>
              <a:gd name="connsiteY4" fmla="*/ 2231790 h 3134565"/>
              <a:gd name="connsiteX5" fmla="*/ 162170 w 500183"/>
              <a:gd name="connsiteY5" fmla="*/ 2478412 h 3134565"/>
              <a:gd name="connsiteX6" fmla="*/ 36962 w 500183"/>
              <a:gd name="connsiteY6" fmla="*/ 2766771 h 3134565"/>
              <a:gd name="connsiteX7" fmla="*/ 397410 w 500183"/>
              <a:gd name="connsiteY7" fmla="*/ 3104454 h 3134565"/>
              <a:gd name="connsiteX8" fmla="*/ 450528 w 500183"/>
              <a:gd name="connsiteY8" fmla="*/ 3096865 h 3134565"/>
              <a:gd name="connsiteX0" fmla="*/ 600879 w 975931"/>
              <a:gd name="connsiteY0" fmla="*/ 0 h 3260093"/>
              <a:gd name="connsiteX1" fmla="*/ 974697 w 975931"/>
              <a:gd name="connsiteY1" fmla="*/ 911757 h 3260093"/>
              <a:gd name="connsiteX2" fmla="*/ 490388 w 975931"/>
              <a:gd name="connsiteY2" fmla="*/ 1683077 h 3260093"/>
              <a:gd name="connsiteX3" fmla="*/ 596182 w 975931"/>
              <a:gd name="connsiteY3" fmla="*/ 1947226 h 3260093"/>
              <a:gd name="connsiteX4" fmla="*/ 539269 w 975931"/>
              <a:gd name="connsiteY4" fmla="*/ 2231790 h 3260093"/>
              <a:gd name="connsiteX5" fmla="*/ 637918 w 975931"/>
              <a:gd name="connsiteY5" fmla="*/ 2478412 h 3260093"/>
              <a:gd name="connsiteX6" fmla="*/ 512710 w 975931"/>
              <a:gd name="connsiteY6" fmla="*/ 2766771 h 3260093"/>
              <a:gd name="connsiteX7" fmla="*/ 873158 w 975931"/>
              <a:gd name="connsiteY7" fmla="*/ 3104454 h 3260093"/>
              <a:gd name="connsiteX8" fmla="*/ 0 w 975931"/>
              <a:gd name="connsiteY8" fmla="*/ 3255202 h 3260093"/>
              <a:gd name="connsiteX0" fmla="*/ 600879 w 2019928"/>
              <a:gd name="connsiteY0" fmla="*/ 0 h 3260093"/>
              <a:gd name="connsiteX1" fmla="*/ 2019725 w 2019928"/>
              <a:gd name="connsiteY1" fmla="*/ 769253 h 3260093"/>
              <a:gd name="connsiteX2" fmla="*/ 490388 w 2019928"/>
              <a:gd name="connsiteY2" fmla="*/ 1683077 h 3260093"/>
              <a:gd name="connsiteX3" fmla="*/ 596182 w 2019928"/>
              <a:gd name="connsiteY3" fmla="*/ 1947226 h 3260093"/>
              <a:gd name="connsiteX4" fmla="*/ 539269 w 2019928"/>
              <a:gd name="connsiteY4" fmla="*/ 2231790 h 3260093"/>
              <a:gd name="connsiteX5" fmla="*/ 637918 w 2019928"/>
              <a:gd name="connsiteY5" fmla="*/ 2478412 h 3260093"/>
              <a:gd name="connsiteX6" fmla="*/ 512710 w 2019928"/>
              <a:gd name="connsiteY6" fmla="*/ 2766771 h 3260093"/>
              <a:gd name="connsiteX7" fmla="*/ 873158 w 2019928"/>
              <a:gd name="connsiteY7" fmla="*/ 3104454 h 3260093"/>
              <a:gd name="connsiteX8" fmla="*/ 0 w 2019928"/>
              <a:gd name="connsiteY8" fmla="*/ 3255202 h 3260093"/>
              <a:gd name="connsiteX0" fmla="*/ 600879 w 2020759"/>
              <a:gd name="connsiteY0" fmla="*/ 0 h 3260093"/>
              <a:gd name="connsiteX1" fmla="*/ 2019725 w 2020759"/>
              <a:gd name="connsiteY1" fmla="*/ 769253 h 3260093"/>
              <a:gd name="connsiteX2" fmla="*/ 490388 w 2020759"/>
              <a:gd name="connsiteY2" fmla="*/ 1683077 h 3260093"/>
              <a:gd name="connsiteX3" fmla="*/ 596182 w 2020759"/>
              <a:gd name="connsiteY3" fmla="*/ 1947226 h 3260093"/>
              <a:gd name="connsiteX4" fmla="*/ 539269 w 2020759"/>
              <a:gd name="connsiteY4" fmla="*/ 2231790 h 3260093"/>
              <a:gd name="connsiteX5" fmla="*/ 637918 w 2020759"/>
              <a:gd name="connsiteY5" fmla="*/ 2478412 h 3260093"/>
              <a:gd name="connsiteX6" fmla="*/ 512710 w 2020759"/>
              <a:gd name="connsiteY6" fmla="*/ 2766771 h 3260093"/>
              <a:gd name="connsiteX7" fmla="*/ 873158 w 2020759"/>
              <a:gd name="connsiteY7" fmla="*/ 3104454 h 3260093"/>
              <a:gd name="connsiteX8" fmla="*/ 0 w 2020759"/>
              <a:gd name="connsiteY8" fmla="*/ 3255202 h 3260093"/>
              <a:gd name="connsiteX0" fmla="*/ 600879 w 1787440"/>
              <a:gd name="connsiteY0" fmla="*/ 0 h 3260093"/>
              <a:gd name="connsiteX1" fmla="*/ 1786177 w 1787440"/>
              <a:gd name="connsiteY1" fmla="*/ 761336 h 3260093"/>
              <a:gd name="connsiteX2" fmla="*/ 490388 w 1787440"/>
              <a:gd name="connsiteY2" fmla="*/ 1683077 h 3260093"/>
              <a:gd name="connsiteX3" fmla="*/ 596182 w 1787440"/>
              <a:gd name="connsiteY3" fmla="*/ 1947226 h 3260093"/>
              <a:gd name="connsiteX4" fmla="*/ 539269 w 1787440"/>
              <a:gd name="connsiteY4" fmla="*/ 2231790 h 3260093"/>
              <a:gd name="connsiteX5" fmla="*/ 637918 w 1787440"/>
              <a:gd name="connsiteY5" fmla="*/ 2478412 h 3260093"/>
              <a:gd name="connsiteX6" fmla="*/ 512710 w 1787440"/>
              <a:gd name="connsiteY6" fmla="*/ 2766771 h 3260093"/>
              <a:gd name="connsiteX7" fmla="*/ 873158 w 1787440"/>
              <a:gd name="connsiteY7" fmla="*/ 3104454 h 3260093"/>
              <a:gd name="connsiteX8" fmla="*/ 0 w 1787440"/>
              <a:gd name="connsiteY8" fmla="*/ 3255202 h 3260093"/>
              <a:gd name="connsiteX0" fmla="*/ 600879 w 1838065"/>
              <a:gd name="connsiteY0" fmla="*/ 0 h 3260093"/>
              <a:gd name="connsiteX1" fmla="*/ 1786177 w 1838065"/>
              <a:gd name="connsiteY1" fmla="*/ 761336 h 3260093"/>
              <a:gd name="connsiteX2" fmla="*/ 1523541 w 1838065"/>
              <a:gd name="connsiteY2" fmla="*/ 1714745 h 3260093"/>
              <a:gd name="connsiteX3" fmla="*/ 596182 w 1838065"/>
              <a:gd name="connsiteY3" fmla="*/ 1947226 h 3260093"/>
              <a:gd name="connsiteX4" fmla="*/ 539269 w 1838065"/>
              <a:gd name="connsiteY4" fmla="*/ 2231790 h 3260093"/>
              <a:gd name="connsiteX5" fmla="*/ 637918 w 1838065"/>
              <a:gd name="connsiteY5" fmla="*/ 2478412 h 3260093"/>
              <a:gd name="connsiteX6" fmla="*/ 512710 w 1838065"/>
              <a:gd name="connsiteY6" fmla="*/ 2766771 h 3260093"/>
              <a:gd name="connsiteX7" fmla="*/ 873158 w 1838065"/>
              <a:gd name="connsiteY7" fmla="*/ 3104454 h 3260093"/>
              <a:gd name="connsiteX8" fmla="*/ 0 w 1838065"/>
              <a:gd name="connsiteY8" fmla="*/ 3255202 h 3260093"/>
              <a:gd name="connsiteX0" fmla="*/ 600879 w 1763748"/>
              <a:gd name="connsiteY0" fmla="*/ 3601 h 3263694"/>
              <a:gd name="connsiteX1" fmla="*/ 1699092 w 1763748"/>
              <a:gd name="connsiteY1" fmla="*/ 88044 h 3263694"/>
              <a:gd name="connsiteX2" fmla="*/ 1523541 w 1763748"/>
              <a:gd name="connsiteY2" fmla="*/ 1718346 h 3263694"/>
              <a:gd name="connsiteX3" fmla="*/ 596182 w 1763748"/>
              <a:gd name="connsiteY3" fmla="*/ 1950827 h 3263694"/>
              <a:gd name="connsiteX4" fmla="*/ 539269 w 1763748"/>
              <a:gd name="connsiteY4" fmla="*/ 2235391 h 3263694"/>
              <a:gd name="connsiteX5" fmla="*/ 637918 w 1763748"/>
              <a:gd name="connsiteY5" fmla="*/ 2482013 h 3263694"/>
              <a:gd name="connsiteX6" fmla="*/ 512710 w 1763748"/>
              <a:gd name="connsiteY6" fmla="*/ 2770372 h 3263694"/>
              <a:gd name="connsiteX7" fmla="*/ 873158 w 1763748"/>
              <a:gd name="connsiteY7" fmla="*/ 3108055 h 3263694"/>
              <a:gd name="connsiteX8" fmla="*/ 0 w 1763748"/>
              <a:gd name="connsiteY8" fmla="*/ 3258803 h 326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3748" h="3263694">
                <a:moveTo>
                  <a:pt x="600879" y="3601"/>
                </a:moveTo>
                <a:cubicBezTo>
                  <a:pt x="802603" y="332747"/>
                  <a:pt x="1545315" y="-197747"/>
                  <a:pt x="1699092" y="88044"/>
                </a:cubicBezTo>
                <a:cubicBezTo>
                  <a:pt x="1852869" y="373835"/>
                  <a:pt x="1707359" y="1407882"/>
                  <a:pt x="1523541" y="1718346"/>
                </a:cubicBezTo>
                <a:cubicBezTo>
                  <a:pt x="1339723" y="2028810"/>
                  <a:pt x="760227" y="1864653"/>
                  <a:pt x="596182" y="1950827"/>
                </a:cubicBezTo>
                <a:cubicBezTo>
                  <a:pt x="432137" y="2037001"/>
                  <a:pt x="532313" y="2146860"/>
                  <a:pt x="539269" y="2235391"/>
                </a:cubicBezTo>
                <a:cubicBezTo>
                  <a:pt x="546225" y="2323922"/>
                  <a:pt x="642344" y="2392850"/>
                  <a:pt x="637918" y="2482013"/>
                </a:cubicBezTo>
                <a:cubicBezTo>
                  <a:pt x="633492" y="2571176"/>
                  <a:pt x="473503" y="2666032"/>
                  <a:pt x="512710" y="2770372"/>
                </a:cubicBezTo>
                <a:cubicBezTo>
                  <a:pt x="551917" y="2874712"/>
                  <a:pt x="804230" y="3053039"/>
                  <a:pt x="873158" y="3108055"/>
                </a:cubicBezTo>
                <a:cubicBezTo>
                  <a:pt x="942086" y="3163071"/>
                  <a:pt x="7905" y="3290105"/>
                  <a:pt x="0" y="3258803"/>
                </a:cubicBezTo>
              </a:path>
            </a:pathLst>
          </a:custGeom>
          <a:noFill/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8064" y="294583"/>
            <a:ext cx="2332612" cy="15474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24" y="1913728"/>
            <a:ext cx="452855" cy="5163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73" y="2515472"/>
            <a:ext cx="452855" cy="51633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7" y="3539604"/>
            <a:ext cx="452855" cy="51633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295" y="4563737"/>
            <a:ext cx="452855" cy="51633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7" y="5392792"/>
            <a:ext cx="452855" cy="516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09" y="376052"/>
            <a:ext cx="339987" cy="34834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03" y="1352403"/>
            <a:ext cx="341045" cy="3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-1752" y="782388"/>
            <a:ext cx="9173513" cy="6045472"/>
          </a:xfrm>
          <a:prstGeom prst="rect">
            <a:avLst/>
          </a:prstGeom>
          <a:gradFill flip="none" rotWithShape="1">
            <a:gsLst>
              <a:gs pos="50000">
                <a:srgbClr val="0F2061">
                  <a:alpha val="51000"/>
                </a:srgbClr>
              </a:gs>
              <a:gs pos="100000">
                <a:srgbClr val="860000">
                  <a:alpha val="2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714145" y="843290"/>
            <a:ext cx="1183574" cy="11598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 flipH="1">
            <a:off x="6863937" y="30195"/>
            <a:ext cx="2929081" cy="2589775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89000">
                <a:srgbClr val="334279">
                  <a:alpha val="78000"/>
                </a:srgbClr>
              </a:gs>
              <a:gs pos="97000">
                <a:srgbClr val="0F2061">
                  <a:alpha val="55000"/>
                </a:srgbClr>
              </a:gs>
              <a:gs pos="0">
                <a:schemeClr val="tx1">
                  <a:alpha val="9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2000" i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2155" y="19192"/>
            <a:ext cx="2489713" cy="2369484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89000">
                <a:srgbClr val="334279">
                  <a:alpha val="78000"/>
                </a:srgbClr>
              </a:gs>
              <a:gs pos="97000">
                <a:srgbClr val="0F2061">
                  <a:alpha val="55000"/>
                </a:srgbClr>
              </a:gs>
              <a:gs pos="0">
                <a:schemeClr val="tx1">
                  <a:alpha val="9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2000" i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2797" y="390927"/>
            <a:ext cx="1183574" cy="1159823"/>
          </a:xfrm>
          <a:prstGeom prst="ellipse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2797" y="5282483"/>
            <a:ext cx="3263760" cy="932270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  <a:gd name="connsiteX0" fmla="*/ 126669 w 3062952"/>
              <a:gd name="connsiteY0" fmla="*/ 277692 h 942241"/>
              <a:gd name="connsiteX1" fmla="*/ 227195 w 3062952"/>
              <a:gd name="connsiteY1" fmla="*/ 14868 h 942241"/>
              <a:gd name="connsiteX2" fmla="*/ 2567238 w 3062952"/>
              <a:gd name="connsiteY2" fmla="*/ 18827 h 942241"/>
              <a:gd name="connsiteX3" fmla="*/ 3062911 w 3062952"/>
              <a:gd name="connsiteY3" fmla="*/ 261858 h 942241"/>
              <a:gd name="connsiteX4" fmla="*/ 2880823 w 3062952"/>
              <a:gd name="connsiteY4" fmla="*/ 758953 h 942241"/>
              <a:gd name="connsiteX5" fmla="*/ 2713003 w 3062952"/>
              <a:gd name="connsiteY5" fmla="*/ 839686 h 942241"/>
              <a:gd name="connsiteX6" fmla="*/ 199487 w 3062952"/>
              <a:gd name="connsiteY6" fmla="*/ 910939 h 942241"/>
              <a:gd name="connsiteX7" fmla="*/ 47501 w 3062952"/>
              <a:gd name="connsiteY7" fmla="*/ 743119 h 942241"/>
              <a:gd name="connsiteX8" fmla="*/ 126669 w 3062952"/>
              <a:gd name="connsiteY8" fmla="*/ 277692 h 942241"/>
              <a:gd name="connsiteX0" fmla="*/ 126669 w 3062952"/>
              <a:gd name="connsiteY0" fmla="*/ 323544 h 988093"/>
              <a:gd name="connsiteX1" fmla="*/ 227195 w 3062952"/>
              <a:gd name="connsiteY1" fmla="*/ 60720 h 988093"/>
              <a:gd name="connsiteX2" fmla="*/ 2567238 w 3062952"/>
              <a:gd name="connsiteY2" fmla="*/ 64679 h 988093"/>
              <a:gd name="connsiteX3" fmla="*/ 3062911 w 3062952"/>
              <a:gd name="connsiteY3" fmla="*/ 307710 h 988093"/>
              <a:gd name="connsiteX4" fmla="*/ 2880823 w 3062952"/>
              <a:gd name="connsiteY4" fmla="*/ 804805 h 988093"/>
              <a:gd name="connsiteX5" fmla="*/ 2713003 w 3062952"/>
              <a:gd name="connsiteY5" fmla="*/ 885538 h 988093"/>
              <a:gd name="connsiteX6" fmla="*/ 199487 w 3062952"/>
              <a:gd name="connsiteY6" fmla="*/ 956791 h 988093"/>
              <a:gd name="connsiteX7" fmla="*/ 47501 w 3062952"/>
              <a:gd name="connsiteY7" fmla="*/ 788971 h 988093"/>
              <a:gd name="connsiteX8" fmla="*/ 126669 w 3062952"/>
              <a:gd name="connsiteY8" fmla="*/ 323544 h 988093"/>
              <a:gd name="connsiteX0" fmla="*/ 126669 w 2982501"/>
              <a:gd name="connsiteY0" fmla="*/ 323544 h 988093"/>
              <a:gd name="connsiteX1" fmla="*/ 227195 w 2982501"/>
              <a:gd name="connsiteY1" fmla="*/ 60720 h 988093"/>
              <a:gd name="connsiteX2" fmla="*/ 2567238 w 2982501"/>
              <a:gd name="connsiteY2" fmla="*/ 64679 h 988093"/>
              <a:gd name="connsiteX3" fmla="*/ 2982388 w 2982501"/>
              <a:gd name="connsiteY3" fmla="*/ 307710 h 988093"/>
              <a:gd name="connsiteX4" fmla="*/ 2880823 w 2982501"/>
              <a:gd name="connsiteY4" fmla="*/ 804805 h 988093"/>
              <a:gd name="connsiteX5" fmla="*/ 2713003 w 2982501"/>
              <a:gd name="connsiteY5" fmla="*/ 885538 h 988093"/>
              <a:gd name="connsiteX6" fmla="*/ 199487 w 2982501"/>
              <a:gd name="connsiteY6" fmla="*/ 956791 h 988093"/>
              <a:gd name="connsiteX7" fmla="*/ 47501 w 2982501"/>
              <a:gd name="connsiteY7" fmla="*/ 788971 h 988093"/>
              <a:gd name="connsiteX8" fmla="*/ 126669 w 2982501"/>
              <a:gd name="connsiteY8" fmla="*/ 323544 h 9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2501" h="988093">
                <a:moveTo>
                  <a:pt x="126669" y="323544"/>
                </a:moveTo>
                <a:cubicBezTo>
                  <a:pt x="126669" y="250535"/>
                  <a:pt x="154186" y="60720"/>
                  <a:pt x="227195" y="60720"/>
                </a:cubicBezTo>
                <a:cubicBezTo>
                  <a:pt x="1187745" y="25094"/>
                  <a:pt x="1618563" y="-58032"/>
                  <a:pt x="2567238" y="64679"/>
                </a:cubicBezTo>
                <a:cubicBezTo>
                  <a:pt x="2640247" y="64679"/>
                  <a:pt x="2982388" y="234701"/>
                  <a:pt x="2982388" y="307710"/>
                </a:cubicBezTo>
                <a:cubicBezTo>
                  <a:pt x="2985028" y="568411"/>
                  <a:pt x="2941519" y="639107"/>
                  <a:pt x="2880823" y="804805"/>
                </a:cubicBezTo>
                <a:cubicBezTo>
                  <a:pt x="2880823" y="877814"/>
                  <a:pt x="2786012" y="885538"/>
                  <a:pt x="2713003" y="885538"/>
                </a:cubicBezTo>
                <a:cubicBezTo>
                  <a:pt x="1826344" y="884219"/>
                  <a:pt x="1117814" y="1057071"/>
                  <a:pt x="199487" y="956791"/>
                </a:cubicBezTo>
                <a:cubicBezTo>
                  <a:pt x="126478" y="956791"/>
                  <a:pt x="47501" y="861980"/>
                  <a:pt x="47501" y="788971"/>
                </a:cubicBezTo>
                <a:cubicBezTo>
                  <a:pt x="-110837" y="625912"/>
                  <a:pt x="182087" y="486603"/>
                  <a:pt x="126669" y="323544"/>
                </a:cubicBezTo>
                <a:close/>
              </a:path>
            </a:pathLst>
          </a:custGeom>
          <a:gradFill>
            <a:gsLst>
              <a:gs pos="11000">
                <a:schemeClr val="bg2">
                  <a:lumMod val="75000"/>
                </a:schemeClr>
              </a:gs>
              <a:gs pos="77000">
                <a:srgbClr val="86000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2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4,4% </a:t>
            </a:r>
            <a:r>
              <a:rPr lang="ru-RU" sz="10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девушек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000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будущих 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врачей 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показывают 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низкий уровень 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ТОЛЕРАНТНОСТИ К </a:t>
            </a:r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НЕОПРЕДЕЛЕННОСТИ </a:t>
            </a:r>
            <a:endParaRPr lang="ru-RU" sz="1000" b="1" dirty="0" smtClean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20,9% – ОТРИЦАТЕЛЬНО ОТНОСЯТСЯ </a:t>
            </a:r>
            <a:b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СЛОЖНЫМ ЗАДАЧАМ</a:t>
            </a:r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000" b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олилиния: фигура 21">
            <a:extLst>
              <a:ext uri="{FF2B5EF4-FFF2-40B4-BE49-F238E27FC236}">
                <a16:creationId xmlns="" xmlns:a16="http://schemas.microsoft.com/office/drawing/2014/main" id="{AE6C3B1F-6D7D-4B9A-990C-9BA0DFBB128B}"/>
              </a:ext>
            </a:extLst>
          </p:cNvPr>
          <p:cNvSpPr/>
          <p:nvPr/>
        </p:nvSpPr>
        <p:spPr>
          <a:xfrm>
            <a:off x="1499026" y="16862"/>
            <a:ext cx="8372660" cy="1451313"/>
          </a:xfrm>
          <a:custGeom>
            <a:avLst/>
            <a:gdLst>
              <a:gd name="connsiteX0" fmla="*/ 0 w 7709146"/>
              <a:gd name="connsiteY0" fmla="*/ 0 h 1239783"/>
              <a:gd name="connsiteX1" fmla="*/ 7650565 w 7709146"/>
              <a:gd name="connsiteY1" fmla="*/ 0 h 1239783"/>
              <a:gd name="connsiteX2" fmla="*/ 7695390 w 7709146"/>
              <a:gd name="connsiteY2" fmla="*/ 36419 h 1239783"/>
              <a:gd name="connsiteX3" fmla="*/ 6137171 w 7709146"/>
              <a:gd name="connsiteY3" fmla="*/ 822036 h 1239783"/>
              <a:gd name="connsiteX4" fmla="*/ 3033753 w 7709146"/>
              <a:gd name="connsiteY4" fmla="*/ 1237673 h 1239783"/>
              <a:gd name="connsiteX5" fmla="*/ 927862 w 7709146"/>
              <a:gd name="connsiteY5" fmla="*/ 665018 h 1239783"/>
              <a:gd name="connsiteX6" fmla="*/ 108387 w 7709146"/>
              <a:gd name="connsiteY6" fmla="*/ 114192 h 1239783"/>
              <a:gd name="connsiteX0" fmla="*/ 0 w 7708569"/>
              <a:gd name="connsiteY0" fmla="*/ 0 h 1239060"/>
              <a:gd name="connsiteX1" fmla="*/ 7650565 w 7708569"/>
              <a:gd name="connsiteY1" fmla="*/ 0 h 1239060"/>
              <a:gd name="connsiteX2" fmla="*/ 7695390 w 7708569"/>
              <a:gd name="connsiteY2" fmla="*/ 36419 h 1239060"/>
              <a:gd name="connsiteX3" fmla="*/ 6082505 w 7708569"/>
              <a:gd name="connsiteY3" fmla="*/ 693625 h 1239060"/>
              <a:gd name="connsiteX4" fmla="*/ 3033753 w 7708569"/>
              <a:gd name="connsiteY4" fmla="*/ 1237673 h 1239060"/>
              <a:gd name="connsiteX5" fmla="*/ 927862 w 7708569"/>
              <a:gd name="connsiteY5" fmla="*/ 665018 h 1239060"/>
              <a:gd name="connsiteX6" fmla="*/ 108387 w 7708569"/>
              <a:gd name="connsiteY6" fmla="*/ 114192 h 1239060"/>
              <a:gd name="connsiteX7" fmla="*/ 0 w 7708569"/>
              <a:gd name="connsiteY7" fmla="*/ 0 h 1239060"/>
              <a:gd name="connsiteX0" fmla="*/ 0 w 7708532"/>
              <a:gd name="connsiteY0" fmla="*/ 0 h 1238955"/>
              <a:gd name="connsiteX1" fmla="*/ 7650565 w 7708532"/>
              <a:gd name="connsiteY1" fmla="*/ 0 h 1238955"/>
              <a:gd name="connsiteX2" fmla="*/ 7695390 w 7708532"/>
              <a:gd name="connsiteY2" fmla="*/ 36419 h 1238955"/>
              <a:gd name="connsiteX3" fmla="*/ 6078860 w 7708532"/>
              <a:gd name="connsiteY3" fmla="*/ 663212 h 1238955"/>
              <a:gd name="connsiteX4" fmla="*/ 3033753 w 7708532"/>
              <a:gd name="connsiteY4" fmla="*/ 1237673 h 1238955"/>
              <a:gd name="connsiteX5" fmla="*/ 927862 w 7708532"/>
              <a:gd name="connsiteY5" fmla="*/ 665018 h 1238955"/>
              <a:gd name="connsiteX6" fmla="*/ 108387 w 7708532"/>
              <a:gd name="connsiteY6" fmla="*/ 114192 h 1238955"/>
              <a:gd name="connsiteX7" fmla="*/ 0 w 7708532"/>
              <a:gd name="connsiteY7" fmla="*/ 0 h 12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8532" h="1238955">
                <a:moveTo>
                  <a:pt x="0" y="0"/>
                </a:moveTo>
                <a:lnTo>
                  <a:pt x="7650565" y="0"/>
                </a:lnTo>
                <a:lnTo>
                  <a:pt x="7695390" y="36419"/>
                </a:lnTo>
                <a:cubicBezTo>
                  <a:pt x="7845940" y="254974"/>
                  <a:pt x="6665466" y="484354"/>
                  <a:pt x="6078860" y="663212"/>
                </a:cubicBezTo>
                <a:cubicBezTo>
                  <a:pt x="5356884" y="883345"/>
                  <a:pt x="3901971" y="1263843"/>
                  <a:pt x="3033753" y="1237673"/>
                </a:cubicBezTo>
                <a:cubicBezTo>
                  <a:pt x="2165535" y="1211503"/>
                  <a:pt x="1446638" y="885151"/>
                  <a:pt x="927862" y="665018"/>
                </a:cubicBezTo>
                <a:cubicBezTo>
                  <a:pt x="538780" y="499918"/>
                  <a:pt x="304263" y="310140"/>
                  <a:pt x="108387" y="11419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rgbClr val="0F2061">
                  <a:alpha val="73000"/>
                </a:srgbClr>
              </a:gs>
              <a:gs pos="100000">
                <a:srgbClr val="86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ru-RU" sz="2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</a:t>
            </a: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 показателей </a:t>
            </a:r>
            <a:b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Шкала</a:t>
            </a:r>
            <a:r>
              <a:rPr lang="ru-RU" sz="2000" dirty="0">
                <a:solidFill>
                  <a:srgbClr val="EBE7BF"/>
                </a:solidFill>
              </a:rPr>
              <a:t> </a:t>
            </a:r>
            <a:r>
              <a:rPr lang="ru-RU" sz="14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толерантности к </a:t>
            </a:r>
            <a: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неопределенности Д</a:t>
            </a:r>
            <a:r>
              <a:rPr lang="ru-RU" sz="14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r>
              <a:rPr lang="ru-RU" sz="1400" b="1" dirty="0" err="1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МакЛейна</a:t>
            </a:r>
            <a:r>
              <a:rPr lang="ru-RU" sz="14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400" dirty="0" smtClean="0"/>
              <a:t>частотный анализ </a:t>
            </a:r>
            <a:br>
              <a:rPr lang="ru-RU" sz="1400" dirty="0" smtClean="0"/>
            </a:br>
            <a:r>
              <a:rPr lang="ru-RU" sz="1400" dirty="0" smtClean="0"/>
              <a:t>при низких и высоких показателях </a:t>
            </a:r>
            <a:br>
              <a:rPr lang="ru-RU" sz="1400" dirty="0" smtClean="0"/>
            </a:br>
            <a:r>
              <a:rPr lang="ru-RU" sz="1400" dirty="0" smtClean="0"/>
              <a:t>ОЭИ</a:t>
            </a:r>
            <a:endParaRPr lang="ru-RU" sz="1400" b="1" i="1" dirty="0">
              <a:solidFill>
                <a:srgbClr val="EBE7BF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олилиния: фигура 6">
            <a:extLst>
              <a:ext uri="{FF2B5EF4-FFF2-40B4-BE49-F238E27FC236}">
                <a16:creationId xmlns="" xmlns:a16="http://schemas.microsoft.com/office/drawing/2014/main" id="{223AA8D8-D462-4D64-BF48-146631160593}"/>
              </a:ext>
            </a:extLst>
          </p:cNvPr>
          <p:cNvSpPr/>
          <p:nvPr/>
        </p:nvSpPr>
        <p:spPr>
          <a:xfrm>
            <a:off x="8637199" y="90042"/>
            <a:ext cx="3556701" cy="6739852"/>
          </a:xfrm>
          <a:custGeom>
            <a:avLst/>
            <a:gdLst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4640 h 5836246"/>
              <a:gd name="connsiteX1" fmla="*/ 4350009 w 4442476"/>
              <a:gd name="connsiteY1" fmla="*/ 211145 h 5836246"/>
              <a:gd name="connsiteX2" fmla="*/ 4420538 w 4442476"/>
              <a:gd name="connsiteY2" fmla="*/ 391233 h 5836246"/>
              <a:gd name="connsiteX3" fmla="*/ 4442476 w 4442476"/>
              <a:gd name="connsiteY3" fmla="*/ 470335 h 5836246"/>
              <a:gd name="connsiteX4" fmla="*/ 4442476 w 4442476"/>
              <a:gd name="connsiteY4" fmla="*/ 5836246 h 5836246"/>
              <a:gd name="connsiteX5" fmla="*/ 0 w 4442476"/>
              <a:gd name="connsiteY5" fmla="*/ 5836246 h 5836246"/>
              <a:gd name="connsiteX6" fmla="*/ 220961 w 4442476"/>
              <a:gd name="connsiteY6" fmla="*/ 5617319 h 5836246"/>
              <a:gd name="connsiteX7" fmla="*/ 1195842 w 4442476"/>
              <a:gd name="connsiteY7" fmla="*/ 4762597 h 5836246"/>
              <a:gd name="connsiteX8" fmla="*/ 2315725 w 4442476"/>
              <a:gd name="connsiteY8" fmla="*/ 4238615 h 5836246"/>
              <a:gd name="connsiteX9" fmla="*/ 1596534 w 4442476"/>
              <a:gd name="connsiteY9" fmla="*/ 2481734 h 5836246"/>
              <a:gd name="connsiteX10" fmla="*/ 2654773 w 4442476"/>
              <a:gd name="connsiteY10" fmla="*/ 1094722 h 5836246"/>
              <a:gd name="connsiteX11" fmla="*/ 4093000 w 4442476"/>
              <a:gd name="connsiteY11" fmla="*/ 4640 h 5836246"/>
              <a:gd name="connsiteX0" fmla="*/ 4093000 w 4442476"/>
              <a:gd name="connsiteY0" fmla="*/ 4431 h 5836037"/>
              <a:gd name="connsiteX1" fmla="*/ 4350009 w 4442476"/>
              <a:gd name="connsiteY1" fmla="*/ 210936 h 5836037"/>
              <a:gd name="connsiteX2" fmla="*/ 4420538 w 4442476"/>
              <a:gd name="connsiteY2" fmla="*/ 391024 h 5836037"/>
              <a:gd name="connsiteX3" fmla="*/ 4442476 w 4442476"/>
              <a:gd name="connsiteY3" fmla="*/ 470126 h 5836037"/>
              <a:gd name="connsiteX4" fmla="*/ 4442476 w 4442476"/>
              <a:gd name="connsiteY4" fmla="*/ 5836037 h 5836037"/>
              <a:gd name="connsiteX5" fmla="*/ 0 w 4442476"/>
              <a:gd name="connsiteY5" fmla="*/ 5836037 h 5836037"/>
              <a:gd name="connsiteX6" fmla="*/ 220961 w 4442476"/>
              <a:gd name="connsiteY6" fmla="*/ 5617110 h 5836037"/>
              <a:gd name="connsiteX7" fmla="*/ 1195842 w 4442476"/>
              <a:gd name="connsiteY7" fmla="*/ 4762388 h 5836037"/>
              <a:gd name="connsiteX8" fmla="*/ 2315725 w 4442476"/>
              <a:gd name="connsiteY8" fmla="*/ 4238406 h 5836037"/>
              <a:gd name="connsiteX9" fmla="*/ 1596534 w 4442476"/>
              <a:gd name="connsiteY9" fmla="*/ 2481525 h 5836037"/>
              <a:gd name="connsiteX10" fmla="*/ 2706144 w 4442476"/>
              <a:gd name="connsiteY10" fmla="*/ 1125335 h 5836037"/>
              <a:gd name="connsiteX11" fmla="*/ 4093000 w 4442476"/>
              <a:gd name="connsiteY11" fmla="*/ 4431 h 5836037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35901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139415 w 4488891"/>
              <a:gd name="connsiteY0" fmla="*/ 4431 h 5857302"/>
              <a:gd name="connsiteX1" fmla="*/ 4396424 w 4488891"/>
              <a:gd name="connsiteY1" fmla="*/ 210936 h 5857302"/>
              <a:gd name="connsiteX2" fmla="*/ 4466953 w 4488891"/>
              <a:gd name="connsiteY2" fmla="*/ 391024 h 5857302"/>
              <a:gd name="connsiteX3" fmla="*/ 4488891 w 4488891"/>
              <a:gd name="connsiteY3" fmla="*/ 470126 h 5857302"/>
              <a:gd name="connsiteX4" fmla="*/ 4488891 w 4488891"/>
              <a:gd name="connsiteY4" fmla="*/ 5836037 h 5857302"/>
              <a:gd name="connsiteX5" fmla="*/ 131475 w 4488891"/>
              <a:gd name="connsiteY5" fmla="*/ 5857302 h 5857302"/>
              <a:gd name="connsiteX6" fmla="*/ 1242257 w 4488891"/>
              <a:gd name="connsiteY6" fmla="*/ 4762388 h 5857302"/>
              <a:gd name="connsiteX7" fmla="*/ 2362140 w 4488891"/>
              <a:gd name="connsiteY7" fmla="*/ 4238406 h 5857302"/>
              <a:gd name="connsiteX8" fmla="*/ 1642949 w 4488891"/>
              <a:gd name="connsiteY8" fmla="*/ 2481525 h 5857302"/>
              <a:gd name="connsiteX9" fmla="*/ 2752559 w 4488891"/>
              <a:gd name="connsiteY9" fmla="*/ 1125335 h 5857302"/>
              <a:gd name="connsiteX10" fmla="*/ 4139415 w 4488891"/>
              <a:gd name="connsiteY10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139416 w 4488892"/>
              <a:gd name="connsiteY0" fmla="*/ 4431 h 5857302"/>
              <a:gd name="connsiteX1" fmla="*/ 4396425 w 4488892"/>
              <a:gd name="connsiteY1" fmla="*/ 210936 h 5857302"/>
              <a:gd name="connsiteX2" fmla="*/ 4466954 w 4488892"/>
              <a:gd name="connsiteY2" fmla="*/ 391024 h 5857302"/>
              <a:gd name="connsiteX3" fmla="*/ 4488892 w 4488892"/>
              <a:gd name="connsiteY3" fmla="*/ 470126 h 5857302"/>
              <a:gd name="connsiteX4" fmla="*/ 4488892 w 4488892"/>
              <a:gd name="connsiteY4" fmla="*/ 5836037 h 5857302"/>
              <a:gd name="connsiteX5" fmla="*/ 131476 w 4488892"/>
              <a:gd name="connsiteY5" fmla="*/ 5857302 h 5857302"/>
              <a:gd name="connsiteX6" fmla="*/ 1242258 w 4488892"/>
              <a:gd name="connsiteY6" fmla="*/ 4762388 h 5857302"/>
              <a:gd name="connsiteX7" fmla="*/ 2362141 w 4488892"/>
              <a:gd name="connsiteY7" fmla="*/ 4238406 h 5857302"/>
              <a:gd name="connsiteX8" fmla="*/ 1642950 w 4488892"/>
              <a:gd name="connsiteY8" fmla="*/ 2481525 h 5857302"/>
              <a:gd name="connsiteX9" fmla="*/ 2752560 w 4488892"/>
              <a:gd name="connsiteY9" fmla="*/ 1125335 h 5857302"/>
              <a:gd name="connsiteX10" fmla="*/ 4139416 w 4488892"/>
              <a:gd name="connsiteY10" fmla="*/ 4431 h 5857302"/>
              <a:gd name="connsiteX0" fmla="*/ 3893492 w 4242968"/>
              <a:gd name="connsiteY0" fmla="*/ 4431 h 5867935"/>
              <a:gd name="connsiteX1" fmla="*/ 4150501 w 4242968"/>
              <a:gd name="connsiteY1" fmla="*/ 210936 h 5867935"/>
              <a:gd name="connsiteX2" fmla="*/ 4221030 w 4242968"/>
              <a:gd name="connsiteY2" fmla="*/ 391024 h 5867935"/>
              <a:gd name="connsiteX3" fmla="*/ 4242968 w 4242968"/>
              <a:gd name="connsiteY3" fmla="*/ 470126 h 5867935"/>
              <a:gd name="connsiteX4" fmla="*/ 4242968 w 4242968"/>
              <a:gd name="connsiteY4" fmla="*/ 5836037 h 5867935"/>
              <a:gd name="connsiteX5" fmla="*/ 151366 w 4242968"/>
              <a:gd name="connsiteY5" fmla="*/ 5867935 h 5867935"/>
              <a:gd name="connsiteX6" fmla="*/ 996334 w 4242968"/>
              <a:gd name="connsiteY6" fmla="*/ 4762388 h 5867935"/>
              <a:gd name="connsiteX7" fmla="*/ 2116217 w 4242968"/>
              <a:gd name="connsiteY7" fmla="*/ 4238406 h 5867935"/>
              <a:gd name="connsiteX8" fmla="*/ 1397026 w 4242968"/>
              <a:gd name="connsiteY8" fmla="*/ 2481525 h 5867935"/>
              <a:gd name="connsiteX9" fmla="*/ 2506636 w 4242968"/>
              <a:gd name="connsiteY9" fmla="*/ 1125335 h 5867935"/>
              <a:gd name="connsiteX10" fmla="*/ 3893492 w 4242968"/>
              <a:gd name="connsiteY10" fmla="*/ 4431 h 5867935"/>
              <a:gd name="connsiteX0" fmla="*/ 3820126 w 4169602"/>
              <a:gd name="connsiteY0" fmla="*/ 4431 h 5867935"/>
              <a:gd name="connsiteX1" fmla="*/ 4077135 w 4169602"/>
              <a:gd name="connsiteY1" fmla="*/ 210936 h 5867935"/>
              <a:gd name="connsiteX2" fmla="*/ 4147664 w 4169602"/>
              <a:gd name="connsiteY2" fmla="*/ 391024 h 5867935"/>
              <a:gd name="connsiteX3" fmla="*/ 4169602 w 4169602"/>
              <a:gd name="connsiteY3" fmla="*/ 470126 h 5867935"/>
              <a:gd name="connsiteX4" fmla="*/ 4169602 w 4169602"/>
              <a:gd name="connsiteY4" fmla="*/ 5836037 h 5867935"/>
              <a:gd name="connsiteX5" fmla="*/ 78000 w 4169602"/>
              <a:gd name="connsiteY5" fmla="*/ 5867935 h 5867935"/>
              <a:gd name="connsiteX6" fmla="*/ 922968 w 4169602"/>
              <a:gd name="connsiteY6" fmla="*/ 4762388 h 5867935"/>
              <a:gd name="connsiteX7" fmla="*/ 2042851 w 4169602"/>
              <a:gd name="connsiteY7" fmla="*/ 4238406 h 5867935"/>
              <a:gd name="connsiteX8" fmla="*/ 1323660 w 4169602"/>
              <a:gd name="connsiteY8" fmla="*/ 2481525 h 5867935"/>
              <a:gd name="connsiteX9" fmla="*/ 2433270 w 4169602"/>
              <a:gd name="connsiteY9" fmla="*/ 1125335 h 5867935"/>
              <a:gd name="connsiteX10" fmla="*/ 3820126 w 4169602"/>
              <a:gd name="connsiteY10" fmla="*/ 4431 h 5867935"/>
              <a:gd name="connsiteX0" fmla="*/ 3802573 w 4152049"/>
              <a:gd name="connsiteY0" fmla="*/ 4431 h 5867935"/>
              <a:gd name="connsiteX1" fmla="*/ 4059582 w 4152049"/>
              <a:gd name="connsiteY1" fmla="*/ 210936 h 5867935"/>
              <a:gd name="connsiteX2" fmla="*/ 4130111 w 4152049"/>
              <a:gd name="connsiteY2" fmla="*/ 391024 h 5867935"/>
              <a:gd name="connsiteX3" fmla="*/ 4152049 w 4152049"/>
              <a:gd name="connsiteY3" fmla="*/ 470126 h 5867935"/>
              <a:gd name="connsiteX4" fmla="*/ 4152049 w 4152049"/>
              <a:gd name="connsiteY4" fmla="*/ 5836037 h 5867935"/>
              <a:gd name="connsiteX5" fmla="*/ 60447 w 4152049"/>
              <a:gd name="connsiteY5" fmla="*/ 5867935 h 5867935"/>
              <a:gd name="connsiteX6" fmla="*/ 905415 w 4152049"/>
              <a:gd name="connsiteY6" fmla="*/ 4762388 h 5867935"/>
              <a:gd name="connsiteX7" fmla="*/ 2025298 w 4152049"/>
              <a:gd name="connsiteY7" fmla="*/ 4238406 h 5867935"/>
              <a:gd name="connsiteX8" fmla="*/ 1306107 w 4152049"/>
              <a:gd name="connsiteY8" fmla="*/ 2481525 h 5867935"/>
              <a:gd name="connsiteX9" fmla="*/ 2415717 w 4152049"/>
              <a:gd name="connsiteY9" fmla="*/ 1125335 h 5867935"/>
              <a:gd name="connsiteX10" fmla="*/ 3802573 w 4152049"/>
              <a:gd name="connsiteY10" fmla="*/ 4431 h 5867935"/>
              <a:gd name="connsiteX0" fmla="*/ 3804377 w 4153853"/>
              <a:gd name="connsiteY0" fmla="*/ 4431 h 5867935"/>
              <a:gd name="connsiteX1" fmla="*/ 4061386 w 4153853"/>
              <a:gd name="connsiteY1" fmla="*/ 210936 h 5867935"/>
              <a:gd name="connsiteX2" fmla="*/ 4131915 w 4153853"/>
              <a:gd name="connsiteY2" fmla="*/ 391024 h 5867935"/>
              <a:gd name="connsiteX3" fmla="*/ 4153853 w 4153853"/>
              <a:gd name="connsiteY3" fmla="*/ 470126 h 5867935"/>
              <a:gd name="connsiteX4" fmla="*/ 4153853 w 4153853"/>
              <a:gd name="connsiteY4" fmla="*/ 5836037 h 5867935"/>
              <a:gd name="connsiteX5" fmla="*/ 62251 w 4153853"/>
              <a:gd name="connsiteY5" fmla="*/ 5867935 h 5867935"/>
              <a:gd name="connsiteX6" fmla="*/ 907219 w 4153853"/>
              <a:gd name="connsiteY6" fmla="*/ 4762388 h 5867935"/>
              <a:gd name="connsiteX7" fmla="*/ 2027102 w 4153853"/>
              <a:gd name="connsiteY7" fmla="*/ 4238406 h 5867935"/>
              <a:gd name="connsiteX8" fmla="*/ 1307911 w 4153853"/>
              <a:gd name="connsiteY8" fmla="*/ 2481525 h 5867935"/>
              <a:gd name="connsiteX9" fmla="*/ 2417521 w 4153853"/>
              <a:gd name="connsiteY9" fmla="*/ 1125335 h 5867935"/>
              <a:gd name="connsiteX10" fmla="*/ 3804377 w 4153853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80203 w 4150154"/>
              <a:gd name="connsiteY9" fmla="*/ 241445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583400 w 4150154"/>
              <a:gd name="connsiteY10" fmla="*/ 165489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292452 w 4150154"/>
              <a:gd name="connsiteY10" fmla="*/ 110326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489679 w 3373922"/>
              <a:gd name="connsiteY9" fmla="*/ 2263538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9109 h 5855692"/>
              <a:gd name="connsiteX1" fmla="*/ 3281455 w 3373922"/>
              <a:gd name="connsiteY1" fmla="*/ 215614 h 5855692"/>
              <a:gd name="connsiteX2" fmla="*/ 3351984 w 3373922"/>
              <a:gd name="connsiteY2" fmla="*/ 395702 h 5855692"/>
              <a:gd name="connsiteX3" fmla="*/ 3373922 w 3373922"/>
              <a:gd name="connsiteY3" fmla="*/ 474804 h 5855692"/>
              <a:gd name="connsiteX4" fmla="*/ 3373922 w 3373922"/>
              <a:gd name="connsiteY4" fmla="*/ 5840715 h 5855692"/>
              <a:gd name="connsiteX5" fmla="*/ 167417 w 3373922"/>
              <a:gd name="connsiteY5" fmla="*/ 5855692 h 5855692"/>
              <a:gd name="connsiteX6" fmla="*/ 191083 w 3373922"/>
              <a:gd name="connsiteY6" fmla="*/ 4713903 h 5855692"/>
              <a:gd name="connsiteX7" fmla="*/ 1247171 w 3373922"/>
              <a:gd name="connsiteY7" fmla="*/ 4243084 h 5855692"/>
              <a:gd name="connsiteX8" fmla="*/ 662188 w 3373922"/>
              <a:gd name="connsiteY8" fmla="*/ 3378329 h 5855692"/>
              <a:gd name="connsiteX9" fmla="*/ 388612 w 3373922"/>
              <a:gd name="connsiteY9" fmla="*/ 2261448 h 5855692"/>
              <a:gd name="connsiteX10" fmla="*/ 516220 w 3373922"/>
              <a:gd name="connsiteY10" fmla="*/ 1107947 h 5855692"/>
              <a:gd name="connsiteX11" fmla="*/ 1515086 w 3373922"/>
              <a:gd name="connsiteY11" fmla="*/ 774669 h 5855692"/>
              <a:gd name="connsiteX12" fmla="*/ 3024446 w 3373922"/>
              <a:gd name="connsiteY12" fmla="*/ 9109 h 5855692"/>
              <a:gd name="connsiteX0" fmla="*/ 3024446 w 3373922"/>
              <a:gd name="connsiteY0" fmla="*/ 15651 h 5862234"/>
              <a:gd name="connsiteX1" fmla="*/ 3281455 w 3373922"/>
              <a:gd name="connsiteY1" fmla="*/ 222156 h 5862234"/>
              <a:gd name="connsiteX2" fmla="*/ 3351984 w 3373922"/>
              <a:gd name="connsiteY2" fmla="*/ 402244 h 5862234"/>
              <a:gd name="connsiteX3" fmla="*/ 3373922 w 3373922"/>
              <a:gd name="connsiteY3" fmla="*/ 481346 h 5862234"/>
              <a:gd name="connsiteX4" fmla="*/ 3373922 w 3373922"/>
              <a:gd name="connsiteY4" fmla="*/ 5847257 h 5862234"/>
              <a:gd name="connsiteX5" fmla="*/ 167417 w 3373922"/>
              <a:gd name="connsiteY5" fmla="*/ 5862234 h 5862234"/>
              <a:gd name="connsiteX6" fmla="*/ 191083 w 3373922"/>
              <a:gd name="connsiteY6" fmla="*/ 4720445 h 5862234"/>
              <a:gd name="connsiteX7" fmla="*/ 1247171 w 3373922"/>
              <a:gd name="connsiteY7" fmla="*/ 4249626 h 5862234"/>
              <a:gd name="connsiteX8" fmla="*/ 662188 w 3373922"/>
              <a:gd name="connsiteY8" fmla="*/ 3384871 h 5862234"/>
              <a:gd name="connsiteX9" fmla="*/ 388612 w 3373922"/>
              <a:gd name="connsiteY9" fmla="*/ 2267990 h 5862234"/>
              <a:gd name="connsiteX10" fmla="*/ 516220 w 3373922"/>
              <a:gd name="connsiteY10" fmla="*/ 1114489 h 5862234"/>
              <a:gd name="connsiteX11" fmla="*/ 783121 w 3373922"/>
              <a:gd name="connsiteY11" fmla="*/ 628920 h 5862234"/>
              <a:gd name="connsiteX12" fmla="*/ 3024446 w 3373922"/>
              <a:gd name="connsiteY12" fmla="*/ 15651 h 5862234"/>
              <a:gd name="connsiteX0" fmla="*/ 3015258 w 3373922"/>
              <a:gd name="connsiteY0" fmla="*/ 86057 h 5641596"/>
              <a:gd name="connsiteX1" fmla="*/ 3281455 w 3373922"/>
              <a:gd name="connsiteY1" fmla="*/ 1518 h 5641596"/>
              <a:gd name="connsiteX2" fmla="*/ 3351984 w 3373922"/>
              <a:gd name="connsiteY2" fmla="*/ 181606 h 5641596"/>
              <a:gd name="connsiteX3" fmla="*/ 3373922 w 3373922"/>
              <a:gd name="connsiteY3" fmla="*/ 260708 h 5641596"/>
              <a:gd name="connsiteX4" fmla="*/ 3373922 w 3373922"/>
              <a:gd name="connsiteY4" fmla="*/ 5626619 h 5641596"/>
              <a:gd name="connsiteX5" fmla="*/ 167417 w 3373922"/>
              <a:gd name="connsiteY5" fmla="*/ 5641596 h 5641596"/>
              <a:gd name="connsiteX6" fmla="*/ 191083 w 3373922"/>
              <a:gd name="connsiteY6" fmla="*/ 4499807 h 5641596"/>
              <a:gd name="connsiteX7" fmla="*/ 1247171 w 3373922"/>
              <a:gd name="connsiteY7" fmla="*/ 4028988 h 5641596"/>
              <a:gd name="connsiteX8" fmla="*/ 662188 w 3373922"/>
              <a:gd name="connsiteY8" fmla="*/ 3164233 h 5641596"/>
              <a:gd name="connsiteX9" fmla="*/ 388612 w 3373922"/>
              <a:gd name="connsiteY9" fmla="*/ 2047352 h 5641596"/>
              <a:gd name="connsiteX10" fmla="*/ 516220 w 3373922"/>
              <a:gd name="connsiteY10" fmla="*/ 893851 h 5641596"/>
              <a:gd name="connsiteX11" fmla="*/ 783121 w 3373922"/>
              <a:gd name="connsiteY11" fmla="*/ 408282 h 5641596"/>
              <a:gd name="connsiteX12" fmla="*/ 3015258 w 3373922"/>
              <a:gd name="connsiteY12" fmla="*/ 86057 h 5641596"/>
              <a:gd name="connsiteX0" fmla="*/ 2984196 w 3342860"/>
              <a:gd name="connsiteY0" fmla="*/ 86057 h 5641596"/>
              <a:gd name="connsiteX1" fmla="*/ 3250393 w 3342860"/>
              <a:gd name="connsiteY1" fmla="*/ 1518 h 5641596"/>
              <a:gd name="connsiteX2" fmla="*/ 3320922 w 3342860"/>
              <a:gd name="connsiteY2" fmla="*/ 181606 h 5641596"/>
              <a:gd name="connsiteX3" fmla="*/ 3342860 w 3342860"/>
              <a:gd name="connsiteY3" fmla="*/ 260708 h 5641596"/>
              <a:gd name="connsiteX4" fmla="*/ 3342860 w 3342860"/>
              <a:gd name="connsiteY4" fmla="*/ 5626619 h 5641596"/>
              <a:gd name="connsiteX5" fmla="*/ 136355 w 3342860"/>
              <a:gd name="connsiteY5" fmla="*/ 5641596 h 5641596"/>
              <a:gd name="connsiteX6" fmla="*/ 160021 w 3342860"/>
              <a:gd name="connsiteY6" fmla="*/ 4499807 h 5641596"/>
              <a:gd name="connsiteX7" fmla="*/ 542334 w 3342860"/>
              <a:gd name="connsiteY7" fmla="*/ 3893619 h 5641596"/>
              <a:gd name="connsiteX8" fmla="*/ 631126 w 3342860"/>
              <a:gd name="connsiteY8" fmla="*/ 3164233 h 5641596"/>
              <a:gd name="connsiteX9" fmla="*/ 357550 w 3342860"/>
              <a:gd name="connsiteY9" fmla="*/ 2047352 h 5641596"/>
              <a:gd name="connsiteX10" fmla="*/ 485158 w 3342860"/>
              <a:gd name="connsiteY10" fmla="*/ 893851 h 5641596"/>
              <a:gd name="connsiteX11" fmla="*/ 752059 w 3342860"/>
              <a:gd name="connsiteY11" fmla="*/ 408282 h 5641596"/>
              <a:gd name="connsiteX12" fmla="*/ 2984196 w 3342860"/>
              <a:gd name="connsiteY12" fmla="*/ 86057 h 5641596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357550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895380 w 3342860"/>
              <a:gd name="connsiteY0" fmla="*/ 327270 h 5656066"/>
              <a:gd name="connsiteX1" fmla="*/ 3250393 w 3342860"/>
              <a:gd name="connsiteY1" fmla="*/ 15988 h 5656066"/>
              <a:gd name="connsiteX2" fmla="*/ 3320922 w 3342860"/>
              <a:gd name="connsiteY2" fmla="*/ 196076 h 5656066"/>
              <a:gd name="connsiteX3" fmla="*/ 3342860 w 3342860"/>
              <a:gd name="connsiteY3" fmla="*/ 275178 h 5656066"/>
              <a:gd name="connsiteX4" fmla="*/ 3342860 w 3342860"/>
              <a:gd name="connsiteY4" fmla="*/ 5641089 h 5656066"/>
              <a:gd name="connsiteX5" fmla="*/ 136355 w 3342860"/>
              <a:gd name="connsiteY5" fmla="*/ 5656066 h 5656066"/>
              <a:gd name="connsiteX6" fmla="*/ 160021 w 3342860"/>
              <a:gd name="connsiteY6" fmla="*/ 4514277 h 5656066"/>
              <a:gd name="connsiteX7" fmla="*/ 542334 w 3342860"/>
              <a:gd name="connsiteY7" fmla="*/ 3908089 h 5656066"/>
              <a:gd name="connsiteX8" fmla="*/ 631126 w 3342860"/>
              <a:gd name="connsiteY8" fmla="*/ 3178703 h 5656066"/>
              <a:gd name="connsiteX9" fmla="*/ 538245 w 3342860"/>
              <a:gd name="connsiteY9" fmla="*/ 2061822 h 5656066"/>
              <a:gd name="connsiteX10" fmla="*/ 485158 w 3342860"/>
              <a:gd name="connsiteY10" fmla="*/ 908321 h 5656066"/>
              <a:gd name="connsiteX11" fmla="*/ 761247 w 3342860"/>
              <a:gd name="connsiteY11" fmla="*/ 243388 h 5656066"/>
              <a:gd name="connsiteX12" fmla="*/ 2895380 w 3342860"/>
              <a:gd name="connsiteY12" fmla="*/ 327270 h 5656066"/>
              <a:gd name="connsiteX0" fmla="*/ 2552367 w 3342860"/>
              <a:gd name="connsiteY0" fmla="*/ 245754 h 5686230"/>
              <a:gd name="connsiteX1" fmla="*/ 3250393 w 3342860"/>
              <a:gd name="connsiteY1" fmla="*/ 46152 h 5686230"/>
              <a:gd name="connsiteX2" fmla="*/ 3320922 w 3342860"/>
              <a:gd name="connsiteY2" fmla="*/ 226240 h 5686230"/>
              <a:gd name="connsiteX3" fmla="*/ 3342860 w 3342860"/>
              <a:gd name="connsiteY3" fmla="*/ 305342 h 5686230"/>
              <a:gd name="connsiteX4" fmla="*/ 3342860 w 3342860"/>
              <a:gd name="connsiteY4" fmla="*/ 5671253 h 5686230"/>
              <a:gd name="connsiteX5" fmla="*/ 136355 w 3342860"/>
              <a:gd name="connsiteY5" fmla="*/ 5686230 h 5686230"/>
              <a:gd name="connsiteX6" fmla="*/ 160021 w 3342860"/>
              <a:gd name="connsiteY6" fmla="*/ 4544441 h 5686230"/>
              <a:gd name="connsiteX7" fmla="*/ 542334 w 3342860"/>
              <a:gd name="connsiteY7" fmla="*/ 3938253 h 5686230"/>
              <a:gd name="connsiteX8" fmla="*/ 631126 w 3342860"/>
              <a:gd name="connsiteY8" fmla="*/ 3208867 h 5686230"/>
              <a:gd name="connsiteX9" fmla="*/ 538245 w 3342860"/>
              <a:gd name="connsiteY9" fmla="*/ 2091986 h 5686230"/>
              <a:gd name="connsiteX10" fmla="*/ 485158 w 3342860"/>
              <a:gd name="connsiteY10" fmla="*/ 938485 h 5686230"/>
              <a:gd name="connsiteX11" fmla="*/ 761247 w 3342860"/>
              <a:gd name="connsiteY11" fmla="*/ 273552 h 5686230"/>
              <a:gd name="connsiteX12" fmla="*/ 2552367 w 3342860"/>
              <a:gd name="connsiteY12" fmla="*/ 245754 h 5686230"/>
              <a:gd name="connsiteX0" fmla="*/ 2552367 w 3369924"/>
              <a:gd name="connsiteY0" fmla="*/ 245754 h 5686230"/>
              <a:gd name="connsiteX1" fmla="*/ 3250393 w 3369924"/>
              <a:gd name="connsiteY1" fmla="*/ 46152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45754 h 5686230"/>
              <a:gd name="connsiteX1" fmla="*/ 2922693 w 3369924"/>
              <a:gd name="connsiteY1" fmla="*/ 15694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97948 h 5738424"/>
              <a:gd name="connsiteX1" fmla="*/ 2971695 w 3369924"/>
              <a:gd name="connsiteY1" fmla="*/ 203 h 5738424"/>
              <a:gd name="connsiteX2" fmla="*/ 3369924 w 3369924"/>
              <a:gd name="connsiteY2" fmla="*/ 254745 h 5738424"/>
              <a:gd name="connsiteX3" fmla="*/ 3342860 w 3369924"/>
              <a:gd name="connsiteY3" fmla="*/ 357536 h 5738424"/>
              <a:gd name="connsiteX4" fmla="*/ 3342860 w 3369924"/>
              <a:gd name="connsiteY4" fmla="*/ 5723447 h 5738424"/>
              <a:gd name="connsiteX5" fmla="*/ 136355 w 3369924"/>
              <a:gd name="connsiteY5" fmla="*/ 5738424 h 5738424"/>
              <a:gd name="connsiteX6" fmla="*/ 160021 w 3369924"/>
              <a:gd name="connsiteY6" fmla="*/ 4596635 h 5738424"/>
              <a:gd name="connsiteX7" fmla="*/ 542334 w 3369924"/>
              <a:gd name="connsiteY7" fmla="*/ 3990447 h 5738424"/>
              <a:gd name="connsiteX8" fmla="*/ 631126 w 3369924"/>
              <a:gd name="connsiteY8" fmla="*/ 3261061 h 5738424"/>
              <a:gd name="connsiteX9" fmla="*/ 538245 w 3369924"/>
              <a:gd name="connsiteY9" fmla="*/ 2144180 h 5738424"/>
              <a:gd name="connsiteX10" fmla="*/ 485158 w 3369924"/>
              <a:gd name="connsiteY10" fmla="*/ 990679 h 5738424"/>
              <a:gd name="connsiteX11" fmla="*/ 761247 w 3369924"/>
              <a:gd name="connsiteY11" fmla="*/ 325746 h 5738424"/>
              <a:gd name="connsiteX12" fmla="*/ 2552367 w 3369924"/>
              <a:gd name="connsiteY12" fmla="*/ 297948 h 5738424"/>
              <a:gd name="connsiteX0" fmla="*/ 2552367 w 3369924"/>
              <a:gd name="connsiteY0" fmla="*/ 1045946 h 6486422"/>
              <a:gd name="connsiteX1" fmla="*/ 2909291 w 3369924"/>
              <a:gd name="connsiteY1" fmla="*/ 41 h 6486422"/>
              <a:gd name="connsiteX2" fmla="*/ 3369924 w 3369924"/>
              <a:gd name="connsiteY2" fmla="*/ 1002743 h 6486422"/>
              <a:gd name="connsiteX3" fmla="*/ 3342860 w 3369924"/>
              <a:gd name="connsiteY3" fmla="*/ 1105534 h 6486422"/>
              <a:gd name="connsiteX4" fmla="*/ 3342860 w 3369924"/>
              <a:gd name="connsiteY4" fmla="*/ 6471445 h 6486422"/>
              <a:gd name="connsiteX5" fmla="*/ 136355 w 3369924"/>
              <a:gd name="connsiteY5" fmla="*/ 6486422 h 6486422"/>
              <a:gd name="connsiteX6" fmla="*/ 160021 w 3369924"/>
              <a:gd name="connsiteY6" fmla="*/ 5344633 h 6486422"/>
              <a:gd name="connsiteX7" fmla="*/ 542334 w 3369924"/>
              <a:gd name="connsiteY7" fmla="*/ 4738445 h 6486422"/>
              <a:gd name="connsiteX8" fmla="*/ 631126 w 3369924"/>
              <a:gd name="connsiteY8" fmla="*/ 4009059 h 6486422"/>
              <a:gd name="connsiteX9" fmla="*/ 538245 w 3369924"/>
              <a:gd name="connsiteY9" fmla="*/ 2892178 h 6486422"/>
              <a:gd name="connsiteX10" fmla="*/ 485158 w 3369924"/>
              <a:gd name="connsiteY10" fmla="*/ 1738677 h 6486422"/>
              <a:gd name="connsiteX11" fmla="*/ 761247 w 3369924"/>
              <a:gd name="connsiteY11" fmla="*/ 1073744 h 6486422"/>
              <a:gd name="connsiteX12" fmla="*/ 2552367 w 3369924"/>
              <a:gd name="connsiteY12" fmla="*/ 1045946 h 6486422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761247 w 3369924"/>
              <a:gd name="connsiteY11" fmla="*/ 1112460 h 6525138"/>
              <a:gd name="connsiteX12" fmla="*/ 2431027 w 3369924"/>
              <a:gd name="connsiteY12" fmla="*/ 181990 h 6525138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1059398 w 3369924"/>
              <a:gd name="connsiteY11" fmla="*/ 1185650 h 6525138"/>
              <a:gd name="connsiteX12" fmla="*/ 2431027 w 3369924"/>
              <a:gd name="connsiteY12" fmla="*/ 181990 h 6525138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1059398 w 3369924"/>
              <a:gd name="connsiteY11" fmla="*/ 1185650 h 6525138"/>
              <a:gd name="connsiteX12" fmla="*/ 2431027 w 3369924"/>
              <a:gd name="connsiteY12" fmla="*/ 181990 h 6525138"/>
              <a:gd name="connsiteX0" fmla="*/ 2347822 w 3369924"/>
              <a:gd name="connsiteY0" fmla="*/ 7262 h 6773283"/>
              <a:gd name="connsiteX1" fmla="*/ 2909291 w 3369924"/>
              <a:gd name="connsiteY1" fmla="*/ 286902 h 6773283"/>
              <a:gd name="connsiteX2" fmla="*/ 3369924 w 3369924"/>
              <a:gd name="connsiteY2" fmla="*/ 1289604 h 6773283"/>
              <a:gd name="connsiteX3" fmla="*/ 3342860 w 3369924"/>
              <a:gd name="connsiteY3" fmla="*/ 1392395 h 6773283"/>
              <a:gd name="connsiteX4" fmla="*/ 3342860 w 3369924"/>
              <a:gd name="connsiteY4" fmla="*/ 6758306 h 6773283"/>
              <a:gd name="connsiteX5" fmla="*/ 136355 w 3369924"/>
              <a:gd name="connsiteY5" fmla="*/ 6773283 h 6773283"/>
              <a:gd name="connsiteX6" fmla="*/ 160021 w 3369924"/>
              <a:gd name="connsiteY6" fmla="*/ 5631494 h 6773283"/>
              <a:gd name="connsiteX7" fmla="*/ 542334 w 3369924"/>
              <a:gd name="connsiteY7" fmla="*/ 5025306 h 6773283"/>
              <a:gd name="connsiteX8" fmla="*/ 631126 w 3369924"/>
              <a:gd name="connsiteY8" fmla="*/ 4295920 h 6773283"/>
              <a:gd name="connsiteX9" fmla="*/ 538245 w 3369924"/>
              <a:gd name="connsiteY9" fmla="*/ 3179039 h 6773283"/>
              <a:gd name="connsiteX10" fmla="*/ 485158 w 3369924"/>
              <a:gd name="connsiteY10" fmla="*/ 2025538 h 6773283"/>
              <a:gd name="connsiteX11" fmla="*/ 1059398 w 3369924"/>
              <a:gd name="connsiteY11" fmla="*/ 1433795 h 6773283"/>
              <a:gd name="connsiteX12" fmla="*/ 2347822 w 3369924"/>
              <a:gd name="connsiteY12" fmla="*/ 7262 h 6773283"/>
              <a:gd name="connsiteX0" fmla="*/ 2347822 w 3342860"/>
              <a:gd name="connsiteY0" fmla="*/ 157119 h 6923140"/>
              <a:gd name="connsiteX1" fmla="*/ 2909291 w 3342860"/>
              <a:gd name="connsiteY1" fmla="*/ 436759 h 6923140"/>
              <a:gd name="connsiteX2" fmla="*/ 3269385 w 3342860"/>
              <a:gd name="connsiteY2" fmla="*/ 8198 h 6923140"/>
              <a:gd name="connsiteX3" fmla="*/ 3342860 w 3342860"/>
              <a:gd name="connsiteY3" fmla="*/ 1542252 h 6923140"/>
              <a:gd name="connsiteX4" fmla="*/ 3342860 w 3342860"/>
              <a:gd name="connsiteY4" fmla="*/ 6908163 h 6923140"/>
              <a:gd name="connsiteX5" fmla="*/ 136355 w 3342860"/>
              <a:gd name="connsiteY5" fmla="*/ 6923140 h 6923140"/>
              <a:gd name="connsiteX6" fmla="*/ 160021 w 3342860"/>
              <a:gd name="connsiteY6" fmla="*/ 5781351 h 6923140"/>
              <a:gd name="connsiteX7" fmla="*/ 542334 w 3342860"/>
              <a:gd name="connsiteY7" fmla="*/ 5175163 h 6923140"/>
              <a:gd name="connsiteX8" fmla="*/ 631126 w 3342860"/>
              <a:gd name="connsiteY8" fmla="*/ 4445777 h 6923140"/>
              <a:gd name="connsiteX9" fmla="*/ 538245 w 3342860"/>
              <a:gd name="connsiteY9" fmla="*/ 3328896 h 6923140"/>
              <a:gd name="connsiteX10" fmla="*/ 485158 w 3342860"/>
              <a:gd name="connsiteY10" fmla="*/ 2175395 h 6923140"/>
              <a:gd name="connsiteX11" fmla="*/ 1059398 w 3342860"/>
              <a:gd name="connsiteY11" fmla="*/ 1583652 h 6923140"/>
              <a:gd name="connsiteX12" fmla="*/ 2347822 w 3342860"/>
              <a:gd name="connsiteY12" fmla="*/ 157119 h 692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2860" h="6923140">
                <a:moveTo>
                  <a:pt x="2347822" y="157119"/>
                </a:moveTo>
                <a:cubicBezTo>
                  <a:pt x="2446585" y="171646"/>
                  <a:pt x="2755697" y="461579"/>
                  <a:pt x="2909291" y="436759"/>
                </a:cubicBezTo>
                <a:cubicBezTo>
                  <a:pt x="3062885" y="411939"/>
                  <a:pt x="3246013" y="-68045"/>
                  <a:pt x="3269385" y="8198"/>
                </a:cubicBezTo>
                <a:lnTo>
                  <a:pt x="3342860" y="1542252"/>
                </a:lnTo>
                <a:lnTo>
                  <a:pt x="3342860" y="6908163"/>
                </a:lnTo>
                <a:lnTo>
                  <a:pt x="136355" y="6923140"/>
                </a:lnTo>
                <a:cubicBezTo>
                  <a:pt x="-149570" y="6595343"/>
                  <a:pt x="92358" y="6072680"/>
                  <a:pt x="160021" y="5781351"/>
                </a:cubicBezTo>
                <a:cubicBezTo>
                  <a:pt x="227684" y="5490022"/>
                  <a:pt x="402534" y="5590593"/>
                  <a:pt x="542334" y="5175163"/>
                </a:cubicBezTo>
                <a:cubicBezTo>
                  <a:pt x="682134" y="4759733"/>
                  <a:pt x="1048466" y="4833611"/>
                  <a:pt x="631126" y="4445777"/>
                </a:cubicBezTo>
                <a:cubicBezTo>
                  <a:pt x="420614" y="3990870"/>
                  <a:pt x="563779" y="3572036"/>
                  <a:pt x="538245" y="3328896"/>
                </a:cubicBezTo>
                <a:cubicBezTo>
                  <a:pt x="369157" y="2795954"/>
                  <a:pt x="401084" y="2448937"/>
                  <a:pt x="485158" y="2175395"/>
                </a:cubicBezTo>
                <a:cubicBezTo>
                  <a:pt x="599874" y="1859932"/>
                  <a:pt x="672072" y="1902048"/>
                  <a:pt x="1059398" y="1583652"/>
                </a:cubicBezTo>
                <a:cubicBezTo>
                  <a:pt x="1147908" y="429738"/>
                  <a:pt x="1919848" y="94168"/>
                  <a:pt x="2347822" y="157119"/>
                </a:cubicBezTo>
                <a:close/>
              </a:path>
            </a:pathLst>
          </a:custGeom>
          <a:gradFill>
            <a:gsLst>
              <a:gs pos="78000">
                <a:srgbClr val="860000">
                  <a:alpha val="57000"/>
                </a:srgbClr>
              </a:gs>
              <a:gs pos="16000">
                <a:schemeClr val="bg2">
                  <a:lumMod val="5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898525">
              <a:lnSpc>
                <a:spcPct val="90000"/>
              </a:lnSpc>
              <a:spcBef>
                <a:spcPts val="600"/>
              </a:spcBef>
            </a:pPr>
            <a:endParaRPr lang="ru-RU" sz="1400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8"/>
          <p:cNvSpPr/>
          <p:nvPr/>
        </p:nvSpPr>
        <p:spPr>
          <a:xfrm>
            <a:off x="5070306" y="5270286"/>
            <a:ext cx="3366538" cy="985772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2952" h="935640">
                <a:moveTo>
                  <a:pt x="126669" y="271091"/>
                </a:moveTo>
                <a:cubicBezTo>
                  <a:pt x="126669" y="198082"/>
                  <a:pt x="154186" y="8267"/>
                  <a:pt x="227195" y="8267"/>
                </a:cubicBezTo>
                <a:cubicBezTo>
                  <a:pt x="1187745" y="-27359"/>
                  <a:pt x="1649533" y="63686"/>
                  <a:pt x="2598208" y="63686"/>
                </a:cubicBezTo>
                <a:cubicBezTo>
                  <a:pt x="2671217" y="63686"/>
                  <a:pt x="3062911" y="182248"/>
                  <a:pt x="3062911" y="255257"/>
                </a:cubicBezTo>
                <a:cubicBezTo>
                  <a:pt x="3065551" y="515958"/>
                  <a:pt x="2941519" y="586654"/>
                  <a:pt x="2880823" y="752352"/>
                </a:cubicBezTo>
                <a:cubicBezTo>
                  <a:pt x="2880823" y="825361"/>
                  <a:pt x="2786012" y="833085"/>
                  <a:pt x="2713003" y="833085"/>
                </a:cubicBezTo>
                <a:cubicBezTo>
                  <a:pt x="1826344" y="831766"/>
                  <a:pt x="1117814" y="1004618"/>
                  <a:pt x="199487" y="904338"/>
                </a:cubicBezTo>
                <a:cubicBezTo>
                  <a:pt x="126478" y="904338"/>
                  <a:pt x="47501" y="809527"/>
                  <a:pt x="47501" y="736518"/>
                </a:cubicBezTo>
                <a:cubicBezTo>
                  <a:pt x="-110837" y="573459"/>
                  <a:pt x="182087" y="434150"/>
                  <a:pt x="126669" y="271091"/>
                </a:cubicBezTo>
                <a:close/>
              </a:path>
            </a:pathLst>
          </a:custGeom>
          <a:gradFill flip="none" rotWithShape="1">
            <a:gsLst>
              <a:gs pos="42000">
                <a:schemeClr val="bg2">
                  <a:lumMod val="75000"/>
                  <a:alpha val="67000"/>
                </a:schemeClr>
              </a:gs>
              <a:gs pos="96000">
                <a:srgbClr val="86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20,0</a:t>
            </a:r>
            <a: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sz="105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юношей </a:t>
            </a:r>
            <a: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будущих врачей </a:t>
            </a:r>
            <a:r>
              <a:rPr lang="ru-RU" sz="105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5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5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показывают </a:t>
            </a:r>
            <a:r>
              <a:rPr lang="ru-RU" sz="105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высокий уровень </a:t>
            </a:r>
            <a:r>
              <a:rPr lang="ru-RU" sz="105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5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5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ТОЛЕРАНТНОСТИ </a:t>
            </a:r>
            <a:r>
              <a:rPr lang="ru-RU" sz="105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5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5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105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НЕОПРЕДЕЛЕННОСТИ</a:t>
            </a:r>
            <a:r>
              <a:rPr lang="ru-RU" sz="105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5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5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23.3</a:t>
            </a:r>
            <a:r>
              <a:rPr lang="ru-RU" sz="105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- </a:t>
            </a:r>
            <a:r>
              <a:rPr lang="ru-RU" sz="1050" b="1" dirty="0" err="1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Предпочитание</a:t>
            </a:r>
            <a:r>
              <a:rPr lang="ru-RU" sz="105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неопределённости</a:t>
            </a:r>
          </a:p>
          <a:p>
            <a:pPr algn="ctr"/>
            <a:r>
              <a:rPr lang="ru-RU" sz="105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050" b="1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762" y="6412415"/>
            <a:ext cx="470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объемы выборок </a:t>
            </a:r>
            <a:r>
              <a:rPr lang="ru-RU" sz="1000" dirty="0" smtClean="0"/>
              <a:t>исследования – 65 юноши и 239 девушек</a:t>
            </a:r>
            <a:endParaRPr lang="ru-RU" sz="1000" dirty="0" smtClean="0"/>
          </a:p>
          <a:p>
            <a:r>
              <a:rPr lang="ru-RU" sz="1000" dirty="0" smtClean="0"/>
              <a:t> </a:t>
            </a:r>
            <a:endParaRPr lang="ru-RU" sz="1000" dirty="0"/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321481"/>
              </p:ext>
            </p:extLst>
          </p:nvPr>
        </p:nvGraphicFramePr>
        <p:xfrm>
          <a:off x="80788" y="229142"/>
          <a:ext cx="2740456" cy="155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255997"/>
              </p:ext>
            </p:extLst>
          </p:nvPr>
        </p:nvGraphicFramePr>
        <p:xfrm>
          <a:off x="7033381" y="536578"/>
          <a:ext cx="2759638" cy="155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221681" y="552410"/>
            <a:ext cx="1571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ШТН (Юноши)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754" y="122639"/>
            <a:ext cx="602378" cy="1835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5" y="1566150"/>
            <a:ext cx="281023" cy="2826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959" y="592484"/>
            <a:ext cx="281023" cy="282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30863" y="692222"/>
            <a:ext cx="21429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EBE7BF"/>
                </a:solidFill>
              </a:rPr>
              <a:t>Автор опросника определяет </a:t>
            </a:r>
            <a:r>
              <a:rPr lang="ru-RU" sz="1000" dirty="0" smtClean="0">
                <a:solidFill>
                  <a:srgbClr val="EBE7BF"/>
                </a:solidFill>
              </a:rPr>
              <a:t>Т</a:t>
            </a:r>
            <a:r>
              <a:rPr lang="ru-RU" sz="1000" b="1" dirty="0" smtClean="0">
                <a:solidFill>
                  <a:srgbClr val="EBE7BF"/>
                </a:solidFill>
              </a:rPr>
              <a:t>ОЛЕРАНТНОСТЬ К НЕОПРЕДЕЛЕННОСТИ КАК СПЕКТР РЕАКЦИЙ </a:t>
            </a:r>
            <a:r>
              <a:rPr lang="ru-RU" sz="1000" dirty="0" smtClean="0">
                <a:solidFill>
                  <a:srgbClr val="EBE7BF"/>
                </a:solidFill>
              </a:rPr>
              <a:t>(</a:t>
            </a:r>
            <a:r>
              <a:rPr lang="ru-RU" sz="1000" dirty="0">
                <a:solidFill>
                  <a:srgbClr val="EBE7BF"/>
                </a:solidFill>
              </a:rPr>
              <a:t>от отвержения до влечения) на стимулы, которые воспринимаются индивидом как незнакомые, сложные, изменчивые или дающие возможность нескольких принципиально различных интерпретаций</a:t>
            </a:r>
            <a:r>
              <a:rPr lang="ru-RU" sz="1000" dirty="0" smtClean="0">
                <a:solidFill>
                  <a:srgbClr val="EBE7BF"/>
                </a:solidFill>
              </a:rPr>
              <a:t>.</a:t>
            </a:r>
          </a:p>
          <a:p>
            <a:endParaRPr lang="ru-RU" sz="1000" dirty="0">
              <a:solidFill>
                <a:srgbClr val="EBE7BF"/>
              </a:solidFill>
            </a:endParaRPr>
          </a:p>
          <a:p>
            <a:r>
              <a:rPr lang="ru-RU" sz="1000" dirty="0">
                <a:solidFill>
                  <a:srgbClr val="EBE7BF"/>
                </a:solidFill>
              </a:rPr>
              <a:t>Полученные в исследованиях данные свидетельствуют о том, </a:t>
            </a:r>
            <a:r>
              <a:rPr lang="ru-RU" sz="1000" dirty="0" smtClean="0">
                <a:solidFill>
                  <a:srgbClr val="EBE7BF"/>
                </a:solidFill>
              </a:rPr>
              <a:t/>
            </a:r>
            <a:br>
              <a:rPr lang="ru-RU" sz="1000" dirty="0" smtClean="0">
                <a:solidFill>
                  <a:srgbClr val="EBE7BF"/>
                </a:solidFill>
              </a:rPr>
            </a:br>
            <a:r>
              <a:rPr lang="ru-RU" sz="1000" dirty="0" smtClean="0">
                <a:solidFill>
                  <a:srgbClr val="EBE7BF"/>
                </a:solidFill>
              </a:rPr>
              <a:t>что </a:t>
            </a:r>
            <a:r>
              <a:rPr lang="ru-RU" sz="1000" dirty="0">
                <a:solidFill>
                  <a:srgbClr val="EBE7BF"/>
                </a:solidFill>
              </a:rPr>
              <a:t>лица, сообщающие </a:t>
            </a:r>
            <a:r>
              <a:rPr lang="ru-RU" sz="1000" dirty="0" smtClean="0">
                <a:solidFill>
                  <a:srgbClr val="EBE7BF"/>
                </a:solidFill>
              </a:rPr>
              <a:t/>
            </a:r>
            <a:br>
              <a:rPr lang="ru-RU" sz="1000" dirty="0" smtClean="0">
                <a:solidFill>
                  <a:srgbClr val="EBE7BF"/>
                </a:solidFill>
              </a:rPr>
            </a:br>
            <a:r>
              <a:rPr lang="ru-RU" sz="1000" dirty="0" smtClean="0">
                <a:solidFill>
                  <a:srgbClr val="EBE7BF"/>
                </a:solidFill>
              </a:rPr>
              <a:t>о </a:t>
            </a:r>
            <a:r>
              <a:rPr lang="ru-RU" sz="1000" dirty="0">
                <a:solidFill>
                  <a:srgbClr val="EBE7BF"/>
                </a:solidFill>
              </a:rPr>
              <a:t>позитивном отношении к неопределенным ситуациями, более склонны воспринимать себя субъектом собственных действий и контролировать собственную жизнь; </a:t>
            </a:r>
            <a:endParaRPr lang="ru-RU" sz="1000" dirty="0" smtClean="0">
              <a:solidFill>
                <a:srgbClr val="EBE7BF"/>
              </a:solidFill>
            </a:endParaRPr>
          </a:p>
          <a:p>
            <a:endParaRPr lang="ru-RU" sz="1000" dirty="0">
              <a:solidFill>
                <a:srgbClr val="EBE7BF"/>
              </a:solidFill>
            </a:endParaRPr>
          </a:p>
          <a:p>
            <a:r>
              <a:rPr lang="ru-RU" sz="1000" dirty="0" smtClean="0">
                <a:solidFill>
                  <a:srgbClr val="EBE7BF"/>
                </a:solidFill>
              </a:rPr>
              <a:t>Они </a:t>
            </a:r>
            <a:r>
              <a:rPr lang="ru-RU" sz="1000" dirty="0">
                <a:solidFill>
                  <a:srgbClr val="EBE7BF"/>
                </a:solidFill>
              </a:rPr>
              <a:t>более оптимистически оценивают собственные успехи и неудачи и более склонны ожидать успеха в будущем. Вместе с тем они менее рефлексивны, тревожны, быстрее переходят от планов к действиям и более склонны идти на риск, чем лица с низким уровнем толерантности к неопределенности.</a:t>
            </a:r>
          </a:p>
          <a:p>
            <a:endParaRPr lang="ru-RU" sz="1000" dirty="0">
              <a:solidFill>
                <a:srgbClr val="EBE7BF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4790" y="1374795"/>
            <a:ext cx="216502" cy="21779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9548" y="2737935"/>
            <a:ext cx="216502" cy="21779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90" y="4540387"/>
            <a:ext cx="216502" cy="217790"/>
          </a:xfrm>
          <a:prstGeom prst="rect">
            <a:avLst/>
          </a:prstGeom>
        </p:spPr>
      </p:pic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3580"/>
              </p:ext>
            </p:extLst>
          </p:nvPr>
        </p:nvGraphicFramePr>
        <p:xfrm>
          <a:off x="909143" y="1934785"/>
          <a:ext cx="4072009" cy="30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775653"/>
              </p:ext>
            </p:extLst>
          </p:nvPr>
        </p:nvGraphicFramePr>
        <p:xfrm>
          <a:off x="-341272" y="24387"/>
          <a:ext cx="2729675" cy="163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733020"/>
              </p:ext>
            </p:extLst>
          </p:nvPr>
        </p:nvGraphicFramePr>
        <p:xfrm>
          <a:off x="-281397" y="68903"/>
          <a:ext cx="2643908" cy="158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049471"/>
              </p:ext>
            </p:extLst>
          </p:nvPr>
        </p:nvGraphicFramePr>
        <p:xfrm>
          <a:off x="6986335" y="488467"/>
          <a:ext cx="2635093" cy="158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23142"/>
              </p:ext>
            </p:extLst>
          </p:nvPr>
        </p:nvGraphicFramePr>
        <p:xfrm>
          <a:off x="5147966" y="1906883"/>
          <a:ext cx="4017227" cy="310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566633"/>
              </p:ext>
            </p:extLst>
          </p:nvPr>
        </p:nvGraphicFramePr>
        <p:xfrm>
          <a:off x="6947065" y="209797"/>
          <a:ext cx="3241375" cy="1961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62214" y="1510337"/>
            <a:ext cx="1777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ШТН (девушки)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 flipH="1">
            <a:off x="8155170" y="2498336"/>
            <a:ext cx="1719201" cy="3074932"/>
          </a:xfrm>
          <a:custGeom>
            <a:avLst/>
            <a:gdLst>
              <a:gd name="connsiteX0" fmla="*/ 0 w 809439"/>
              <a:gd name="connsiteY0" fmla="*/ 0 h 3023728"/>
              <a:gd name="connsiteX1" fmla="*/ 417361 w 809439"/>
              <a:gd name="connsiteY1" fmla="*/ 884047 h 3023728"/>
              <a:gd name="connsiteX2" fmla="*/ 83472 w 809439"/>
              <a:gd name="connsiteY2" fmla="*/ 1354526 h 3023728"/>
              <a:gd name="connsiteX3" fmla="*/ 474274 w 809439"/>
              <a:gd name="connsiteY3" fmla="*/ 1836389 h 3023728"/>
              <a:gd name="connsiteX4" fmla="*/ 417361 w 809439"/>
              <a:gd name="connsiteY4" fmla="*/ 2120953 h 3023728"/>
              <a:gd name="connsiteX5" fmla="*/ 516010 w 809439"/>
              <a:gd name="connsiteY5" fmla="*/ 2367575 h 3023728"/>
              <a:gd name="connsiteX6" fmla="*/ 390802 w 809439"/>
              <a:gd name="connsiteY6" fmla="*/ 2655934 h 3023728"/>
              <a:gd name="connsiteX7" fmla="*/ 751250 w 809439"/>
              <a:gd name="connsiteY7" fmla="*/ 2993617 h 3023728"/>
              <a:gd name="connsiteX8" fmla="*/ 804368 w 809439"/>
              <a:gd name="connsiteY8" fmla="*/ 2986028 h 3023728"/>
              <a:gd name="connsiteX0" fmla="*/ 249256 w 726186"/>
              <a:gd name="connsiteY0" fmla="*/ 0 h 3110814"/>
              <a:gd name="connsiteX1" fmla="*/ 334108 w 726186"/>
              <a:gd name="connsiteY1" fmla="*/ 971133 h 3110814"/>
              <a:gd name="connsiteX2" fmla="*/ 219 w 726186"/>
              <a:gd name="connsiteY2" fmla="*/ 1441612 h 3110814"/>
              <a:gd name="connsiteX3" fmla="*/ 391021 w 726186"/>
              <a:gd name="connsiteY3" fmla="*/ 1923475 h 3110814"/>
              <a:gd name="connsiteX4" fmla="*/ 334108 w 726186"/>
              <a:gd name="connsiteY4" fmla="*/ 2208039 h 3110814"/>
              <a:gd name="connsiteX5" fmla="*/ 432757 w 726186"/>
              <a:gd name="connsiteY5" fmla="*/ 2454661 h 3110814"/>
              <a:gd name="connsiteX6" fmla="*/ 307549 w 726186"/>
              <a:gd name="connsiteY6" fmla="*/ 2743020 h 3110814"/>
              <a:gd name="connsiteX7" fmla="*/ 667997 w 726186"/>
              <a:gd name="connsiteY7" fmla="*/ 3080703 h 3110814"/>
              <a:gd name="connsiteX8" fmla="*/ 721115 w 726186"/>
              <a:gd name="connsiteY8" fmla="*/ 3073114 h 3110814"/>
              <a:gd name="connsiteX0" fmla="*/ 285203 w 762133"/>
              <a:gd name="connsiteY0" fmla="*/ 0 h 3110814"/>
              <a:gd name="connsiteX1" fmla="*/ 45463 w 762133"/>
              <a:gd name="connsiteY1" fmla="*/ 872172 h 3110814"/>
              <a:gd name="connsiteX2" fmla="*/ 36166 w 762133"/>
              <a:gd name="connsiteY2" fmla="*/ 1441612 h 3110814"/>
              <a:gd name="connsiteX3" fmla="*/ 426968 w 762133"/>
              <a:gd name="connsiteY3" fmla="*/ 1923475 h 3110814"/>
              <a:gd name="connsiteX4" fmla="*/ 370055 w 762133"/>
              <a:gd name="connsiteY4" fmla="*/ 2208039 h 3110814"/>
              <a:gd name="connsiteX5" fmla="*/ 468704 w 762133"/>
              <a:gd name="connsiteY5" fmla="*/ 2454661 h 3110814"/>
              <a:gd name="connsiteX6" fmla="*/ 343496 w 762133"/>
              <a:gd name="connsiteY6" fmla="*/ 2743020 h 3110814"/>
              <a:gd name="connsiteX7" fmla="*/ 703944 w 762133"/>
              <a:gd name="connsiteY7" fmla="*/ 3080703 h 3110814"/>
              <a:gd name="connsiteX8" fmla="*/ 757062 w 762133"/>
              <a:gd name="connsiteY8" fmla="*/ 3073114 h 3110814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377994 w 770072"/>
              <a:gd name="connsiteY4" fmla="*/ 2231790 h 3134565"/>
              <a:gd name="connsiteX5" fmla="*/ 476643 w 770072"/>
              <a:gd name="connsiteY5" fmla="*/ 2478412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221163 w 770072"/>
              <a:gd name="connsiteY4" fmla="*/ 2277245 h 3134565"/>
              <a:gd name="connsiteX5" fmla="*/ 476643 w 770072"/>
              <a:gd name="connsiteY5" fmla="*/ 2478412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221163 w 770072"/>
              <a:gd name="connsiteY4" fmla="*/ 2277245 h 3134565"/>
              <a:gd name="connsiteX5" fmla="*/ 313894 w 770072"/>
              <a:gd name="connsiteY5" fmla="*/ 2550383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221163 w 770072"/>
              <a:gd name="connsiteY4" fmla="*/ 2277245 h 3134565"/>
              <a:gd name="connsiteX5" fmla="*/ 370116 w 770072"/>
              <a:gd name="connsiteY5" fmla="*/ 2542807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1321391"/>
              <a:gd name="connsiteY0" fmla="*/ 0 h 3133289"/>
              <a:gd name="connsiteX1" fmla="*/ 53402 w 1321391"/>
              <a:gd name="connsiteY1" fmla="*/ 895923 h 3133289"/>
              <a:gd name="connsiteX2" fmla="*/ 44105 w 1321391"/>
              <a:gd name="connsiteY2" fmla="*/ 1465363 h 3133289"/>
              <a:gd name="connsiteX3" fmla="*/ 434907 w 1321391"/>
              <a:gd name="connsiteY3" fmla="*/ 1947226 h 3133289"/>
              <a:gd name="connsiteX4" fmla="*/ 221163 w 1321391"/>
              <a:gd name="connsiteY4" fmla="*/ 2277245 h 3133289"/>
              <a:gd name="connsiteX5" fmla="*/ 370116 w 1321391"/>
              <a:gd name="connsiteY5" fmla="*/ 2542807 h 3133289"/>
              <a:gd name="connsiteX6" fmla="*/ 351435 w 1321391"/>
              <a:gd name="connsiteY6" fmla="*/ 2766771 h 3133289"/>
              <a:gd name="connsiteX7" fmla="*/ 711883 w 1321391"/>
              <a:gd name="connsiteY7" fmla="*/ 3104454 h 3133289"/>
              <a:gd name="connsiteX8" fmla="*/ 1321307 w 1321391"/>
              <a:gd name="connsiteY8" fmla="*/ 3093076 h 3133289"/>
              <a:gd name="connsiteX0" fmla="*/ 439604 w 1321609"/>
              <a:gd name="connsiteY0" fmla="*/ 0 h 3096224"/>
              <a:gd name="connsiteX1" fmla="*/ 53402 w 1321609"/>
              <a:gd name="connsiteY1" fmla="*/ 895923 h 3096224"/>
              <a:gd name="connsiteX2" fmla="*/ 44105 w 1321609"/>
              <a:gd name="connsiteY2" fmla="*/ 1465363 h 3096224"/>
              <a:gd name="connsiteX3" fmla="*/ 434907 w 1321609"/>
              <a:gd name="connsiteY3" fmla="*/ 1947226 h 3096224"/>
              <a:gd name="connsiteX4" fmla="*/ 221163 w 1321609"/>
              <a:gd name="connsiteY4" fmla="*/ 2277245 h 3096224"/>
              <a:gd name="connsiteX5" fmla="*/ 370116 w 1321609"/>
              <a:gd name="connsiteY5" fmla="*/ 2542807 h 3096224"/>
              <a:gd name="connsiteX6" fmla="*/ 351435 w 1321609"/>
              <a:gd name="connsiteY6" fmla="*/ 2766771 h 3096224"/>
              <a:gd name="connsiteX7" fmla="*/ 1111359 w 1321609"/>
              <a:gd name="connsiteY7" fmla="*/ 2858239 h 3096224"/>
              <a:gd name="connsiteX8" fmla="*/ 1321307 w 1321609"/>
              <a:gd name="connsiteY8" fmla="*/ 3093076 h 3096224"/>
              <a:gd name="connsiteX0" fmla="*/ 439604 w 1321408"/>
              <a:gd name="connsiteY0" fmla="*/ 0 h 3094872"/>
              <a:gd name="connsiteX1" fmla="*/ 53402 w 1321408"/>
              <a:gd name="connsiteY1" fmla="*/ 895923 h 3094872"/>
              <a:gd name="connsiteX2" fmla="*/ 44105 w 1321408"/>
              <a:gd name="connsiteY2" fmla="*/ 1465363 h 3094872"/>
              <a:gd name="connsiteX3" fmla="*/ 434907 w 1321408"/>
              <a:gd name="connsiteY3" fmla="*/ 1947226 h 3094872"/>
              <a:gd name="connsiteX4" fmla="*/ 221163 w 1321408"/>
              <a:gd name="connsiteY4" fmla="*/ 2277245 h 3094872"/>
              <a:gd name="connsiteX5" fmla="*/ 370116 w 1321408"/>
              <a:gd name="connsiteY5" fmla="*/ 2542807 h 3094872"/>
              <a:gd name="connsiteX6" fmla="*/ 351435 w 1321408"/>
              <a:gd name="connsiteY6" fmla="*/ 2766771 h 3094872"/>
              <a:gd name="connsiteX7" fmla="*/ 803491 w 1321408"/>
              <a:gd name="connsiteY7" fmla="*/ 2681891 h 3094872"/>
              <a:gd name="connsiteX8" fmla="*/ 1321307 w 1321408"/>
              <a:gd name="connsiteY8" fmla="*/ 3093076 h 3094872"/>
              <a:gd name="connsiteX0" fmla="*/ 439604 w 1321468"/>
              <a:gd name="connsiteY0" fmla="*/ 0 h 3094419"/>
              <a:gd name="connsiteX1" fmla="*/ 53402 w 1321468"/>
              <a:gd name="connsiteY1" fmla="*/ 895923 h 3094419"/>
              <a:gd name="connsiteX2" fmla="*/ 44105 w 1321468"/>
              <a:gd name="connsiteY2" fmla="*/ 1465363 h 3094419"/>
              <a:gd name="connsiteX3" fmla="*/ 434907 w 1321468"/>
              <a:gd name="connsiteY3" fmla="*/ 1947226 h 3094419"/>
              <a:gd name="connsiteX4" fmla="*/ 221163 w 1321468"/>
              <a:gd name="connsiteY4" fmla="*/ 2277245 h 3094419"/>
              <a:gd name="connsiteX5" fmla="*/ 370116 w 1321468"/>
              <a:gd name="connsiteY5" fmla="*/ 2542807 h 3094419"/>
              <a:gd name="connsiteX6" fmla="*/ 351435 w 1321468"/>
              <a:gd name="connsiteY6" fmla="*/ 2766771 h 3094419"/>
              <a:gd name="connsiteX7" fmla="*/ 976033 w 1321468"/>
              <a:gd name="connsiteY7" fmla="*/ 2543879 h 3094419"/>
              <a:gd name="connsiteX8" fmla="*/ 1321307 w 1321468"/>
              <a:gd name="connsiteY8" fmla="*/ 3093076 h 3094419"/>
              <a:gd name="connsiteX0" fmla="*/ 439604 w 1321468"/>
              <a:gd name="connsiteY0" fmla="*/ 0 h 3094419"/>
              <a:gd name="connsiteX1" fmla="*/ 53402 w 1321468"/>
              <a:gd name="connsiteY1" fmla="*/ 895923 h 3094419"/>
              <a:gd name="connsiteX2" fmla="*/ 44105 w 1321468"/>
              <a:gd name="connsiteY2" fmla="*/ 1465363 h 3094419"/>
              <a:gd name="connsiteX3" fmla="*/ 434907 w 1321468"/>
              <a:gd name="connsiteY3" fmla="*/ 1947226 h 3094419"/>
              <a:gd name="connsiteX4" fmla="*/ 221163 w 1321468"/>
              <a:gd name="connsiteY4" fmla="*/ 2277245 h 3094419"/>
              <a:gd name="connsiteX5" fmla="*/ 370116 w 1321468"/>
              <a:gd name="connsiteY5" fmla="*/ 2542807 h 3094419"/>
              <a:gd name="connsiteX6" fmla="*/ 351435 w 1321468"/>
              <a:gd name="connsiteY6" fmla="*/ 2766771 h 3094419"/>
              <a:gd name="connsiteX7" fmla="*/ 976033 w 1321468"/>
              <a:gd name="connsiteY7" fmla="*/ 2543879 h 3094419"/>
              <a:gd name="connsiteX8" fmla="*/ 1321307 w 1321468"/>
              <a:gd name="connsiteY8" fmla="*/ 3093076 h 3094419"/>
              <a:gd name="connsiteX0" fmla="*/ 439604 w 994850"/>
              <a:gd name="connsiteY0" fmla="*/ 0 h 2812169"/>
              <a:gd name="connsiteX1" fmla="*/ 53402 w 994850"/>
              <a:gd name="connsiteY1" fmla="*/ 895923 h 2812169"/>
              <a:gd name="connsiteX2" fmla="*/ 44105 w 994850"/>
              <a:gd name="connsiteY2" fmla="*/ 1465363 h 2812169"/>
              <a:gd name="connsiteX3" fmla="*/ 434907 w 994850"/>
              <a:gd name="connsiteY3" fmla="*/ 1947226 h 2812169"/>
              <a:gd name="connsiteX4" fmla="*/ 221163 w 994850"/>
              <a:gd name="connsiteY4" fmla="*/ 2277245 h 2812169"/>
              <a:gd name="connsiteX5" fmla="*/ 370116 w 994850"/>
              <a:gd name="connsiteY5" fmla="*/ 2542807 h 2812169"/>
              <a:gd name="connsiteX6" fmla="*/ 351435 w 994850"/>
              <a:gd name="connsiteY6" fmla="*/ 2766771 h 2812169"/>
              <a:gd name="connsiteX7" fmla="*/ 976033 w 994850"/>
              <a:gd name="connsiteY7" fmla="*/ 2543879 h 2812169"/>
              <a:gd name="connsiteX8" fmla="*/ 895028 w 994850"/>
              <a:gd name="connsiteY8" fmla="*/ 2809385 h 2812169"/>
              <a:gd name="connsiteX0" fmla="*/ 439604 w 994850"/>
              <a:gd name="connsiteY0" fmla="*/ 0 h 2812169"/>
              <a:gd name="connsiteX1" fmla="*/ 53402 w 994850"/>
              <a:gd name="connsiteY1" fmla="*/ 895923 h 2812169"/>
              <a:gd name="connsiteX2" fmla="*/ 44105 w 994850"/>
              <a:gd name="connsiteY2" fmla="*/ 1465363 h 2812169"/>
              <a:gd name="connsiteX3" fmla="*/ 434907 w 994850"/>
              <a:gd name="connsiteY3" fmla="*/ 1947226 h 2812169"/>
              <a:gd name="connsiteX4" fmla="*/ 221163 w 994850"/>
              <a:gd name="connsiteY4" fmla="*/ 2277245 h 2812169"/>
              <a:gd name="connsiteX5" fmla="*/ 370116 w 994850"/>
              <a:gd name="connsiteY5" fmla="*/ 2542807 h 2812169"/>
              <a:gd name="connsiteX6" fmla="*/ 351435 w 994850"/>
              <a:gd name="connsiteY6" fmla="*/ 2766771 h 2812169"/>
              <a:gd name="connsiteX7" fmla="*/ 976033 w 994850"/>
              <a:gd name="connsiteY7" fmla="*/ 2543879 h 2812169"/>
              <a:gd name="connsiteX8" fmla="*/ 895028 w 994850"/>
              <a:gd name="connsiteY8" fmla="*/ 2809385 h 2812169"/>
              <a:gd name="connsiteX0" fmla="*/ 447077 w 1002323"/>
              <a:gd name="connsiteY0" fmla="*/ 0 h 2812169"/>
              <a:gd name="connsiteX1" fmla="*/ 47343 w 1002323"/>
              <a:gd name="connsiteY1" fmla="*/ 769413 h 2812169"/>
              <a:gd name="connsiteX2" fmla="*/ 51578 w 1002323"/>
              <a:gd name="connsiteY2" fmla="*/ 1465363 h 2812169"/>
              <a:gd name="connsiteX3" fmla="*/ 442380 w 1002323"/>
              <a:gd name="connsiteY3" fmla="*/ 1947226 h 2812169"/>
              <a:gd name="connsiteX4" fmla="*/ 228636 w 1002323"/>
              <a:gd name="connsiteY4" fmla="*/ 2277245 h 2812169"/>
              <a:gd name="connsiteX5" fmla="*/ 377589 w 1002323"/>
              <a:gd name="connsiteY5" fmla="*/ 2542807 h 2812169"/>
              <a:gd name="connsiteX6" fmla="*/ 358908 w 1002323"/>
              <a:gd name="connsiteY6" fmla="*/ 2766771 h 2812169"/>
              <a:gd name="connsiteX7" fmla="*/ 983506 w 1002323"/>
              <a:gd name="connsiteY7" fmla="*/ 2543879 h 2812169"/>
              <a:gd name="connsiteX8" fmla="*/ 902501 w 1002323"/>
              <a:gd name="connsiteY8" fmla="*/ 2809385 h 2812169"/>
              <a:gd name="connsiteX0" fmla="*/ 447077 w 1002323"/>
              <a:gd name="connsiteY0" fmla="*/ 65920 h 2878089"/>
              <a:gd name="connsiteX1" fmla="*/ 47343 w 1002323"/>
              <a:gd name="connsiteY1" fmla="*/ 835333 h 2878089"/>
              <a:gd name="connsiteX2" fmla="*/ 51578 w 1002323"/>
              <a:gd name="connsiteY2" fmla="*/ 1531283 h 2878089"/>
              <a:gd name="connsiteX3" fmla="*/ 442380 w 1002323"/>
              <a:gd name="connsiteY3" fmla="*/ 2013146 h 2878089"/>
              <a:gd name="connsiteX4" fmla="*/ 228636 w 1002323"/>
              <a:gd name="connsiteY4" fmla="*/ 2343165 h 2878089"/>
              <a:gd name="connsiteX5" fmla="*/ 377589 w 1002323"/>
              <a:gd name="connsiteY5" fmla="*/ 2608727 h 2878089"/>
              <a:gd name="connsiteX6" fmla="*/ 358908 w 1002323"/>
              <a:gd name="connsiteY6" fmla="*/ 2832691 h 2878089"/>
              <a:gd name="connsiteX7" fmla="*/ 983506 w 1002323"/>
              <a:gd name="connsiteY7" fmla="*/ 2609799 h 2878089"/>
              <a:gd name="connsiteX8" fmla="*/ 902501 w 1002323"/>
              <a:gd name="connsiteY8" fmla="*/ 2875305 h 2878089"/>
              <a:gd name="connsiteX0" fmla="*/ 1465036 w 1465036"/>
              <a:gd name="connsiteY0" fmla="*/ 66730 h 2863565"/>
              <a:gd name="connsiteX1" fmla="*/ 114632 w 1465036"/>
              <a:gd name="connsiteY1" fmla="*/ 820809 h 2863565"/>
              <a:gd name="connsiteX2" fmla="*/ 118867 w 1465036"/>
              <a:gd name="connsiteY2" fmla="*/ 1516759 h 2863565"/>
              <a:gd name="connsiteX3" fmla="*/ 509669 w 1465036"/>
              <a:gd name="connsiteY3" fmla="*/ 1998622 h 2863565"/>
              <a:gd name="connsiteX4" fmla="*/ 295925 w 1465036"/>
              <a:gd name="connsiteY4" fmla="*/ 2328641 h 2863565"/>
              <a:gd name="connsiteX5" fmla="*/ 444878 w 1465036"/>
              <a:gd name="connsiteY5" fmla="*/ 2594203 h 2863565"/>
              <a:gd name="connsiteX6" fmla="*/ 426197 w 1465036"/>
              <a:gd name="connsiteY6" fmla="*/ 2818167 h 2863565"/>
              <a:gd name="connsiteX7" fmla="*/ 1050795 w 1465036"/>
              <a:gd name="connsiteY7" fmla="*/ 2595275 h 2863565"/>
              <a:gd name="connsiteX8" fmla="*/ 969790 w 1465036"/>
              <a:gd name="connsiteY8" fmla="*/ 2860781 h 2863565"/>
              <a:gd name="connsiteX0" fmla="*/ 1369968 w 1369968"/>
              <a:gd name="connsiteY0" fmla="*/ 66615 h 2863450"/>
              <a:gd name="connsiteX1" fmla="*/ 19564 w 1369968"/>
              <a:gd name="connsiteY1" fmla="*/ 820694 h 2863450"/>
              <a:gd name="connsiteX2" fmla="*/ 558339 w 1369968"/>
              <a:gd name="connsiteY2" fmla="*/ 1505144 h 2863450"/>
              <a:gd name="connsiteX3" fmla="*/ 414601 w 1369968"/>
              <a:gd name="connsiteY3" fmla="*/ 1998507 h 2863450"/>
              <a:gd name="connsiteX4" fmla="*/ 200857 w 1369968"/>
              <a:gd name="connsiteY4" fmla="*/ 2328526 h 2863450"/>
              <a:gd name="connsiteX5" fmla="*/ 349810 w 1369968"/>
              <a:gd name="connsiteY5" fmla="*/ 2594088 h 2863450"/>
              <a:gd name="connsiteX6" fmla="*/ 331129 w 1369968"/>
              <a:gd name="connsiteY6" fmla="*/ 2818052 h 2863450"/>
              <a:gd name="connsiteX7" fmla="*/ 955727 w 1369968"/>
              <a:gd name="connsiteY7" fmla="*/ 2595160 h 2863450"/>
              <a:gd name="connsiteX8" fmla="*/ 874722 w 1369968"/>
              <a:gd name="connsiteY8" fmla="*/ 2860666 h 2863450"/>
              <a:gd name="connsiteX0" fmla="*/ 1469352 w 1469352"/>
              <a:gd name="connsiteY0" fmla="*/ 154582 h 2951417"/>
              <a:gd name="connsiteX1" fmla="*/ 17454 w 1469352"/>
              <a:gd name="connsiteY1" fmla="*/ 287609 h 2951417"/>
              <a:gd name="connsiteX2" fmla="*/ 657723 w 1469352"/>
              <a:gd name="connsiteY2" fmla="*/ 1593111 h 2951417"/>
              <a:gd name="connsiteX3" fmla="*/ 513985 w 1469352"/>
              <a:gd name="connsiteY3" fmla="*/ 2086474 h 2951417"/>
              <a:gd name="connsiteX4" fmla="*/ 300241 w 1469352"/>
              <a:gd name="connsiteY4" fmla="*/ 2416493 h 2951417"/>
              <a:gd name="connsiteX5" fmla="*/ 449194 w 1469352"/>
              <a:gd name="connsiteY5" fmla="*/ 2682055 h 2951417"/>
              <a:gd name="connsiteX6" fmla="*/ 430513 w 1469352"/>
              <a:gd name="connsiteY6" fmla="*/ 2906019 h 2951417"/>
              <a:gd name="connsiteX7" fmla="*/ 1055111 w 1469352"/>
              <a:gd name="connsiteY7" fmla="*/ 2683127 h 2951417"/>
              <a:gd name="connsiteX8" fmla="*/ 974106 w 1469352"/>
              <a:gd name="connsiteY8" fmla="*/ 2948633 h 2951417"/>
              <a:gd name="connsiteX0" fmla="*/ 1469352 w 1469352"/>
              <a:gd name="connsiteY0" fmla="*/ 154582 h 2977997"/>
              <a:gd name="connsiteX1" fmla="*/ 17454 w 1469352"/>
              <a:gd name="connsiteY1" fmla="*/ 287609 h 2977997"/>
              <a:gd name="connsiteX2" fmla="*/ 657723 w 1469352"/>
              <a:gd name="connsiteY2" fmla="*/ 1593111 h 2977997"/>
              <a:gd name="connsiteX3" fmla="*/ 513985 w 1469352"/>
              <a:gd name="connsiteY3" fmla="*/ 2086474 h 2977997"/>
              <a:gd name="connsiteX4" fmla="*/ 300241 w 1469352"/>
              <a:gd name="connsiteY4" fmla="*/ 2416493 h 2977997"/>
              <a:gd name="connsiteX5" fmla="*/ 449194 w 1469352"/>
              <a:gd name="connsiteY5" fmla="*/ 2682055 h 2977997"/>
              <a:gd name="connsiteX6" fmla="*/ 430513 w 1469352"/>
              <a:gd name="connsiteY6" fmla="*/ 2906019 h 2977997"/>
              <a:gd name="connsiteX7" fmla="*/ 1055111 w 1469352"/>
              <a:gd name="connsiteY7" fmla="*/ 2683127 h 2977997"/>
              <a:gd name="connsiteX8" fmla="*/ 1309040 w 1469352"/>
              <a:gd name="connsiteY8" fmla="*/ 2975469 h 29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9352" h="2977997">
                <a:moveTo>
                  <a:pt x="1469352" y="154582"/>
                </a:moveTo>
                <a:cubicBezTo>
                  <a:pt x="1011358" y="-148824"/>
                  <a:pt x="152726" y="47854"/>
                  <a:pt x="17454" y="287609"/>
                </a:cubicBezTo>
                <a:cubicBezTo>
                  <a:pt x="-117818" y="527364"/>
                  <a:pt x="574968" y="1293300"/>
                  <a:pt x="657723" y="1593111"/>
                </a:cubicBezTo>
                <a:cubicBezTo>
                  <a:pt x="740478" y="1892922"/>
                  <a:pt x="573565" y="1949244"/>
                  <a:pt x="513985" y="2086474"/>
                </a:cubicBezTo>
                <a:cubicBezTo>
                  <a:pt x="454405" y="2223704"/>
                  <a:pt x="311039" y="2317230"/>
                  <a:pt x="300241" y="2416493"/>
                </a:cubicBezTo>
                <a:cubicBezTo>
                  <a:pt x="289443" y="2515756"/>
                  <a:pt x="427482" y="2600467"/>
                  <a:pt x="449194" y="2682055"/>
                </a:cubicBezTo>
                <a:cubicBezTo>
                  <a:pt x="470906" y="2763643"/>
                  <a:pt x="329527" y="2905840"/>
                  <a:pt x="430513" y="2906019"/>
                </a:cubicBezTo>
                <a:cubicBezTo>
                  <a:pt x="531499" y="2906198"/>
                  <a:pt x="762894" y="2593608"/>
                  <a:pt x="1055111" y="2683127"/>
                </a:cubicBezTo>
                <a:cubicBezTo>
                  <a:pt x="1124039" y="2738143"/>
                  <a:pt x="1316945" y="3006771"/>
                  <a:pt x="1309040" y="297546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634546" y="2683135"/>
            <a:ext cx="2183325" cy="2717497"/>
          </a:xfrm>
          <a:custGeom>
            <a:avLst/>
            <a:gdLst>
              <a:gd name="connsiteX0" fmla="*/ 0 w 1423076"/>
              <a:gd name="connsiteY0" fmla="*/ 0 h 1211693"/>
              <a:gd name="connsiteX1" fmla="*/ 297293 w 1423076"/>
              <a:gd name="connsiteY1" fmla="*/ 342337 h 1211693"/>
              <a:gd name="connsiteX2" fmla="*/ 1135117 w 1423076"/>
              <a:gd name="connsiteY2" fmla="*/ 459452 h 1211693"/>
              <a:gd name="connsiteX3" fmla="*/ 1297277 w 1423076"/>
              <a:gd name="connsiteY3" fmla="*/ 1085569 h 1211693"/>
              <a:gd name="connsiteX4" fmla="*/ 1414392 w 1423076"/>
              <a:gd name="connsiteY4" fmla="*/ 1166648 h 1211693"/>
              <a:gd name="connsiteX5" fmla="*/ 1405383 w 1423076"/>
              <a:gd name="connsiteY5" fmla="*/ 1211693 h 1211693"/>
              <a:gd name="connsiteX0" fmla="*/ 518705 w 1941781"/>
              <a:gd name="connsiteY0" fmla="*/ 0 h 1211693"/>
              <a:gd name="connsiteX1" fmla="*/ 31370 w 1941781"/>
              <a:gd name="connsiteY1" fmla="*/ 361957 h 1211693"/>
              <a:gd name="connsiteX2" fmla="*/ 1653822 w 1941781"/>
              <a:gd name="connsiteY2" fmla="*/ 459452 h 1211693"/>
              <a:gd name="connsiteX3" fmla="*/ 1815982 w 1941781"/>
              <a:gd name="connsiteY3" fmla="*/ 1085569 h 1211693"/>
              <a:gd name="connsiteX4" fmla="*/ 1933097 w 1941781"/>
              <a:gd name="connsiteY4" fmla="*/ 1166648 h 1211693"/>
              <a:gd name="connsiteX5" fmla="*/ 1924088 w 1941781"/>
              <a:gd name="connsiteY5" fmla="*/ 1211693 h 1211693"/>
              <a:gd name="connsiteX0" fmla="*/ 518705 w 1941781"/>
              <a:gd name="connsiteY0" fmla="*/ 0 h 1211693"/>
              <a:gd name="connsiteX1" fmla="*/ 31370 w 1941781"/>
              <a:gd name="connsiteY1" fmla="*/ 361957 h 1211693"/>
              <a:gd name="connsiteX2" fmla="*/ 1653822 w 1941781"/>
              <a:gd name="connsiteY2" fmla="*/ 459452 h 1211693"/>
              <a:gd name="connsiteX3" fmla="*/ 1815982 w 1941781"/>
              <a:gd name="connsiteY3" fmla="*/ 1085569 h 1211693"/>
              <a:gd name="connsiteX4" fmla="*/ 1933097 w 1941781"/>
              <a:gd name="connsiteY4" fmla="*/ 1166648 h 1211693"/>
              <a:gd name="connsiteX5" fmla="*/ 1924088 w 1941781"/>
              <a:gd name="connsiteY5" fmla="*/ 1211693 h 1211693"/>
              <a:gd name="connsiteX0" fmla="*/ 545043 w 1968119"/>
              <a:gd name="connsiteY0" fmla="*/ 0 h 1211693"/>
              <a:gd name="connsiteX1" fmla="*/ 57708 w 1968119"/>
              <a:gd name="connsiteY1" fmla="*/ 361957 h 1211693"/>
              <a:gd name="connsiteX2" fmla="*/ 1680160 w 1968119"/>
              <a:gd name="connsiteY2" fmla="*/ 459452 h 1211693"/>
              <a:gd name="connsiteX3" fmla="*/ 1842320 w 1968119"/>
              <a:gd name="connsiteY3" fmla="*/ 1085569 h 1211693"/>
              <a:gd name="connsiteX4" fmla="*/ 1959435 w 1968119"/>
              <a:gd name="connsiteY4" fmla="*/ 1166648 h 1211693"/>
              <a:gd name="connsiteX5" fmla="*/ 1950426 w 1968119"/>
              <a:gd name="connsiteY5" fmla="*/ 1211693 h 1211693"/>
              <a:gd name="connsiteX0" fmla="*/ 547910 w 1970986"/>
              <a:gd name="connsiteY0" fmla="*/ 0 h 1211693"/>
              <a:gd name="connsiteX1" fmla="*/ 60575 w 1970986"/>
              <a:gd name="connsiteY1" fmla="*/ 361957 h 1211693"/>
              <a:gd name="connsiteX2" fmla="*/ 1726618 w 1970986"/>
              <a:gd name="connsiteY2" fmla="*/ 413672 h 1211693"/>
              <a:gd name="connsiteX3" fmla="*/ 1845187 w 1970986"/>
              <a:gd name="connsiteY3" fmla="*/ 1085569 h 1211693"/>
              <a:gd name="connsiteX4" fmla="*/ 1962302 w 1970986"/>
              <a:gd name="connsiteY4" fmla="*/ 1166648 h 1211693"/>
              <a:gd name="connsiteX5" fmla="*/ 1953293 w 1970986"/>
              <a:gd name="connsiteY5" fmla="*/ 1211693 h 1211693"/>
              <a:gd name="connsiteX0" fmla="*/ 547910 w 1970986"/>
              <a:gd name="connsiteY0" fmla="*/ 0 h 1211693"/>
              <a:gd name="connsiteX1" fmla="*/ 60575 w 1970986"/>
              <a:gd name="connsiteY1" fmla="*/ 361957 h 1211693"/>
              <a:gd name="connsiteX2" fmla="*/ 1726618 w 1970986"/>
              <a:gd name="connsiteY2" fmla="*/ 413672 h 1211693"/>
              <a:gd name="connsiteX3" fmla="*/ 1681722 w 1970986"/>
              <a:gd name="connsiteY3" fmla="*/ 1083934 h 1211693"/>
              <a:gd name="connsiteX4" fmla="*/ 1962302 w 1970986"/>
              <a:gd name="connsiteY4" fmla="*/ 1166648 h 1211693"/>
              <a:gd name="connsiteX5" fmla="*/ 1953293 w 1970986"/>
              <a:gd name="connsiteY5" fmla="*/ 1211693 h 1211693"/>
              <a:gd name="connsiteX0" fmla="*/ 547910 w 2128460"/>
              <a:gd name="connsiteY0" fmla="*/ 0 h 1228043"/>
              <a:gd name="connsiteX1" fmla="*/ 60575 w 2128460"/>
              <a:gd name="connsiteY1" fmla="*/ 361957 h 1228043"/>
              <a:gd name="connsiteX2" fmla="*/ 1726618 w 2128460"/>
              <a:gd name="connsiteY2" fmla="*/ 413672 h 1228043"/>
              <a:gd name="connsiteX3" fmla="*/ 1681722 w 2128460"/>
              <a:gd name="connsiteY3" fmla="*/ 1083934 h 1228043"/>
              <a:gd name="connsiteX4" fmla="*/ 1962302 w 2128460"/>
              <a:gd name="connsiteY4" fmla="*/ 1166648 h 1228043"/>
              <a:gd name="connsiteX5" fmla="*/ 2127656 w 2128460"/>
              <a:gd name="connsiteY5" fmla="*/ 1228043 h 1228043"/>
              <a:gd name="connsiteX0" fmla="*/ 547910 w 2130340"/>
              <a:gd name="connsiteY0" fmla="*/ 0 h 1228043"/>
              <a:gd name="connsiteX1" fmla="*/ 60575 w 2130340"/>
              <a:gd name="connsiteY1" fmla="*/ 361957 h 1228043"/>
              <a:gd name="connsiteX2" fmla="*/ 1726618 w 2130340"/>
              <a:gd name="connsiteY2" fmla="*/ 413672 h 1228043"/>
              <a:gd name="connsiteX3" fmla="*/ 1681722 w 2130340"/>
              <a:gd name="connsiteY3" fmla="*/ 1083934 h 1228043"/>
              <a:gd name="connsiteX4" fmla="*/ 2082176 w 2130340"/>
              <a:gd name="connsiteY4" fmla="*/ 1150298 h 1228043"/>
              <a:gd name="connsiteX5" fmla="*/ 2127656 w 2130340"/>
              <a:gd name="connsiteY5" fmla="*/ 1228043 h 1228043"/>
              <a:gd name="connsiteX0" fmla="*/ 547910 w 2234964"/>
              <a:gd name="connsiteY0" fmla="*/ 0 h 1228043"/>
              <a:gd name="connsiteX1" fmla="*/ 60575 w 2234964"/>
              <a:gd name="connsiteY1" fmla="*/ 361957 h 1228043"/>
              <a:gd name="connsiteX2" fmla="*/ 1726618 w 2234964"/>
              <a:gd name="connsiteY2" fmla="*/ 413672 h 1228043"/>
              <a:gd name="connsiteX3" fmla="*/ 1681722 w 2234964"/>
              <a:gd name="connsiteY3" fmla="*/ 1083934 h 1228043"/>
              <a:gd name="connsiteX4" fmla="*/ 2082176 w 2234964"/>
              <a:gd name="connsiteY4" fmla="*/ 1150298 h 1228043"/>
              <a:gd name="connsiteX5" fmla="*/ 2127656 w 2234964"/>
              <a:gd name="connsiteY5" fmla="*/ 1228043 h 1228043"/>
              <a:gd name="connsiteX0" fmla="*/ 547910 w 2304723"/>
              <a:gd name="connsiteY0" fmla="*/ 0 h 1292129"/>
              <a:gd name="connsiteX1" fmla="*/ 60575 w 2304723"/>
              <a:gd name="connsiteY1" fmla="*/ 361957 h 1292129"/>
              <a:gd name="connsiteX2" fmla="*/ 1726618 w 2304723"/>
              <a:gd name="connsiteY2" fmla="*/ 413672 h 1292129"/>
              <a:gd name="connsiteX3" fmla="*/ 1681722 w 2304723"/>
              <a:gd name="connsiteY3" fmla="*/ 1083934 h 1292129"/>
              <a:gd name="connsiteX4" fmla="*/ 2082176 w 2304723"/>
              <a:gd name="connsiteY4" fmla="*/ 1150298 h 1292129"/>
              <a:gd name="connsiteX5" fmla="*/ 2280224 w 2304723"/>
              <a:gd name="connsiteY5" fmla="*/ 1292129 h 1292129"/>
              <a:gd name="connsiteX0" fmla="*/ 1173916 w 2249627"/>
              <a:gd name="connsiteY0" fmla="*/ 0 h 1274327"/>
              <a:gd name="connsiteX1" fmla="*/ 5479 w 2249627"/>
              <a:gd name="connsiteY1" fmla="*/ 344155 h 1274327"/>
              <a:gd name="connsiteX2" fmla="*/ 1671522 w 2249627"/>
              <a:gd name="connsiteY2" fmla="*/ 395870 h 1274327"/>
              <a:gd name="connsiteX3" fmla="*/ 1626626 w 2249627"/>
              <a:gd name="connsiteY3" fmla="*/ 1066132 h 1274327"/>
              <a:gd name="connsiteX4" fmla="*/ 2027080 w 2249627"/>
              <a:gd name="connsiteY4" fmla="*/ 1132496 h 1274327"/>
              <a:gd name="connsiteX5" fmla="*/ 2225128 w 2249627"/>
              <a:gd name="connsiteY5" fmla="*/ 1274327 h 1274327"/>
              <a:gd name="connsiteX0" fmla="*/ 1198072 w 2273783"/>
              <a:gd name="connsiteY0" fmla="*/ 10134 h 1284461"/>
              <a:gd name="connsiteX1" fmla="*/ 29635 w 2273783"/>
              <a:gd name="connsiteY1" fmla="*/ 354289 h 1284461"/>
              <a:gd name="connsiteX2" fmla="*/ 1695678 w 2273783"/>
              <a:gd name="connsiteY2" fmla="*/ 406004 h 1284461"/>
              <a:gd name="connsiteX3" fmla="*/ 1650782 w 2273783"/>
              <a:gd name="connsiteY3" fmla="*/ 1076266 h 1284461"/>
              <a:gd name="connsiteX4" fmla="*/ 2051236 w 2273783"/>
              <a:gd name="connsiteY4" fmla="*/ 1142630 h 1284461"/>
              <a:gd name="connsiteX5" fmla="*/ 2249284 w 2273783"/>
              <a:gd name="connsiteY5" fmla="*/ 1284461 h 1284461"/>
              <a:gd name="connsiteX0" fmla="*/ 1201586 w 2277297"/>
              <a:gd name="connsiteY0" fmla="*/ 9857 h 1284184"/>
              <a:gd name="connsiteX1" fmla="*/ 33149 w 2277297"/>
              <a:gd name="connsiteY1" fmla="*/ 354012 h 1284184"/>
              <a:gd name="connsiteX2" fmla="*/ 1753681 w 2277297"/>
              <a:gd name="connsiteY2" fmla="*/ 334520 h 1284184"/>
              <a:gd name="connsiteX3" fmla="*/ 1654296 w 2277297"/>
              <a:gd name="connsiteY3" fmla="*/ 1075989 h 1284184"/>
              <a:gd name="connsiteX4" fmla="*/ 2054750 w 2277297"/>
              <a:gd name="connsiteY4" fmla="*/ 1142353 h 1284184"/>
              <a:gd name="connsiteX5" fmla="*/ 2252798 w 2277297"/>
              <a:gd name="connsiteY5" fmla="*/ 1284184 h 1284184"/>
              <a:gd name="connsiteX0" fmla="*/ 1270794 w 2346505"/>
              <a:gd name="connsiteY0" fmla="*/ 11410 h 1285737"/>
              <a:gd name="connsiteX1" fmla="*/ 26074 w 2346505"/>
              <a:gd name="connsiteY1" fmla="*/ 298600 h 1285737"/>
              <a:gd name="connsiteX2" fmla="*/ 1822889 w 2346505"/>
              <a:gd name="connsiteY2" fmla="*/ 336073 h 1285737"/>
              <a:gd name="connsiteX3" fmla="*/ 1723504 w 2346505"/>
              <a:gd name="connsiteY3" fmla="*/ 1077542 h 1285737"/>
              <a:gd name="connsiteX4" fmla="*/ 2123958 w 2346505"/>
              <a:gd name="connsiteY4" fmla="*/ 1143906 h 1285737"/>
              <a:gd name="connsiteX5" fmla="*/ 2322006 w 2346505"/>
              <a:gd name="connsiteY5" fmla="*/ 1285737 h 1285737"/>
              <a:gd name="connsiteX0" fmla="*/ 1270794 w 2346505"/>
              <a:gd name="connsiteY0" fmla="*/ 11410 h 1285737"/>
              <a:gd name="connsiteX1" fmla="*/ 26074 w 2346505"/>
              <a:gd name="connsiteY1" fmla="*/ 298600 h 1285737"/>
              <a:gd name="connsiteX2" fmla="*/ 1822889 w 2346505"/>
              <a:gd name="connsiteY2" fmla="*/ 336073 h 1285737"/>
              <a:gd name="connsiteX3" fmla="*/ 1832480 w 2346505"/>
              <a:gd name="connsiteY3" fmla="*/ 1073982 h 1285737"/>
              <a:gd name="connsiteX4" fmla="*/ 2123958 w 2346505"/>
              <a:gd name="connsiteY4" fmla="*/ 1143906 h 1285737"/>
              <a:gd name="connsiteX5" fmla="*/ 2322006 w 2346505"/>
              <a:gd name="connsiteY5" fmla="*/ 1285737 h 1285737"/>
              <a:gd name="connsiteX0" fmla="*/ 1317507 w 2664678"/>
              <a:gd name="connsiteY0" fmla="*/ 11448 h 1285775"/>
              <a:gd name="connsiteX1" fmla="*/ 72787 w 2664678"/>
              <a:gd name="connsiteY1" fmla="*/ 298638 h 1285775"/>
              <a:gd name="connsiteX2" fmla="*/ 2606183 w 2664678"/>
              <a:gd name="connsiteY2" fmla="*/ 343601 h 1285775"/>
              <a:gd name="connsiteX3" fmla="*/ 1879193 w 2664678"/>
              <a:gd name="connsiteY3" fmla="*/ 1074020 h 1285775"/>
              <a:gd name="connsiteX4" fmla="*/ 2170671 w 2664678"/>
              <a:gd name="connsiteY4" fmla="*/ 1143944 h 1285775"/>
              <a:gd name="connsiteX5" fmla="*/ 2368719 w 2664678"/>
              <a:gd name="connsiteY5" fmla="*/ 1285775 h 1285775"/>
              <a:gd name="connsiteX0" fmla="*/ 1317507 w 2784091"/>
              <a:gd name="connsiteY0" fmla="*/ 11448 h 1285775"/>
              <a:gd name="connsiteX1" fmla="*/ 72787 w 2784091"/>
              <a:gd name="connsiteY1" fmla="*/ 298638 h 1285775"/>
              <a:gd name="connsiteX2" fmla="*/ 2606183 w 2784091"/>
              <a:gd name="connsiteY2" fmla="*/ 343601 h 1285775"/>
              <a:gd name="connsiteX3" fmla="*/ 2527970 w 2784091"/>
              <a:gd name="connsiteY3" fmla="*/ 1015972 h 1285775"/>
              <a:gd name="connsiteX4" fmla="*/ 2170671 w 2784091"/>
              <a:gd name="connsiteY4" fmla="*/ 1143944 h 1285775"/>
              <a:gd name="connsiteX5" fmla="*/ 2368719 w 2784091"/>
              <a:gd name="connsiteY5" fmla="*/ 1285775 h 1285775"/>
              <a:gd name="connsiteX0" fmla="*/ 1317507 w 2826161"/>
              <a:gd name="connsiteY0" fmla="*/ 11448 h 1285775"/>
              <a:gd name="connsiteX1" fmla="*/ 72787 w 2826161"/>
              <a:gd name="connsiteY1" fmla="*/ 298638 h 1285775"/>
              <a:gd name="connsiteX2" fmla="*/ 2606183 w 2826161"/>
              <a:gd name="connsiteY2" fmla="*/ 343601 h 1285775"/>
              <a:gd name="connsiteX3" fmla="*/ 2645041 w 2826161"/>
              <a:gd name="connsiteY3" fmla="*/ 1019717 h 1285775"/>
              <a:gd name="connsiteX4" fmla="*/ 2170671 w 2826161"/>
              <a:gd name="connsiteY4" fmla="*/ 1143944 h 1285775"/>
              <a:gd name="connsiteX5" fmla="*/ 2368719 w 2826161"/>
              <a:gd name="connsiteY5" fmla="*/ 1285775 h 1285775"/>
              <a:gd name="connsiteX0" fmla="*/ 1317507 w 2826161"/>
              <a:gd name="connsiteY0" fmla="*/ 11448 h 1285775"/>
              <a:gd name="connsiteX1" fmla="*/ 72787 w 2826161"/>
              <a:gd name="connsiteY1" fmla="*/ 298638 h 1285775"/>
              <a:gd name="connsiteX2" fmla="*/ 2606183 w 2826161"/>
              <a:gd name="connsiteY2" fmla="*/ 343601 h 1285775"/>
              <a:gd name="connsiteX3" fmla="*/ 2645041 w 2826161"/>
              <a:gd name="connsiteY3" fmla="*/ 1019717 h 1285775"/>
              <a:gd name="connsiteX4" fmla="*/ 2170671 w 2826161"/>
              <a:gd name="connsiteY4" fmla="*/ 1143944 h 1285775"/>
              <a:gd name="connsiteX5" fmla="*/ 2368719 w 2826161"/>
              <a:gd name="connsiteY5" fmla="*/ 1285775 h 1285775"/>
              <a:gd name="connsiteX0" fmla="*/ 1317507 w 2713028"/>
              <a:gd name="connsiteY0" fmla="*/ 11448 h 1285775"/>
              <a:gd name="connsiteX1" fmla="*/ 72787 w 2713028"/>
              <a:gd name="connsiteY1" fmla="*/ 298638 h 1285775"/>
              <a:gd name="connsiteX2" fmla="*/ 2606183 w 2713028"/>
              <a:gd name="connsiteY2" fmla="*/ 343601 h 1285775"/>
              <a:gd name="connsiteX3" fmla="*/ 2645041 w 2713028"/>
              <a:gd name="connsiteY3" fmla="*/ 1019717 h 1285775"/>
              <a:gd name="connsiteX4" fmla="*/ 2170671 w 2713028"/>
              <a:gd name="connsiteY4" fmla="*/ 1143944 h 1285775"/>
              <a:gd name="connsiteX5" fmla="*/ 2368719 w 2713028"/>
              <a:gd name="connsiteY5" fmla="*/ 1285775 h 1285775"/>
              <a:gd name="connsiteX0" fmla="*/ 1316213 w 2700990"/>
              <a:gd name="connsiteY0" fmla="*/ 11421 h 1285748"/>
              <a:gd name="connsiteX1" fmla="*/ 71493 w 2700990"/>
              <a:gd name="connsiteY1" fmla="*/ 298611 h 1285748"/>
              <a:gd name="connsiteX2" fmla="*/ 2585377 w 2700990"/>
              <a:gd name="connsiteY2" fmla="*/ 337956 h 1285748"/>
              <a:gd name="connsiteX3" fmla="*/ 2643747 w 2700990"/>
              <a:gd name="connsiteY3" fmla="*/ 1019690 h 1285748"/>
              <a:gd name="connsiteX4" fmla="*/ 2169377 w 2700990"/>
              <a:gd name="connsiteY4" fmla="*/ 1143917 h 1285748"/>
              <a:gd name="connsiteX5" fmla="*/ 2367425 w 2700990"/>
              <a:gd name="connsiteY5" fmla="*/ 1285748 h 1285748"/>
              <a:gd name="connsiteX0" fmla="*/ 1777195 w 2644902"/>
              <a:gd name="connsiteY0" fmla="*/ 11471 h 1283926"/>
              <a:gd name="connsiteX1" fmla="*/ 15405 w 2644902"/>
              <a:gd name="connsiteY1" fmla="*/ 296789 h 1283926"/>
              <a:gd name="connsiteX2" fmla="*/ 2529289 w 2644902"/>
              <a:gd name="connsiteY2" fmla="*/ 336134 h 1283926"/>
              <a:gd name="connsiteX3" fmla="*/ 2587659 w 2644902"/>
              <a:gd name="connsiteY3" fmla="*/ 1017868 h 1283926"/>
              <a:gd name="connsiteX4" fmla="*/ 2113289 w 2644902"/>
              <a:gd name="connsiteY4" fmla="*/ 1142095 h 1283926"/>
              <a:gd name="connsiteX5" fmla="*/ 2311337 w 2644902"/>
              <a:gd name="connsiteY5" fmla="*/ 1283926 h 1283926"/>
              <a:gd name="connsiteX0" fmla="*/ 1825090 w 2806423"/>
              <a:gd name="connsiteY0" fmla="*/ 13028 h 1285483"/>
              <a:gd name="connsiteX1" fmla="*/ 14520 w 2806423"/>
              <a:gd name="connsiteY1" fmla="*/ 255279 h 1285483"/>
              <a:gd name="connsiteX2" fmla="*/ 2577184 w 2806423"/>
              <a:gd name="connsiteY2" fmla="*/ 337691 h 1285483"/>
              <a:gd name="connsiteX3" fmla="*/ 2635554 w 2806423"/>
              <a:gd name="connsiteY3" fmla="*/ 1019425 h 1285483"/>
              <a:gd name="connsiteX4" fmla="*/ 2161184 w 2806423"/>
              <a:gd name="connsiteY4" fmla="*/ 1143652 h 1285483"/>
              <a:gd name="connsiteX5" fmla="*/ 2359232 w 2806423"/>
              <a:gd name="connsiteY5" fmla="*/ 1285483 h 1285483"/>
              <a:gd name="connsiteX0" fmla="*/ 1825090 w 2690527"/>
              <a:gd name="connsiteY0" fmla="*/ 13028 h 1285483"/>
              <a:gd name="connsiteX1" fmla="*/ 14520 w 2690527"/>
              <a:gd name="connsiteY1" fmla="*/ 255279 h 1285483"/>
              <a:gd name="connsiteX2" fmla="*/ 2577184 w 2690527"/>
              <a:gd name="connsiteY2" fmla="*/ 337691 h 1285483"/>
              <a:gd name="connsiteX3" fmla="*/ 2635554 w 2690527"/>
              <a:gd name="connsiteY3" fmla="*/ 1019425 h 1285483"/>
              <a:gd name="connsiteX4" fmla="*/ 2161184 w 2690527"/>
              <a:gd name="connsiteY4" fmla="*/ 1143652 h 1285483"/>
              <a:gd name="connsiteX5" fmla="*/ 2359232 w 2690527"/>
              <a:gd name="connsiteY5" fmla="*/ 1285483 h 128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0527" h="1285483">
                <a:moveTo>
                  <a:pt x="1825090" y="13028"/>
                </a:moveTo>
                <a:cubicBezTo>
                  <a:pt x="582325" y="-60850"/>
                  <a:pt x="-110829" y="201169"/>
                  <a:pt x="14520" y="255279"/>
                </a:cubicBezTo>
                <a:cubicBezTo>
                  <a:pt x="139869" y="309389"/>
                  <a:pt x="2423269" y="210333"/>
                  <a:pt x="2577184" y="337691"/>
                </a:cubicBezTo>
                <a:cubicBezTo>
                  <a:pt x="2731099" y="465049"/>
                  <a:pt x="2704887" y="885098"/>
                  <a:pt x="2635554" y="1019425"/>
                </a:cubicBezTo>
                <a:cubicBezTo>
                  <a:pt x="2566221" y="1153752"/>
                  <a:pt x="2143166" y="1122631"/>
                  <a:pt x="2161184" y="1143652"/>
                </a:cubicBezTo>
                <a:cubicBezTo>
                  <a:pt x="2467989" y="1164673"/>
                  <a:pt x="2372745" y="1273471"/>
                  <a:pt x="2359232" y="1285483"/>
                </a:cubicBezTo>
              </a:path>
            </a:pathLst>
          </a:custGeom>
          <a:noFill/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3647854" y="852461"/>
            <a:ext cx="3782142" cy="5215830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rgbClr val="0F2061">
                  <a:alpha val="49000"/>
                </a:srgbClr>
              </a:gs>
              <a:gs pos="77000">
                <a:srgbClr val="860000">
                  <a:alpha val="92000"/>
                  <a:lumMod val="8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/>
          </a:p>
        </p:txBody>
      </p:sp>
      <p:sp>
        <p:nvSpPr>
          <p:cNvPr id="22" name="Полилиния: фигура 18">
            <a:extLst>
              <a:ext uri="{FF2B5EF4-FFF2-40B4-BE49-F238E27FC236}">
                <a16:creationId xmlns:a16="http://schemas.microsoft.com/office/drawing/2014/main" xmlns="" id="{E05D172A-BAA0-44B8-8985-1A7B66F90E64}"/>
              </a:ext>
            </a:extLst>
          </p:cNvPr>
          <p:cNvSpPr/>
          <p:nvPr/>
        </p:nvSpPr>
        <p:spPr>
          <a:xfrm>
            <a:off x="42124" y="950943"/>
            <a:ext cx="3136506" cy="5344586"/>
          </a:xfrm>
          <a:custGeom>
            <a:avLst/>
            <a:gdLst>
              <a:gd name="connsiteX0" fmla="*/ 3352070 w 4493112"/>
              <a:gd name="connsiteY0" fmla="*/ 242 h 3396750"/>
              <a:gd name="connsiteX1" fmla="*/ 4090737 w 4493112"/>
              <a:gd name="connsiteY1" fmla="*/ 184734 h 3396750"/>
              <a:gd name="connsiteX2" fmla="*/ 4273617 w 4493112"/>
              <a:gd name="connsiteY2" fmla="*/ 2745054 h 3396750"/>
              <a:gd name="connsiteX3" fmla="*/ 2204185 w 4493112"/>
              <a:gd name="connsiteY3" fmla="*/ 2735429 h 3396750"/>
              <a:gd name="connsiteX4" fmla="*/ 78722 w 4493112"/>
              <a:gd name="connsiteY4" fmla="*/ 3382812 h 3396750"/>
              <a:gd name="connsiteX5" fmla="*/ 0 w 4493112"/>
              <a:gd name="connsiteY5" fmla="*/ 3396750 h 3396750"/>
              <a:gd name="connsiteX6" fmla="*/ 0 w 4493112"/>
              <a:gd name="connsiteY6" fmla="*/ 216478 h 3396750"/>
              <a:gd name="connsiteX7" fmla="*/ 139994 w 4493112"/>
              <a:gd name="connsiteY7" fmla="*/ 214254 h 3396750"/>
              <a:gd name="connsiteX8" fmla="*/ 1241659 w 4493112"/>
              <a:gd name="connsiteY8" fmla="*/ 203985 h 3396750"/>
              <a:gd name="connsiteX9" fmla="*/ 3352070 w 4493112"/>
              <a:gd name="connsiteY9" fmla="*/ 242 h 3396750"/>
              <a:gd name="connsiteX0" fmla="*/ 3352070 w 4490751"/>
              <a:gd name="connsiteY0" fmla="*/ 242 h 3396750"/>
              <a:gd name="connsiteX1" fmla="*/ 4090737 w 4490751"/>
              <a:gd name="connsiteY1" fmla="*/ 184734 h 3396750"/>
              <a:gd name="connsiteX2" fmla="*/ 4273617 w 4490751"/>
              <a:gd name="connsiteY2" fmla="*/ 2745054 h 3396750"/>
              <a:gd name="connsiteX3" fmla="*/ 2238711 w 4490751"/>
              <a:gd name="connsiteY3" fmla="*/ 2961848 h 3396750"/>
              <a:gd name="connsiteX4" fmla="*/ 78722 w 4490751"/>
              <a:gd name="connsiteY4" fmla="*/ 3382812 h 3396750"/>
              <a:gd name="connsiteX5" fmla="*/ 0 w 4490751"/>
              <a:gd name="connsiteY5" fmla="*/ 3396750 h 3396750"/>
              <a:gd name="connsiteX6" fmla="*/ 0 w 4490751"/>
              <a:gd name="connsiteY6" fmla="*/ 216478 h 3396750"/>
              <a:gd name="connsiteX7" fmla="*/ 139994 w 4490751"/>
              <a:gd name="connsiteY7" fmla="*/ 214254 h 3396750"/>
              <a:gd name="connsiteX8" fmla="*/ 1241659 w 4490751"/>
              <a:gd name="connsiteY8" fmla="*/ 203985 h 3396750"/>
              <a:gd name="connsiteX9" fmla="*/ 3352070 w 4490751"/>
              <a:gd name="connsiteY9" fmla="*/ 242 h 3396750"/>
              <a:gd name="connsiteX0" fmla="*/ 3352070 w 4492775"/>
              <a:gd name="connsiteY0" fmla="*/ 242 h 3396750"/>
              <a:gd name="connsiteX1" fmla="*/ 4090737 w 4492775"/>
              <a:gd name="connsiteY1" fmla="*/ 184734 h 3396750"/>
              <a:gd name="connsiteX2" fmla="*/ 4273617 w 4492775"/>
              <a:gd name="connsiteY2" fmla="*/ 2745054 h 3396750"/>
              <a:gd name="connsiteX3" fmla="*/ 2209118 w 4492775"/>
              <a:gd name="connsiteY3" fmla="*/ 2908423 h 3396750"/>
              <a:gd name="connsiteX4" fmla="*/ 78722 w 4492775"/>
              <a:gd name="connsiteY4" fmla="*/ 3382812 h 3396750"/>
              <a:gd name="connsiteX5" fmla="*/ 0 w 4492775"/>
              <a:gd name="connsiteY5" fmla="*/ 3396750 h 3396750"/>
              <a:gd name="connsiteX6" fmla="*/ 0 w 4492775"/>
              <a:gd name="connsiteY6" fmla="*/ 216478 h 3396750"/>
              <a:gd name="connsiteX7" fmla="*/ 139994 w 4492775"/>
              <a:gd name="connsiteY7" fmla="*/ 214254 h 3396750"/>
              <a:gd name="connsiteX8" fmla="*/ 1241659 w 4492775"/>
              <a:gd name="connsiteY8" fmla="*/ 203985 h 3396750"/>
              <a:gd name="connsiteX9" fmla="*/ 3352070 w 4492775"/>
              <a:gd name="connsiteY9" fmla="*/ 242 h 3396750"/>
              <a:gd name="connsiteX0" fmla="*/ 3386596 w 4400423"/>
              <a:gd name="connsiteY0" fmla="*/ 129950 h 3434873"/>
              <a:gd name="connsiteX1" fmla="*/ 4090737 w 4400423"/>
              <a:gd name="connsiteY1" fmla="*/ 222857 h 3434873"/>
              <a:gd name="connsiteX2" fmla="*/ 4273617 w 4400423"/>
              <a:gd name="connsiteY2" fmla="*/ 2783177 h 3434873"/>
              <a:gd name="connsiteX3" fmla="*/ 2209118 w 4400423"/>
              <a:gd name="connsiteY3" fmla="*/ 2946546 h 3434873"/>
              <a:gd name="connsiteX4" fmla="*/ 78722 w 4400423"/>
              <a:gd name="connsiteY4" fmla="*/ 3420935 h 3434873"/>
              <a:gd name="connsiteX5" fmla="*/ 0 w 4400423"/>
              <a:gd name="connsiteY5" fmla="*/ 3434873 h 3434873"/>
              <a:gd name="connsiteX6" fmla="*/ 0 w 4400423"/>
              <a:gd name="connsiteY6" fmla="*/ 254601 h 3434873"/>
              <a:gd name="connsiteX7" fmla="*/ 139994 w 4400423"/>
              <a:gd name="connsiteY7" fmla="*/ 252377 h 3434873"/>
              <a:gd name="connsiteX8" fmla="*/ 1241659 w 4400423"/>
              <a:gd name="connsiteY8" fmla="*/ 242108 h 3434873"/>
              <a:gd name="connsiteX9" fmla="*/ 3386596 w 4400423"/>
              <a:gd name="connsiteY9" fmla="*/ 129950 h 343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0423" h="3434873">
                <a:moveTo>
                  <a:pt x="3386596" y="129950"/>
                </a:moveTo>
                <a:cubicBezTo>
                  <a:pt x="3700711" y="133718"/>
                  <a:pt x="3942900" y="-219348"/>
                  <a:pt x="4090737" y="222857"/>
                </a:cubicBezTo>
                <a:cubicBezTo>
                  <a:pt x="4238574" y="665062"/>
                  <a:pt x="4587220" y="2329229"/>
                  <a:pt x="4273617" y="2783177"/>
                </a:cubicBezTo>
                <a:cubicBezTo>
                  <a:pt x="3960014" y="3237125"/>
                  <a:pt x="2823531" y="2827835"/>
                  <a:pt x="2209118" y="2946546"/>
                </a:cubicBezTo>
                <a:lnTo>
                  <a:pt x="78722" y="3420935"/>
                </a:lnTo>
                <a:lnTo>
                  <a:pt x="0" y="3434873"/>
                </a:lnTo>
                <a:lnTo>
                  <a:pt x="0" y="254601"/>
                </a:lnTo>
                <a:lnTo>
                  <a:pt x="139994" y="252377"/>
                </a:lnTo>
                <a:lnTo>
                  <a:pt x="1241659" y="242108"/>
                </a:lnTo>
                <a:cubicBezTo>
                  <a:pt x="1740167" y="237696"/>
                  <a:pt x="2695542" y="121661"/>
                  <a:pt x="3386596" y="129950"/>
                </a:cubicBezTo>
                <a:close/>
              </a:path>
            </a:pathLst>
          </a:custGeom>
          <a:gradFill flip="none" rotWithShape="1">
            <a:gsLst>
              <a:gs pos="69000">
                <a:srgbClr val="0F2061">
                  <a:alpha val="64000"/>
                </a:srgbClr>
              </a:gs>
              <a:gs pos="19000">
                <a:srgbClr val="C00000">
                  <a:alpha val="6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 indent="-92075"/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Полилиния: фигура 18">
            <a:extLst>
              <a:ext uri="{FF2B5EF4-FFF2-40B4-BE49-F238E27FC236}">
                <a16:creationId xmlns:a16="http://schemas.microsoft.com/office/drawing/2014/main" xmlns="" id="{E05D172A-BAA0-44B8-8985-1A7B66F90E64}"/>
              </a:ext>
            </a:extLst>
          </p:cNvPr>
          <p:cNvSpPr/>
          <p:nvPr/>
        </p:nvSpPr>
        <p:spPr>
          <a:xfrm flipH="1">
            <a:off x="7992092" y="498764"/>
            <a:ext cx="4152405" cy="6088631"/>
          </a:xfrm>
          <a:custGeom>
            <a:avLst/>
            <a:gdLst>
              <a:gd name="connsiteX0" fmla="*/ 3352070 w 4493112"/>
              <a:gd name="connsiteY0" fmla="*/ 242 h 3396750"/>
              <a:gd name="connsiteX1" fmla="*/ 4090737 w 4493112"/>
              <a:gd name="connsiteY1" fmla="*/ 184734 h 3396750"/>
              <a:gd name="connsiteX2" fmla="*/ 4273617 w 4493112"/>
              <a:gd name="connsiteY2" fmla="*/ 2745054 h 3396750"/>
              <a:gd name="connsiteX3" fmla="*/ 2204185 w 4493112"/>
              <a:gd name="connsiteY3" fmla="*/ 2735429 h 3396750"/>
              <a:gd name="connsiteX4" fmla="*/ 78722 w 4493112"/>
              <a:gd name="connsiteY4" fmla="*/ 3382812 h 3396750"/>
              <a:gd name="connsiteX5" fmla="*/ 0 w 4493112"/>
              <a:gd name="connsiteY5" fmla="*/ 3396750 h 3396750"/>
              <a:gd name="connsiteX6" fmla="*/ 0 w 4493112"/>
              <a:gd name="connsiteY6" fmla="*/ 216478 h 3396750"/>
              <a:gd name="connsiteX7" fmla="*/ 139994 w 4493112"/>
              <a:gd name="connsiteY7" fmla="*/ 214254 h 3396750"/>
              <a:gd name="connsiteX8" fmla="*/ 1241659 w 4493112"/>
              <a:gd name="connsiteY8" fmla="*/ 203985 h 3396750"/>
              <a:gd name="connsiteX9" fmla="*/ 3352070 w 4493112"/>
              <a:gd name="connsiteY9" fmla="*/ 242 h 3396750"/>
              <a:gd name="connsiteX0" fmla="*/ 3352070 w 4490751"/>
              <a:gd name="connsiteY0" fmla="*/ 242 h 3396750"/>
              <a:gd name="connsiteX1" fmla="*/ 4090737 w 4490751"/>
              <a:gd name="connsiteY1" fmla="*/ 184734 h 3396750"/>
              <a:gd name="connsiteX2" fmla="*/ 4273617 w 4490751"/>
              <a:gd name="connsiteY2" fmla="*/ 2745054 h 3396750"/>
              <a:gd name="connsiteX3" fmla="*/ 2238711 w 4490751"/>
              <a:gd name="connsiteY3" fmla="*/ 2961848 h 3396750"/>
              <a:gd name="connsiteX4" fmla="*/ 78722 w 4490751"/>
              <a:gd name="connsiteY4" fmla="*/ 3382812 h 3396750"/>
              <a:gd name="connsiteX5" fmla="*/ 0 w 4490751"/>
              <a:gd name="connsiteY5" fmla="*/ 3396750 h 3396750"/>
              <a:gd name="connsiteX6" fmla="*/ 0 w 4490751"/>
              <a:gd name="connsiteY6" fmla="*/ 216478 h 3396750"/>
              <a:gd name="connsiteX7" fmla="*/ 139994 w 4490751"/>
              <a:gd name="connsiteY7" fmla="*/ 214254 h 3396750"/>
              <a:gd name="connsiteX8" fmla="*/ 1241659 w 4490751"/>
              <a:gd name="connsiteY8" fmla="*/ 203985 h 3396750"/>
              <a:gd name="connsiteX9" fmla="*/ 3352070 w 4490751"/>
              <a:gd name="connsiteY9" fmla="*/ 242 h 3396750"/>
              <a:gd name="connsiteX0" fmla="*/ 3352070 w 4492775"/>
              <a:gd name="connsiteY0" fmla="*/ 242 h 3396750"/>
              <a:gd name="connsiteX1" fmla="*/ 4090737 w 4492775"/>
              <a:gd name="connsiteY1" fmla="*/ 184734 h 3396750"/>
              <a:gd name="connsiteX2" fmla="*/ 4273617 w 4492775"/>
              <a:gd name="connsiteY2" fmla="*/ 2745054 h 3396750"/>
              <a:gd name="connsiteX3" fmla="*/ 2209118 w 4492775"/>
              <a:gd name="connsiteY3" fmla="*/ 2908423 h 3396750"/>
              <a:gd name="connsiteX4" fmla="*/ 78722 w 4492775"/>
              <a:gd name="connsiteY4" fmla="*/ 3382812 h 3396750"/>
              <a:gd name="connsiteX5" fmla="*/ 0 w 4492775"/>
              <a:gd name="connsiteY5" fmla="*/ 3396750 h 3396750"/>
              <a:gd name="connsiteX6" fmla="*/ 0 w 4492775"/>
              <a:gd name="connsiteY6" fmla="*/ 216478 h 3396750"/>
              <a:gd name="connsiteX7" fmla="*/ 139994 w 4492775"/>
              <a:gd name="connsiteY7" fmla="*/ 214254 h 3396750"/>
              <a:gd name="connsiteX8" fmla="*/ 1241659 w 4492775"/>
              <a:gd name="connsiteY8" fmla="*/ 203985 h 3396750"/>
              <a:gd name="connsiteX9" fmla="*/ 3352070 w 4492775"/>
              <a:gd name="connsiteY9" fmla="*/ 242 h 3396750"/>
              <a:gd name="connsiteX0" fmla="*/ 3386596 w 4400423"/>
              <a:gd name="connsiteY0" fmla="*/ 129950 h 3434873"/>
              <a:gd name="connsiteX1" fmla="*/ 4090737 w 4400423"/>
              <a:gd name="connsiteY1" fmla="*/ 222857 h 3434873"/>
              <a:gd name="connsiteX2" fmla="*/ 4273617 w 4400423"/>
              <a:gd name="connsiteY2" fmla="*/ 2783177 h 3434873"/>
              <a:gd name="connsiteX3" fmla="*/ 2209118 w 4400423"/>
              <a:gd name="connsiteY3" fmla="*/ 2946546 h 3434873"/>
              <a:gd name="connsiteX4" fmla="*/ 78722 w 4400423"/>
              <a:gd name="connsiteY4" fmla="*/ 3420935 h 3434873"/>
              <a:gd name="connsiteX5" fmla="*/ 0 w 4400423"/>
              <a:gd name="connsiteY5" fmla="*/ 3434873 h 3434873"/>
              <a:gd name="connsiteX6" fmla="*/ 0 w 4400423"/>
              <a:gd name="connsiteY6" fmla="*/ 254601 h 3434873"/>
              <a:gd name="connsiteX7" fmla="*/ 139994 w 4400423"/>
              <a:gd name="connsiteY7" fmla="*/ 252377 h 3434873"/>
              <a:gd name="connsiteX8" fmla="*/ 1241659 w 4400423"/>
              <a:gd name="connsiteY8" fmla="*/ 242108 h 3434873"/>
              <a:gd name="connsiteX9" fmla="*/ 3386596 w 4400423"/>
              <a:gd name="connsiteY9" fmla="*/ 129950 h 343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0423" h="3434873">
                <a:moveTo>
                  <a:pt x="3386596" y="129950"/>
                </a:moveTo>
                <a:cubicBezTo>
                  <a:pt x="3700711" y="133718"/>
                  <a:pt x="3942900" y="-219348"/>
                  <a:pt x="4090737" y="222857"/>
                </a:cubicBezTo>
                <a:cubicBezTo>
                  <a:pt x="4238574" y="665062"/>
                  <a:pt x="4587220" y="2329229"/>
                  <a:pt x="4273617" y="2783177"/>
                </a:cubicBezTo>
                <a:cubicBezTo>
                  <a:pt x="3960014" y="3237125"/>
                  <a:pt x="2823531" y="2827835"/>
                  <a:pt x="2209118" y="2946546"/>
                </a:cubicBezTo>
                <a:lnTo>
                  <a:pt x="78722" y="3420935"/>
                </a:lnTo>
                <a:lnTo>
                  <a:pt x="0" y="3434873"/>
                </a:lnTo>
                <a:lnTo>
                  <a:pt x="0" y="254601"/>
                </a:lnTo>
                <a:lnTo>
                  <a:pt x="139994" y="252377"/>
                </a:lnTo>
                <a:lnTo>
                  <a:pt x="1241659" y="242108"/>
                </a:lnTo>
                <a:cubicBezTo>
                  <a:pt x="1740167" y="237696"/>
                  <a:pt x="2695542" y="121661"/>
                  <a:pt x="3386596" y="129950"/>
                </a:cubicBezTo>
                <a:close/>
              </a:path>
            </a:pathLst>
          </a:custGeom>
          <a:gradFill flip="none" rotWithShape="1">
            <a:gsLst>
              <a:gs pos="69000">
                <a:srgbClr val="0F2061">
                  <a:alpha val="64000"/>
                </a:srgbClr>
              </a:gs>
              <a:gs pos="19000">
                <a:srgbClr val="C00000">
                  <a:alpha val="6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360363"/>
            <a:endParaRPr lang="ru-RU" sz="2000" dirty="0"/>
          </a:p>
        </p:txBody>
      </p:sp>
      <p:sp>
        <p:nvSpPr>
          <p:cNvPr id="11" name="Скругленный прямоугольник 6">
            <a:extLst>
              <a:ext uri="{FF2B5EF4-FFF2-40B4-BE49-F238E27FC236}">
                <a16:creationId xmlns:a16="http://schemas.microsoft.com/office/drawing/2014/main" xmlns="" id="{8080389F-A44A-49D9-BC07-A8147CD32B61}"/>
              </a:ext>
            </a:extLst>
          </p:cNvPr>
          <p:cNvSpPr/>
          <p:nvPr/>
        </p:nvSpPr>
        <p:spPr>
          <a:xfrm>
            <a:off x="8354897" y="566555"/>
            <a:ext cx="3540766" cy="5216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основе анализа проведенного эмпирического исследования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сделано ЗАКЛЮЧЕНИЕ о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том, что </a:t>
            </a:r>
            <a:endParaRPr lang="ru-RU" sz="1600" b="1" dirty="0" smtClean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необходимо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своевременное </a:t>
            </a:r>
            <a:r>
              <a:rPr lang="ru-RU" sz="16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диагносцирование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Толератности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к </a:t>
            </a:r>
            <a:r>
              <a:rPr lang="ru-RU" sz="16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неопреденности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будущих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врачей;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необходима подготовка и</a:t>
            </a:r>
            <a:b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реализация педагогической и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психологической помощи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при выявлении слаборазвитых навыков в сфере эмоционального интеллекта.</a:t>
            </a:r>
          </a:p>
        </p:txBody>
      </p:sp>
      <p:sp>
        <p:nvSpPr>
          <p:cNvPr id="19" name="Полилиния: фигура 21">
            <a:extLst>
              <a:ext uri="{FF2B5EF4-FFF2-40B4-BE49-F238E27FC236}">
                <a16:creationId xmlns="" xmlns:a16="http://schemas.microsoft.com/office/drawing/2014/main" id="{AE6C3B1F-6D7D-4B9A-990C-9BA0DFBB128B}"/>
              </a:ext>
            </a:extLst>
          </p:cNvPr>
          <p:cNvSpPr/>
          <p:nvPr/>
        </p:nvSpPr>
        <p:spPr>
          <a:xfrm>
            <a:off x="0" y="0"/>
            <a:ext cx="6476010" cy="975851"/>
          </a:xfrm>
          <a:custGeom>
            <a:avLst/>
            <a:gdLst>
              <a:gd name="connsiteX0" fmla="*/ 0 w 7709146"/>
              <a:gd name="connsiteY0" fmla="*/ 0 h 1239783"/>
              <a:gd name="connsiteX1" fmla="*/ 7650565 w 7709146"/>
              <a:gd name="connsiteY1" fmla="*/ 0 h 1239783"/>
              <a:gd name="connsiteX2" fmla="*/ 7695390 w 7709146"/>
              <a:gd name="connsiteY2" fmla="*/ 36419 h 1239783"/>
              <a:gd name="connsiteX3" fmla="*/ 6137171 w 7709146"/>
              <a:gd name="connsiteY3" fmla="*/ 822036 h 1239783"/>
              <a:gd name="connsiteX4" fmla="*/ 3033753 w 7709146"/>
              <a:gd name="connsiteY4" fmla="*/ 1237673 h 1239783"/>
              <a:gd name="connsiteX5" fmla="*/ 927862 w 7709146"/>
              <a:gd name="connsiteY5" fmla="*/ 665018 h 1239783"/>
              <a:gd name="connsiteX6" fmla="*/ 108387 w 7709146"/>
              <a:gd name="connsiteY6" fmla="*/ 114192 h 12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9146" h="1239783">
                <a:moveTo>
                  <a:pt x="0" y="0"/>
                </a:moveTo>
                <a:lnTo>
                  <a:pt x="7650565" y="0"/>
                </a:lnTo>
                <a:lnTo>
                  <a:pt x="7695390" y="36419"/>
                </a:lnTo>
                <a:cubicBezTo>
                  <a:pt x="7845940" y="254974"/>
                  <a:pt x="6723777" y="643178"/>
                  <a:pt x="6137171" y="822036"/>
                </a:cubicBezTo>
                <a:cubicBezTo>
                  <a:pt x="5415195" y="1042169"/>
                  <a:pt x="3901971" y="1263843"/>
                  <a:pt x="3033753" y="1237673"/>
                </a:cubicBezTo>
                <a:cubicBezTo>
                  <a:pt x="2165535" y="1211503"/>
                  <a:pt x="1446638" y="885151"/>
                  <a:pt x="927862" y="665018"/>
                </a:cubicBezTo>
                <a:cubicBezTo>
                  <a:pt x="538780" y="499918"/>
                  <a:pt x="304263" y="310140"/>
                  <a:pt x="108387" y="114192"/>
                </a:cubicBezTo>
                <a:close/>
              </a:path>
            </a:pathLst>
          </a:custGeom>
          <a:gradFill flip="none" rotWithShape="1">
            <a:gsLst>
              <a:gs pos="74000">
                <a:schemeClr val="bg2">
                  <a:lumMod val="75000"/>
                  <a:alpha val="87000"/>
                </a:schemeClr>
              </a:gs>
              <a:gs pos="100000">
                <a:srgbClr val="86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ru-RU" sz="400" b="1" dirty="0" smtClean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 и Заключение</a:t>
            </a:r>
            <a:endParaRPr lang="ru-RU" sz="1400" i="1" dirty="0">
              <a:solidFill>
                <a:srgbClr val="EBE7BF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811" y="1381496"/>
            <a:ext cx="27781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Результаты </a:t>
            </a:r>
            <a:r>
              <a:rPr lang="ru-RU" sz="1600" dirty="0" smtClean="0"/>
              <a:t>демонстрируют, </a:t>
            </a:r>
            <a:br>
              <a:rPr lang="ru-RU" sz="1600" dirty="0" smtClean="0"/>
            </a:br>
            <a:r>
              <a:rPr lang="ru-RU" sz="1600" dirty="0" smtClean="0"/>
              <a:t>что в </a:t>
            </a:r>
            <a:r>
              <a:rPr lang="ru-RU" sz="1600" b="1" dirty="0" smtClean="0"/>
              <a:t>основном,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Толерантность к неопределённости у студентов находится </a:t>
            </a:r>
            <a:br>
              <a:rPr lang="ru-RU" sz="1600" dirty="0" smtClean="0"/>
            </a:br>
            <a:r>
              <a:rPr lang="ru-RU" sz="1600" dirty="0" smtClean="0"/>
              <a:t>на среднем уровне</a:t>
            </a:r>
            <a:r>
              <a:rPr lang="ru-RU" sz="1600" dirty="0"/>
              <a:t>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Т.е. Неопределенность вызывает у </a:t>
            </a:r>
            <a:r>
              <a:rPr lang="ru-RU" sz="1600" dirty="0"/>
              <a:t>них </a:t>
            </a:r>
            <a:r>
              <a:rPr lang="ru-RU" sz="1600" dirty="0" smtClean="0"/>
              <a:t>затруднения, но  они  «справляются» не особо </a:t>
            </a:r>
            <a:r>
              <a:rPr lang="ru-RU" sz="1600" dirty="0" err="1" smtClean="0"/>
              <a:t>стрессируя</a:t>
            </a:r>
            <a:r>
              <a:rPr lang="ru-RU" sz="1600" dirty="0"/>
              <a:t> </a:t>
            </a:r>
            <a:r>
              <a:rPr lang="ru-RU" sz="1600" dirty="0" smtClean="0"/>
              <a:t>и не теряя возможности к рефлексии.</a:t>
            </a:r>
            <a:endParaRPr lang="ru-RU" sz="1600" dirty="0"/>
          </a:p>
          <a:p>
            <a:endParaRPr lang="ru-RU" sz="1400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Т</a:t>
            </a:r>
            <a:endParaRPr lang="ru-RU" sz="1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1" y="1037326"/>
            <a:ext cx="281023" cy="28269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519" y="975611"/>
            <a:ext cx="281023" cy="2826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289" y="2123558"/>
            <a:ext cx="281023" cy="28269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090" y="3623236"/>
            <a:ext cx="281023" cy="282695"/>
          </a:xfrm>
          <a:prstGeom prst="rect">
            <a:avLst/>
          </a:prstGeom>
        </p:spPr>
      </p:pic>
      <p:sp>
        <p:nvSpPr>
          <p:cNvPr id="33" name="Полилиния 32"/>
          <p:cNvSpPr/>
          <p:nvPr/>
        </p:nvSpPr>
        <p:spPr>
          <a:xfrm rot="13524502" flipH="1">
            <a:off x="2297525" y="4448181"/>
            <a:ext cx="1035164" cy="1805307"/>
          </a:xfrm>
          <a:custGeom>
            <a:avLst/>
            <a:gdLst>
              <a:gd name="connsiteX0" fmla="*/ 0 w 1423076"/>
              <a:gd name="connsiteY0" fmla="*/ 0 h 1211693"/>
              <a:gd name="connsiteX1" fmla="*/ 297293 w 1423076"/>
              <a:gd name="connsiteY1" fmla="*/ 342337 h 1211693"/>
              <a:gd name="connsiteX2" fmla="*/ 1135117 w 1423076"/>
              <a:gd name="connsiteY2" fmla="*/ 459452 h 1211693"/>
              <a:gd name="connsiteX3" fmla="*/ 1297277 w 1423076"/>
              <a:gd name="connsiteY3" fmla="*/ 1085569 h 1211693"/>
              <a:gd name="connsiteX4" fmla="*/ 1414392 w 1423076"/>
              <a:gd name="connsiteY4" fmla="*/ 1166648 h 1211693"/>
              <a:gd name="connsiteX5" fmla="*/ 1405383 w 1423076"/>
              <a:gd name="connsiteY5" fmla="*/ 1211693 h 121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76" h="1211693">
                <a:moveTo>
                  <a:pt x="0" y="0"/>
                </a:moveTo>
                <a:cubicBezTo>
                  <a:pt x="54053" y="132881"/>
                  <a:pt x="108107" y="265762"/>
                  <a:pt x="297293" y="342337"/>
                </a:cubicBezTo>
                <a:cubicBezTo>
                  <a:pt x="486479" y="418912"/>
                  <a:pt x="968453" y="335580"/>
                  <a:pt x="1135117" y="459452"/>
                </a:cubicBezTo>
                <a:cubicBezTo>
                  <a:pt x="1301781" y="583324"/>
                  <a:pt x="1250731" y="967703"/>
                  <a:pt x="1297277" y="1085569"/>
                </a:cubicBezTo>
                <a:cubicBezTo>
                  <a:pt x="1343823" y="1203435"/>
                  <a:pt x="1396374" y="1145627"/>
                  <a:pt x="1414392" y="1166648"/>
                </a:cubicBezTo>
                <a:cubicBezTo>
                  <a:pt x="1432410" y="1187669"/>
                  <a:pt x="1418896" y="1199681"/>
                  <a:pt x="1405383" y="1211693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 rot="13524502" flipH="1">
            <a:off x="7019637" y="4220261"/>
            <a:ext cx="1035164" cy="1805307"/>
          </a:xfrm>
          <a:custGeom>
            <a:avLst/>
            <a:gdLst>
              <a:gd name="connsiteX0" fmla="*/ 0 w 1423076"/>
              <a:gd name="connsiteY0" fmla="*/ 0 h 1211693"/>
              <a:gd name="connsiteX1" fmla="*/ 297293 w 1423076"/>
              <a:gd name="connsiteY1" fmla="*/ 342337 h 1211693"/>
              <a:gd name="connsiteX2" fmla="*/ 1135117 w 1423076"/>
              <a:gd name="connsiteY2" fmla="*/ 459452 h 1211693"/>
              <a:gd name="connsiteX3" fmla="*/ 1297277 w 1423076"/>
              <a:gd name="connsiteY3" fmla="*/ 1085569 h 1211693"/>
              <a:gd name="connsiteX4" fmla="*/ 1414392 w 1423076"/>
              <a:gd name="connsiteY4" fmla="*/ 1166648 h 1211693"/>
              <a:gd name="connsiteX5" fmla="*/ 1405383 w 1423076"/>
              <a:gd name="connsiteY5" fmla="*/ 1211693 h 121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76" h="1211693">
                <a:moveTo>
                  <a:pt x="0" y="0"/>
                </a:moveTo>
                <a:cubicBezTo>
                  <a:pt x="54053" y="132881"/>
                  <a:pt x="108107" y="265762"/>
                  <a:pt x="297293" y="342337"/>
                </a:cubicBezTo>
                <a:cubicBezTo>
                  <a:pt x="486479" y="418912"/>
                  <a:pt x="968453" y="335580"/>
                  <a:pt x="1135117" y="459452"/>
                </a:cubicBezTo>
                <a:cubicBezTo>
                  <a:pt x="1301781" y="583324"/>
                  <a:pt x="1250731" y="967703"/>
                  <a:pt x="1297277" y="1085569"/>
                </a:cubicBezTo>
                <a:cubicBezTo>
                  <a:pt x="1343823" y="1203435"/>
                  <a:pt x="1396374" y="1145627"/>
                  <a:pt x="1414392" y="1166648"/>
                </a:cubicBezTo>
                <a:cubicBezTo>
                  <a:pt x="1432410" y="1187669"/>
                  <a:pt x="1418896" y="1199681"/>
                  <a:pt x="1405383" y="1211693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09946" y="1178673"/>
            <a:ext cx="28068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Среди опрошенных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/>
              <a:t>8,1% человек выявлены положительные значения «индивидуального балла толерантности к неопределенности», </a:t>
            </a:r>
          </a:p>
          <a:p>
            <a:r>
              <a:rPr lang="ru-RU" dirty="0"/>
              <a:t>у 16,8% – отрицательные. </a:t>
            </a:r>
          </a:p>
          <a:p>
            <a:r>
              <a:rPr lang="ru-RU" dirty="0"/>
              <a:t>У девушек данные показатели 6,7% (ШТН) </a:t>
            </a:r>
            <a:r>
              <a:rPr lang="ru-RU" dirty="0" err="1"/>
              <a:t>высокоположительные</a:t>
            </a:r>
            <a:r>
              <a:rPr lang="ru-RU" dirty="0"/>
              <a:t> и 18,2% - низкий уровень ШТН.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3643">
            <a:off x="10540546" y="5335592"/>
            <a:ext cx="1381119" cy="13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1705" y="922966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за внимание!</a:t>
            </a:r>
            <a:endParaRPr lang="ru-RU" sz="6600" b="1" dirty="0">
              <a:solidFill>
                <a:srgbClr val="EBE7BF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56753" y="1819098"/>
            <a:ext cx="7267330" cy="3340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3643">
            <a:off x="10540546" y="5335592"/>
            <a:ext cx="1381119" cy="13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3647854" y="852461"/>
            <a:ext cx="3782142" cy="5702718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rgbClr val="0F2061">
                  <a:alpha val="49000"/>
                </a:srgbClr>
              </a:gs>
              <a:gs pos="77000">
                <a:srgbClr val="860000">
                  <a:alpha val="92000"/>
                  <a:lumMod val="8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/>
          </a:p>
        </p:txBody>
      </p:sp>
      <p:sp>
        <p:nvSpPr>
          <p:cNvPr id="12" name="Полилиния: фигура 18">
            <a:extLst>
              <a:ext uri="{FF2B5EF4-FFF2-40B4-BE49-F238E27FC236}">
                <a16:creationId xmlns:a16="http://schemas.microsoft.com/office/drawing/2014/main" xmlns="" id="{E05D172A-BAA0-44B8-8985-1A7B66F90E64}"/>
              </a:ext>
            </a:extLst>
          </p:cNvPr>
          <p:cNvSpPr/>
          <p:nvPr/>
        </p:nvSpPr>
        <p:spPr>
          <a:xfrm>
            <a:off x="42124" y="732312"/>
            <a:ext cx="3136506" cy="5822867"/>
          </a:xfrm>
          <a:custGeom>
            <a:avLst/>
            <a:gdLst>
              <a:gd name="connsiteX0" fmla="*/ 3352070 w 4493112"/>
              <a:gd name="connsiteY0" fmla="*/ 242 h 3396750"/>
              <a:gd name="connsiteX1" fmla="*/ 4090737 w 4493112"/>
              <a:gd name="connsiteY1" fmla="*/ 184734 h 3396750"/>
              <a:gd name="connsiteX2" fmla="*/ 4273617 w 4493112"/>
              <a:gd name="connsiteY2" fmla="*/ 2745054 h 3396750"/>
              <a:gd name="connsiteX3" fmla="*/ 2204185 w 4493112"/>
              <a:gd name="connsiteY3" fmla="*/ 2735429 h 3396750"/>
              <a:gd name="connsiteX4" fmla="*/ 78722 w 4493112"/>
              <a:gd name="connsiteY4" fmla="*/ 3382812 h 3396750"/>
              <a:gd name="connsiteX5" fmla="*/ 0 w 4493112"/>
              <a:gd name="connsiteY5" fmla="*/ 3396750 h 3396750"/>
              <a:gd name="connsiteX6" fmla="*/ 0 w 4493112"/>
              <a:gd name="connsiteY6" fmla="*/ 216478 h 3396750"/>
              <a:gd name="connsiteX7" fmla="*/ 139994 w 4493112"/>
              <a:gd name="connsiteY7" fmla="*/ 214254 h 3396750"/>
              <a:gd name="connsiteX8" fmla="*/ 1241659 w 4493112"/>
              <a:gd name="connsiteY8" fmla="*/ 203985 h 3396750"/>
              <a:gd name="connsiteX9" fmla="*/ 3352070 w 4493112"/>
              <a:gd name="connsiteY9" fmla="*/ 242 h 3396750"/>
              <a:gd name="connsiteX0" fmla="*/ 3352070 w 4490751"/>
              <a:gd name="connsiteY0" fmla="*/ 242 h 3396750"/>
              <a:gd name="connsiteX1" fmla="*/ 4090737 w 4490751"/>
              <a:gd name="connsiteY1" fmla="*/ 184734 h 3396750"/>
              <a:gd name="connsiteX2" fmla="*/ 4273617 w 4490751"/>
              <a:gd name="connsiteY2" fmla="*/ 2745054 h 3396750"/>
              <a:gd name="connsiteX3" fmla="*/ 2238711 w 4490751"/>
              <a:gd name="connsiteY3" fmla="*/ 2961848 h 3396750"/>
              <a:gd name="connsiteX4" fmla="*/ 78722 w 4490751"/>
              <a:gd name="connsiteY4" fmla="*/ 3382812 h 3396750"/>
              <a:gd name="connsiteX5" fmla="*/ 0 w 4490751"/>
              <a:gd name="connsiteY5" fmla="*/ 3396750 h 3396750"/>
              <a:gd name="connsiteX6" fmla="*/ 0 w 4490751"/>
              <a:gd name="connsiteY6" fmla="*/ 216478 h 3396750"/>
              <a:gd name="connsiteX7" fmla="*/ 139994 w 4490751"/>
              <a:gd name="connsiteY7" fmla="*/ 214254 h 3396750"/>
              <a:gd name="connsiteX8" fmla="*/ 1241659 w 4490751"/>
              <a:gd name="connsiteY8" fmla="*/ 203985 h 3396750"/>
              <a:gd name="connsiteX9" fmla="*/ 3352070 w 4490751"/>
              <a:gd name="connsiteY9" fmla="*/ 242 h 3396750"/>
              <a:gd name="connsiteX0" fmla="*/ 3352070 w 4492775"/>
              <a:gd name="connsiteY0" fmla="*/ 242 h 3396750"/>
              <a:gd name="connsiteX1" fmla="*/ 4090737 w 4492775"/>
              <a:gd name="connsiteY1" fmla="*/ 184734 h 3396750"/>
              <a:gd name="connsiteX2" fmla="*/ 4273617 w 4492775"/>
              <a:gd name="connsiteY2" fmla="*/ 2745054 h 3396750"/>
              <a:gd name="connsiteX3" fmla="*/ 2209118 w 4492775"/>
              <a:gd name="connsiteY3" fmla="*/ 2908423 h 3396750"/>
              <a:gd name="connsiteX4" fmla="*/ 78722 w 4492775"/>
              <a:gd name="connsiteY4" fmla="*/ 3382812 h 3396750"/>
              <a:gd name="connsiteX5" fmla="*/ 0 w 4492775"/>
              <a:gd name="connsiteY5" fmla="*/ 3396750 h 3396750"/>
              <a:gd name="connsiteX6" fmla="*/ 0 w 4492775"/>
              <a:gd name="connsiteY6" fmla="*/ 216478 h 3396750"/>
              <a:gd name="connsiteX7" fmla="*/ 139994 w 4492775"/>
              <a:gd name="connsiteY7" fmla="*/ 214254 h 3396750"/>
              <a:gd name="connsiteX8" fmla="*/ 1241659 w 4492775"/>
              <a:gd name="connsiteY8" fmla="*/ 203985 h 3396750"/>
              <a:gd name="connsiteX9" fmla="*/ 3352070 w 4492775"/>
              <a:gd name="connsiteY9" fmla="*/ 242 h 3396750"/>
              <a:gd name="connsiteX0" fmla="*/ 3386596 w 4400423"/>
              <a:gd name="connsiteY0" fmla="*/ 129950 h 3434873"/>
              <a:gd name="connsiteX1" fmla="*/ 4090737 w 4400423"/>
              <a:gd name="connsiteY1" fmla="*/ 222857 h 3434873"/>
              <a:gd name="connsiteX2" fmla="*/ 4273617 w 4400423"/>
              <a:gd name="connsiteY2" fmla="*/ 2783177 h 3434873"/>
              <a:gd name="connsiteX3" fmla="*/ 2209118 w 4400423"/>
              <a:gd name="connsiteY3" fmla="*/ 2946546 h 3434873"/>
              <a:gd name="connsiteX4" fmla="*/ 78722 w 4400423"/>
              <a:gd name="connsiteY4" fmla="*/ 3420935 h 3434873"/>
              <a:gd name="connsiteX5" fmla="*/ 0 w 4400423"/>
              <a:gd name="connsiteY5" fmla="*/ 3434873 h 3434873"/>
              <a:gd name="connsiteX6" fmla="*/ 0 w 4400423"/>
              <a:gd name="connsiteY6" fmla="*/ 254601 h 3434873"/>
              <a:gd name="connsiteX7" fmla="*/ 139994 w 4400423"/>
              <a:gd name="connsiteY7" fmla="*/ 252377 h 3434873"/>
              <a:gd name="connsiteX8" fmla="*/ 1241659 w 4400423"/>
              <a:gd name="connsiteY8" fmla="*/ 242108 h 3434873"/>
              <a:gd name="connsiteX9" fmla="*/ 3386596 w 4400423"/>
              <a:gd name="connsiteY9" fmla="*/ 129950 h 343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0423" h="3434873">
                <a:moveTo>
                  <a:pt x="3386596" y="129950"/>
                </a:moveTo>
                <a:cubicBezTo>
                  <a:pt x="3700711" y="133718"/>
                  <a:pt x="3942900" y="-219348"/>
                  <a:pt x="4090737" y="222857"/>
                </a:cubicBezTo>
                <a:cubicBezTo>
                  <a:pt x="4238574" y="665062"/>
                  <a:pt x="4587220" y="2329229"/>
                  <a:pt x="4273617" y="2783177"/>
                </a:cubicBezTo>
                <a:cubicBezTo>
                  <a:pt x="3960014" y="3237125"/>
                  <a:pt x="2823531" y="2827835"/>
                  <a:pt x="2209118" y="2946546"/>
                </a:cubicBezTo>
                <a:lnTo>
                  <a:pt x="78722" y="3420935"/>
                </a:lnTo>
                <a:lnTo>
                  <a:pt x="0" y="3434873"/>
                </a:lnTo>
                <a:lnTo>
                  <a:pt x="0" y="254601"/>
                </a:lnTo>
                <a:lnTo>
                  <a:pt x="139994" y="252377"/>
                </a:lnTo>
                <a:lnTo>
                  <a:pt x="1241659" y="242108"/>
                </a:lnTo>
                <a:cubicBezTo>
                  <a:pt x="1740167" y="237696"/>
                  <a:pt x="2695542" y="121661"/>
                  <a:pt x="3386596" y="129950"/>
                </a:cubicBezTo>
                <a:close/>
              </a:path>
            </a:pathLst>
          </a:custGeom>
          <a:gradFill flip="none" rotWithShape="1">
            <a:gsLst>
              <a:gs pos="69000">
                <a:srgbClr val="0F2061">
                  <a:alpha val="64000"/>
                </a:srgbClr>
              </a:gs>
              <a:gs pos="19000">
                <a:srgbClr val="C00000">
                  <a:alpha val="6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 indent="-92075"/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xmlns="" id="{8080389F-A44A-49D9-BC07-A8147CD32B61}"/>
              </a:ext>
            </a:extLst>
          </p:cNvPr>
          <p:cNvSpPr/>
          <p:nvPr/>
        </p:nvSpPr>
        <p:spPr>
          <a:xfrm>
            <a:off x="9486337" y="1553240"/>
            <a:ext cx="2540501" cy="4388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949" y="1181797"/>
            <a:ext cx="2712428" cy="4862870"/>
          </a:xfrm>
          <a:prstGeom prst="rect">
            <a:avLst/>
          </a:prstGeom>
        </p:spPr>
        <p:txBody>
          <a:bodyPr wrap="square" numCol="1" spcCol="540000">
            <a:spAutoFit/>
          </a:bodyPr>
          <a:lstStyle/>
          <a:p>
            <a:r>
              <a:rPr lang="ru-RU" sz="1400" i="1" dirty="0">
                <a:latin typeface="Georgia" panose="02040502050405020303" pitchFamily="18" charset="0"/>
              </a:rPr>
              <a:t>Х</a:t>
            </a:r>
            <a:r>
              <a:rPr lang="ru-RU" sz="1400" i="1" dirty="0" smtClean="0">
                <a:latin typeface="Georgia" panose="02040502050405020303" pitchFamily="18" charset="0"/>
              </a:rPr>
              <a:t>арактерной </a:t>
            </a:r>
            <a:r>
              <a:rPr lang="ru-RU" sz="1400" i="1" dirty="0">
                <a:latin typeface="Georgia" panose="02040502050405020303" pitchFamily="18" charset="0"/>
              </a:rPr>
              <a:t>особенностью чувства неопределенности является его отношение только к будущему времени. </a:t>
            </a:r>
            <a:endParaRPr lang="ru-RU" sz="1400" i="1" dirty="0" smtClean="0">
              <a:latin typeface="Georgia" panose="02040502050405020303" pitchFamily="18" charset="0"/>
            </a:endParaRPr>
          </a:p>
          <a:p>
            <a:endParaRPr lang="ru-RU" sz="1400" i="1" dirty="0" smtClean="0">
              <a:latin typeface="Georgia" panose="02040502050405020303" pitchFamily="18" charset="0"/>
            </a:endParaRPr>
          </a:p>
          <a:p>
            <a:r>
              <a:rPr lang="ru-RU" sz="1400" i="1" dirty="0" smtClean="0">
                <a:latin typeface="Georgia" panose="02040502050405020303" pitchFamily="18" charset="0"/>
              </a:rPr>
              <a:t>То </a:t>
            </a:r>
            <a:r>
              <a:rPr lang="ru-RU" sz="1400" i="1" dirty="0">
                <a:latin typeface="Georgia" panose="02040502050405020303" pitchFamily="18" charset="0"/>
              </a:rPr>
              <a:t>есть чувство неопределённости возникает вследствие различных вариантов, которые рассматривает человек, и из которых человек не может сделать тот или иной однозначный выбор в пользу того или иного варианта, или же </a:t>
            </a:r>
            <a:r>
              <a:rPr lang="ru-RU" sz="1400" i="1" dirty="0" smtClean="0">
                <a:latin typeface="Georgia" panose="02040502050405020303" pitchFamily="18" charset="0"/>
              </a:rPr>
              <a:t/>
            </a:r>
            <a:br>
              <a:rPr lang="ru-RU" sz="1400" i="1" dirty="0" smtClean="0">
                <a:latin typeface="Georgia" panose="02040502050405020303" pitchFamily="18" charset="0"/>
              </a:rPr>
            </a:br>
            <a:r>
              <a:rPr lang="ru-RU" sz="1400" i="1" dirty="0" smtClean="0">
                <a:latin typeface="Georgia" panose="02040502050405020303" pitchFamily="18" charset="0"/>
              </a:rPr>
              <a:t>не </a:t>
            </a:r>
            <a:r>
              <a:rPr lang="ru-RU" sz="1400" i="1" dirty="0">
                <a:latin typeface="Georgia" panose="02040502050405020303" pitchFamily="18" charset="0"/>
              </a:rPr>
              <a:t>может предсказать последствия событий, произошедших в прошлом, или событий, происходящий в настоящем</a:t>
            </a:r>
            <a:r>
              <a:rPr lang="ru-RU" sz="1400" i="1" dirty="0" smtClean="0">
                <a:latin typeface="Georgia" panose="02040502050405020303" pitchFamily="18" charset="0"/>
              </a:rPr>
              <a:t>.</a:t>
            </a:r>
          </a:p>
          <a:p>
            <a:endParaRPr lang="ru-RU" sz="1400" i="1" dirty="0" smtClean="0">
              <a:latin typeface="Georgia" panose="02040502050405020303" pitchFamily="18" charset="0"/>
            </a:endParaRPr>
          </a:p>
          <a:p>
            <a:endParaRPr lang="ru-RU" sz="1600" b="1" i="1" dirty="0" smtClean="0"/>
          </a:p>
        </p:txBody>
      </p:sp>
      <p:sp>
        <p:nvSpPr>
          <p:cNvPr id="8" name="Полилиния: фигура 21">
            <a:extLst>
              <a:ext uri="{FF2B5EF4-FFF2-40B4-BE49-F238E27FC236}">
                <a16:creationId xmlns="" xmlns:a16="http://schemas.microsoft.com/office/drawing/2014/main" id="{AE6C3B1F-6D7D-4B9A-990C-9BA0DFBB128B}"/>
              </a:ext>
            </a:extLst>
          </p:cNvPr>
          <p:cNvSpPr/>
          <p:nvPr/>
        </p:nvSpPr>
        <p:spPr>
          <a:xfrm>
            <a:off x="-1" y="0"/>
            <a:ext cx="9151917" cy="975851"/>
          </a:xfrm>
          <a:custGeom>
            <a:avLst/>
            <a:gdLst>
              <a:gd name="connsiteX0" fmla="*/ 0 w 7709146"/>
              <a:gd name="connsiteY0" fmla="*/ 0 h 1239783"/>
              <a:gd name="connsiteX1" fmla="*/ 7650565 w 7709146"/>
              <a:gd name="connsiteY1" fmla="*/ 0 h 1239783"/>
              <a:gd name="connsiteX2" fmla="*/ 7695390 w 7709146"/>
              <a:gd name="connsiteY2" fmla="*/ 36419 h 1239783"/>
              <a:gd name="connsiteX3" fmla="*/ 6137171 w 7709146"/>
              <a:gd name="connsiteY3" fmla="*/ 822036 h 1239783"/>
              <a:gd name="connsiteX4" fmla="*/ 3033753 w 7709146"/>
              <a:gd name="connsiteY4" fmla="*/ 1237673 h 1239783"/>
              <a:gd name="connsiteX5" fmla="*/ 927862 w 7709146"/>
              <a:gd name="connsiteY5" fmla="*/ 665018 h 1239783"/>
              <a:gd name="connsiteX6" fmla="*/ 108387 w 7709146"/>
              <a:gd name="connsiteY6" fmla="*/ 114192 h 12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9146" h="1239783">
                <a:moveTo>
                  <a:pt x="0" y="0"/>
                </a:moveTo>
                <a:lnTo>
                  <a:pt x="7650565" y="0"/>
                </a:lnTo>
                <a:lnTo>
                  <a:pt x="7695390" y="36419"/>
                </a:lnTo>
                <a:cubicBezTo>
                  <a:pt x="7845940" y="254974"/>
                  <a:pt x="6723777" y="643178"/>
                  <a:pt x="6137171" y="822036"/>
                </a:cubicBezTo>
                <a:cubicBezTo>
                  <a:pt x="5415195" y="1042169"/>
                  <a:pt x="3901971" y="1263843"/>
                  <a:pt x="3033753" y="1237673"/>
                </a:cubicBezTo>
                <a:cubicBezTo>
                  <a:pt x="2165535" y="1211503"/>
                  <a:pt x="1446638" y="885151"/>
                  <a:pt x="927862" y="665018"/>
                </a:cubicBezTo>
                <a:cubicBezTo>
                  <a:pt x="538780" y="499918"/>
                  <a:pt x="304263" y="310140"/>
                  <a:pt x="108387" y="114192"/>
                </a:cubicBezTo>
                <a:close/>
              </a:path>
            </a:pathLst>
          </a:custGeom>
          <a:gradFill flip="none" rotWithShape="1">
            <a:gsLst>
              <a:gs pos="74000">
                <a:schemeClr val="bg2">
                  <a:lumMod val="75000"/>
                  <a:alpha val="87000"/>
                </a:schemeClr>
              </a:gs>
              <a:gs pos="100000">
                <a:srgbClr val="86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ru-RU" sz="400" b="1" dirty="0" smtClean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Немного рассуждений о преодолении ТН</a:t>
            </a:r>
            <a:endParaRPr lang="ru-RU" sz="2400" b="1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1771" y="1106586"/>
            <a:ext cx="357051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anose="02040502050405020303" pitchFamily="18" charset="0"/>
              </a:rPr>
              <a:t>ХАРАКТЕР ЧЕЛОВЕКА ЯВЛЯЕТСЯ КЛЮЧЕВЫМ ЭЛЕМЕНТОМ В ВОСПРИЯТИИ ЧЕЛОВЕКОМ СОСТОЯНИЯ НЕОПРЕДЕЛЁННОСТИ. </a:t>
            </a:r>
          </a:p>
          <a:p>
            <a:endParaRPr lang="ru-RU" sz="1400" dirty="0" smtClean="0">
              <a:latin typeface="Georgia" panose="02040502050405020303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</a:rPr>
              <a:t>Оптимистично </a:t>
            </a:r>
            <a:r>
              <a:rPr lang="ru-RU" sz="1400" dirty="0">
                <a:latin typeface="Georgia" panose="02040502050405020303" pitchFamily="18" charset="0"/>
              </a:rPr>
              <a:t>настроенные люди рассматривают позитивные варианты возможного будущего, вследствие чего не страдают, не испытывают стресс и страх, а даже стремятся к новым неопределенным ситуациям. </a:t>
            </a:r>
            <a:endParaRPr lang="ru-RU" sz="1400" dirty="0" smtClean="0">
              <a:latin typeface="Georgia" panose="02040502050405020303" pitchFamily="18" charset="0"/>
            </a:endParaRPr>
          </a:p>
          <a:p>
            <a:endParaRPr lang="ru-RU" sz="1400" dirty="0" smtClean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Л</a:t>
            </a:r>
            <a:r>
              <a:rPr lang="ru-RU" sz="1400" dirty="0" smtClean="0">
                <a:latin typeface="Georgia" panose="02040502050405020303" pitchFamily="18" charset="0"/>
              </a:rPr>
              <a:t>юди </a:t>
            </a:r>
            <a:r>
              <a:rPr lang="ru-RU" sz="1400" dirty="0">
                <a:latin typeface="Georgia" panose="02040502050405020303" pitchFamily="18" charset="0"/>
              </a:rPr>
              <a:t>с меланхолично-пессимистическими взглядами </a:t>
            </a:r>
            <a:r>
              <a:rPr lang="ru-RU" sz="1400" dirty="0" smtClean="0">
                <a:latin typeface="Georgia" panose="02040502050405020303" pitchFamily="18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</a:rPr>
              <a:t>на </a:t>
            </a:r>
            <a:r>
              <a:rPr lang="ru-RU" sz="1400" dirty="0">
                <a:latin typeface="Georgia" panose="02040502050405020303" pitchFamily="18" charset="0"/>
              </a:rPr>
              <a:t>будущее неизбежно будут рассматривать отрицательные варианты и даже положительный исход будут осматривать </a:t>
            </a:r>
            <a:r>
              <a:rPr lang="ru-RU" sz="1400" dirty="0" smtClean="0">
                <a:latin typeface="Georgia" panose="02040502050405020303" pitchFamily="18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</a:rPr>
            </a:br>
            <a:r>
              <a:rPr lang="ru-RU" sz="1400" dirty="0" smtClean="0">
                <a:latin typeface="Georgia" panose="02040502050405020303" pitchFamily="18" charset="0"/>
              </a:rPr>
              <a:t>в </a:t>
            </a:r>
            <a:r>
              <a:rPr lang="ru-RU" sz="1400" dirty="0">
                <a:latin typeface="Georgia" panose="02040502050405020303" pitchFamily="18" charset="0"/>
              </a:rPr>
              <a:t>отрицательном ключе, что будет неизбежно приводить к росту страха перед будущим и росту стрессового состояния.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" y="1056935"/>
            <a:ext cx="339987" cy="3483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" y="2274155"/>
            <a:ext cx="339987" cy="3483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36" y="2232592"/>
            <a:ext cx="339987" cy="348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01" y="1056934"/>
            <a:ext cx="339987" cy="3483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44" y="3845656"/>
            <a:ext cx="339987" cy="348343"/>
          </a:xfrm>
          <a:prstGeom prst="rect">
            <a:avLst/>
          </a:prstGeom>
        </p:spPr>
      </p:pic>
      <p:sp>
        <p:nvSpPr>
          <p:cNvPr id="18" name="Полилиния: фигура 6">
            <a:extLst>
              <a:ext uri="{FF2B5EF4-FFF2-40B4-BE49-F238E27FC236}">
                <a16:creationId xmlns="" xmlns:a16="http://schemas.microsoft.com/office/drawing/2014/main" id="{223AA8D8-D462-4D64-BF48-146631160593}"/>
              </a:ext>
            </a:extLst>
          </p:cNvPr>
          <p:cNvSpPr/>
          <p:nvPr/>
        </p:nvSpPr>
        <p:spPr>
          <a:xfrm>
            <a:off x="7899220" y="42541"/>
            <a:ext cx="4292781" cy="6781812"/>
          </a:xfrm>
          <a:custGeom>
            <a:avLst/>
            <a:gdLst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4640 h 5836246"/>
              <a:gd name="connsiteX1" fmla="*/ 4350009 w 4442476"/>
              <a:gd name="connsiteY1" fmla="*/ 211145 h 5836246"/>
              <a:gd name="connsiteX2" fmla="*/ 4420538 w 4442476"/>
              <a:gd name="connsiteY2" fmla="*/ 391233 h 5836246"/>
              <a:gd name="connsiteX3" fmla="*/ 4442476 w 4442476"/>
              <a:gd name="connsiteY3" fmla="*/ 470335 h 5836246"/>
              <a:gd name="connsiteX4" fmla="*/ 4442476 w 4442476"/>
              <a:gd name="connsiteY4" fmla="*/ 5836246 h 5836246"/>
              <a:gd name="connsiteX5" fmla="*/ 0 w 4442476"/>
              <a:gd name="connsiteY5" fmla="*/ 5836246 h 5836246"/>
              <a:gd name="connsiteX6" fmla="*/ 220961 w 4442476"/>
              <a:gd name="connsiteY6" fmla="*/ 5617319 h 5836246"/>
              <a:gd name="connsiteX7" fmla="*/ 1195842 w 4442476"/>
              <a:gd name="connsiteY7" fmla="*/ 4762597 h 5836246"/>
              <a:gd name="connsiteX8" fmla="*/ 2315725 w 4442476"/>
              <a:gd name="connsiteY8" fmla="*/ 4238615 h 5836246"/>
              <a:gd name="connsiteX9" fmla="*/ 1596534 w 4442476"/>
              <a:gd name="connsiteY9" fmla="*/ 2481734 h 5836246"/>
              <a:gd name="connsiteX10" fmla="*/ 2654773 w 4442476"/>
              <a:gd name="connsiteY10" fmla="*/ 1094722 h 5836246"/>
              <a:gd name="connsiteX11" fmla="*/ 4093000 w 4442476"/>
              <a:gd name="connsiteY11" fmla="*/ 4640 h 5836246"/>
              <a:gd name="connsiteX0" fmla="*/ 4093000 w 4442476"/>
              <a:gd name="connsiteY0" fmla="*/ 4431 h 5836037"/>
              <a:gd name="connsiteX1" fmla="*/ 4350009 w 4442476"/>
              <a:gd name="connsiteY1" fmla="*/ 210936 h 5836037"/>
              <a:gd name="connsiteX2" fmla="*/ 4420538 w 4442476"/>
              <a:gd name="connsiteY2" fmla="*/ 391024 h 5836037"/>
              <a:gd name="connsiteX3" fmla="*/ 4442476 w 4442476"/>
              <a:gd name="connsiteY3" fmla="*/ 470126 h 5836037"/>
              <a:gd name="connsiteX4" fmla="*/ 4442476 w 4442476"/>
              <a:gd name="connsiteY4" fmla="*/ 5836037 h 5836037"/>
              <a:gd name="connsiteX5" fmla="*/ 0 w 4442476"/>
              <a:gd name="connsiteY5" fmla="*/ 5836037 h 5836037"/>
              <a:gd name="connsiteX6" fmla="*/ 220961 w 4442476"/>
              <a:gd name="connsiteY6" fmla="*/ 5617110 h 5836037"/>
              <a:gd name="connsiteX7" fmla="*/ 1195842 w 4442476"/>
              <a:gd name="connsiteY7" fmla="*/ 4762388 h 5836037"/>
              <a:gd name="connsiteX8" fmla="*/ 2315725 w 4442476"/>
              <a:gd name="connsiteY8" fmla="*/ 4238406 h 5836037"/>
              <a:gd name="connsiteX9" fmla="*/ 1596534 w 4442476"/>
              <a:gd name="connsiteY9" fmla="*/ 2481525 h 5836037"/>
              <a:gd name="connsiteX10" fmla="*/ 2706144 w 4442476"/>
              <a:gd name="connsiteY10" fmla="*/ 1125335 h 5836037"/>
              <a:gd name="connsiteX11" fmla="*/ 4093000 w 4442476"/>
              <a:gd name="connsiteY11" fmla="*/ 4431 h 5836037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35901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139415 w 4488891"/>
              <a:gd name="connsiteY0" fmla="*/ 4431 h 5857302"/>
              <a:gd name="connsiteX1" fmla="*/ 4396424 w 4488891"/>
              <a:gd name="connsiteY1" fmla="*/ 210936 h 5857302"/>
              <a:gd name="connsiteX2" fmla="*/ 4466953 w 4488891"/>
              <a:gd name="connsiteY2" fmla="*/ 391024 h 5857302"/>
              <a:gd name="connsiteX3" fmla="*/ 4488891 w 4488891"/>
              <a:gd name="connsiteY3" fmla="*/ 470126 h 5857302"/>
              <a:gd name="connsiteX4" fmla="*/ 4488891 w 4488891"/>
              <a:gd name="connsiteY4" fmla="*/ 5836037 h 5857302"/>
              <a:gd name="connsiteX5" fmla="*/ 131475 w 4488891"/>
              <a:gd name="connsiteY5" fmla="*/ 5857302 h 5857302"/>
              <a:gd name="connsiteX6" fmla="*/ 1242257 w 4488891"/>
              <a:gd name="connsiteY6" fmla="*/ 4762388 h 5857302"/>
              <a:gd name="connsiteX7" fmla="*/ 2362140 w 4488891"/>
              <a:gd name="connsiteY7" fmla="*/ 4238406 h 5857302"/>
              <a:gd name="connsiteX8" fmla="*/ 1642949 w 4488891"/>
              <a:gd name="connsiteY8" fmla="*/ 2481525 h 5857302"/>
              <a:gd name="connsiteX9" fmla="*/ 2752559 w 4488891"/>
              <a:gd name="connsiteY9" fmla="*/ 1125335 h 5857302"/>
              <a:gd name="connsiteX10" fmla="*/ 4139415 w 4488891"/>
              <a:gd name="connsiteY10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139416 w 4488892"/>
              <a:gd name="connsiteY0" fmla="*/ 4431 h 5857302"/>
              <a:gd name="connsiteX1" fmla="*/ 4396425 w 4488892"/>
              <a:gd name="connsiteY1" fmla="*/ 210936 h 5857302"/>
              <a:gd name="connsiteX2" fmla="*/ 4466954 w 4488892"/>
              <a:gd name="connsiteY2" fmla="*/ 391024 h 5857302"/>
              <a:gd name="connsiteX3" fmla="*/ 4488892 w 4488892"/>
              <a:gd name="connsiteY3" fmla="*/ 470126 h 5857302"/>
              <a:gd name="connsiteX4" fmla="*/ 4488892 w 4488892"/>
              <a:gd name="connsiteY4" fmla="*/ 5836037 h 5857302"/>
              <a:gd name="connsiteX5" fmla="*/ 131476 w 4488892"/>
              <a:gd name="connsiteY5" fmla="*/ 5857302 h 5857302"/>
              <a:gd name="connsiteX6" fmla="*/ 1242258 w 4488892"/>
              <a:gd name="connsiteY6" fmla="*/ 4762388 h 5857302"/>
              <a:gd name="connsiteX7" fmla="*/ 2362141 w 4488892"/>
              <a:gd name="connsiteY7" fmla="*/ 4238406 h 5857302"/>
              <a:gd name="connsiteX8" fmla="*/ 1642950 w 4488892"/>
              <a:gd name="connsiteY8" fmla="*/ 2481525 h 5857302"/>
              <a:gd name="connsiteX9" fmla="*/ 2752560 w 4488892"/>
              <a:gd name="connsiteY9" fmla="*/ 1125335 h 5857302"/>
              <a:gd name="connsiteX10" fmla="*/ 4139416 w 4488892"/>
              <a:gd name="connsiteY10" fmla="*/ 4431 h 5857302"/>
              <a:gd name="connsiteX0" fmla="*/ 3893492 w 4242968"/>
              <a:gd name="connsiteY0" fmla="*/ 4431 h 5867935"/>
              <a:gd name="connsiteX1" fmla="*/ 4150501 w 4242968"/>
              <a:gd name="connsiteY1" fmla="*/ 210936 h 5867935"/>
              <a:gd name="connsiteX2" fmla="*/ 4221030 w 4242968"/>
              <a:gd name="connsiteY2" fmla="*/ 391024 h 5867935"/>
              <a:gd name="connsiteX3" fmla="*/ 4242968 w 4242968"/>
              <a:gd name="connsiteY3" fmla="*/ 470126 h 5867935"/>
              <a:gd name="connsiteX4" fmla="*/ 4242968 w 4242968"/>
              <a:gd name="connsiteY4" fmla="*/ 5836037 h 5867935"/>
              <a:gd name="connsiteX5" fmla="*/ 151366 w 4242968"/>
              <a:gd name="connsiteY5" fmla="*/ 5867935 h 5867935"/>
              <a:gd name="connsiteX6" fmla="*/ 996334 w 4242968"/>
              <a:gd name="connsiteY6" fmla="*/ 4762388 h 5867935"/>
              <a:gd name="connsiteX7" fmla="*/ 2116217 w 4242968"/>
              <a:gd name="connsiteY7" fmla="*/ 4238406 h 5867935"/>
              <a:gd name="connsiteX8" fmla="*/ 1397026 w 4242968"/>
              <a:gd name="connsiteY8" fmla="*/ 2481525 h 5867935"/>
              <a:gd name="connsiteX9" fmla="*/ 2506636 w 4242968"/>
              <a:gd name="connsiteY9" fmla="*/ 1125335 h 5867935"/>
              <a:gd name="connsiteX10" fmla="*/ 3893492 w 4242968"/>
              <a:gd name="connsiteY10" fmla="*/ 4431 h 5867935"/>
              <a:gd name="connsiteX0" fmla="*/ 3820126 w 4169602"/>
              <a:gd name="connsiteY0" fmla="*/ 4431 h 5867935"/>
              <a:gd name="connsiteX1" fmla="*/ 4077135 w 4169602"/>
              <a:gd name="connsiteY1" fmla="*/ 210936 h 5867935"/>
              <a:gd name="connsiteX2" fmla="*/ 4147664 w 4169602"/>
              <a:gd name="connsiteY2" fmla="*/ 391024 h 5867935"/>
              <a:gd name="connsiteX3" fmla="*/ 4169602 w 4169602"/>
              <a:gd name="connsiteY3" fmla="*/ 470126 h 5867935"/>
              <a:gd name="connsiteX4" fmla="*/ 4169602 w 4169602"/>
              <a:gd name="connsiteY4" fmla="*/ 5836037 h 5867935"/>
              <a:gd name="connsiteX5" fmla="*/ 78000 w 4169602"/>
              <a:gd name="connsiteY5" fmla="*/ 5867935 h 5867935"/>
              <a:gd name="connsiteX6" fmla="*/ 922968 w 4169602"/>
              <a:gd name="connsiteY6" fmla="*/ 4762388 h 5867935"/>
              <a:gd name="connsiteX7" fmla="*/ 2042851 w 4169602"/>
              <a:gd name="connsiteY7" fmla="*/ 4238406 h 5867935"/>
              <a:gd name="connsiteX8" fmla="*/ 1323660 w 4169602"/>
              <a:gd name="connsiteY8" fmla="*/ 2481525 h 5867935"/>
              <a:gd name="connsiteX9" fmla="*/ 2433270 w 4169602"/>
              <a:gd name="connsiteY9" fmla="*/ 1125335 h 5867935"/>
              <a:gd name="connsiteX10" fmla="*/ 3820126 w 4169602"/>
              <a:gd name="connsiteY10" fmla="*/ 4431 h 5867935"/>
              <a:gd name="connsiteX0" fmla="*/ 3802573 w 4152049"/>
              <a:gd name="connsiteY0" fmla="*/ 4431 h 5867935"/>
              <a:gd name="connsiteX1" fmla="*/ 4059582 w 4152049"/>
              <a:gd name="connsiteY1" fmla="*/ 210936 h 5867935"/>
              <a:gd name="connsiteX2" fmla="*/ 4130111 w 4152049"/>
              <a:gd name="connsiteY2" fmla="*/ 391024 h 5867935"/>
              <a:gd name="connsiteX3" fmla="*/ 4152049 w 4152049"/>
              <a:gd name="connsiteY3" fmla="*/ 470126 h 5867935"/>
              <a:gd name="connsiteX4" fmla="*/ 4152049 w 4152049"/>
              <a:gd name="connsiteY4" fmla="*/ 5836037 h 5867935"/>
              <a:gd name="connsiteX5" fmla="*/ 60447 w 4152049"/>
              <a:gd name="connsiteY5" fmla="*/ 5867935 h 5867935"/>
              <a:gd name="connsiteX6" fmla="*/ 905415 w 4152049"/>
              <a:gd name="connsiteY6" fmla="*/ 4762388 h 5867935"/>
              <a:gd name="connsiteX7" fmla="*/ 2025298 w 4152049"/>
              <a:gd name="connsiteY7" fmla="*/ 4238406 h 5867935"/>
              <a:gd name="connsiteX8" fmla="*/ 1306107 w 4152049"/>
              <a:gd name="connsiteY8" fmla="*/ 2481525 h 5867935"/>
              <a:gd name="connsiteX9" fmla="*/ 2415717 w 4152049"/>
              <a:gd name="connsiteY9" fmla="*/ 1125335 h 5867935"/>
              <a:gd name="connsiteX10" fmla="*/ 3802573 w 4152049"/>
              <a:gd name="connsiteY10" fmla="*/ 4431 h 5867935"/>
              <a:gd name="connsiteX0" fmla="*/ 3804377 w 4153853"/>
              <a:gd name="connsiteY0" fmla="*/ 4431 h 5867935"/>
              <a:gd name="connsiteX1" fmla="*/ 4061386 w 4153853"/>
              <a:gd name="connsiteY1" fmla="*/ 210936 h 5867935"/>
              <a:gd name="connsiteX2" fmla="*/ 4131915 w 4153853"/>
              <a:gd name="connsiteY2" fmla="*/ 391024 h 5867935"/>
              <a:gd name="connsiteX3" fmla="*/ 4153853 w 4153853"/>
              <a:gd name="connsiteY3" fmla="*/ 470126 h 5867935"/>
              <a:gd name="connsiteX4" fmla="*/ 4153853 w 4153853"/>
              <a:gd name="connsiteY4" fmla="*/ 5836037 h 5867935"/>
              <a:gd name="connsiteX5" fmla="*/ 62251 w 4153853"/>
              <a:gd name="connsiteY5" fmla="*/ 5867935 h 5867935"/>
              <a:gd name="connsiteX6" fmla="*/ 907219 w 4153853"/>
              <a:gd name="connsiteY6" fmla="*/ 4762388 h 5867935"/>
              <a:gd name="connsiteX7" fmla="*/ 2027102 w 4153853"/>
              <a:gd name="connsiteY7" fmla="*/ 4238406 h 5867935"/>
              <a:gd name="connsiteX8" fmla="*/ 1307911 w 4153853"/>
              <a:gd name="connsiteY8" fmla="*/ 2481525 h 5867935"/>
              <a:gd name="connsiteX9" fmla="*/ 2417521 w 4153853"/>
              <a:gd name="connsiteY9" fmla="*/ 1125335 h 5867935"/>
              <a:gd name="connsiteX10" fmla="*/ 3804377 w 4153853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80203 w 4150154"/>
              <a:gd name="connsiteY9" fmla="*/ 241445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583400 w 4150154"/>
              <a:gd name="connsiteY10" fmla="*/ 165489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292452 w 4150154"/>
              <a:gd name="connsiteY10" fmla="*/ 110326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489679 w 3373922"/>
              <a:gd name="connsiteY9" fmla="*/ 2263538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9109 h 5855692"/>
              <a:gd name="connsiteX1" fmla="*/ 3281455 w 3373922"/>
              <a:gd name="connsiteY1" fmla="*/ 215614 h 5855692"/>
              <a:gd name="connsiteX2" fmla="*/ 3351984 w 3373922"/>
              <a:gd name="connsiteY2" fmla="*/ 395702 h 5855692"/>
              <a:gd name="connsiteX3" fmla="*/ 3373922 w 3373922"/>
              <a:gd name="connsiteY3" fmla="*/ 474804 h 5855692"/>
              <a:gd name="connsiteX4" fmla="*/ 3373922 w 3373922"/>
              <a:gd name="connsiteY4" fmla="*/ 5840715 h 5855692"/>
              <a:gd name="connsiteX5" fmla="*/ 167417 w 3373922"/>
              <a:gd name="connsiteY5" fmla="*/ 5855692 h 5855692"/>
              <a:gd name="connsiteX6" fmla="*/ 191083 w 3373922"/>
              <a:gd name="connsiteY6" fmla="*/ 4713903 h 5855692"/>
              <a:gd name="connsiteX7" fmla="*/ 1247171 w 3373922"/>
              <a:gd name="connsiteY7" fmla="*/ 4243084 h 5855692"/>
              <a:gd name="connsiteX8" fmla="*/ 662188 w 3373922"/>
              <a:gd name="connsiteY8" fmla="*/ 3378329 h 5855692"/>
              <a:gd name="connsiteX9" fmla="*/ 388612 w 3373922"/>
              <a:gd name="connsiteY9" fmla="*/ 2261448 h 5855692"/>
              <a:gd name="connsiteX10" fmla="*/ 516220 w 3373922"/>
              <a:gd name="connsiteY10" fmla="*/ 1107947 h 5855692"/>
              <a:gd name="connsiteX11" fmla="*/ 1515086 w 3373922"/>
              <a:gd name="connsiteY11" fmla="*/ 774669 h 5855692"/>
              <a:gd name="connsiteX12" fmla="*/ 3024446 w 3373922"/>
              <a:gd name="connsiteY12" fmla="*/ 9109 h 5855692"/>
              <a:gd name="connsiteX0" fmla="*/ 3024446 w 3373922"/>
              <a:gd name="connsiteY0" fmla="*/ 15651 h 5862234"/>
              <a:gd name="connsiteX1" fmla="*/ 3281455 w 3373922"/>
              <a:gd name="connsiteY1" fmla="*/ 222156 h 5862234"/>
              <a:gd name="connsiteX2" fmla="*/ 3351984 w 3373922"/>
              <a:gd name="connsiteY2" fmla="*/ 402244 h 5862234"/>
              <a:gd name="connsiteX3" fmla="*/ 3373922 w 3373922"/>
              <a:gd name="connsiteY3" fmla="*/ 481346 h 5862234"/>
              <a:gd name="connsiteX4" fmla="*/ 3373922 w 3373922"/>
              <a:gd name="connsiteY4" fmla="*/ 5847257 h 5862234"/>
              <a:gd name="connsiteX5" fmla="*/ 167417 w 3373922"/>
              <a:gd name="connsiteY5" fmla="*/ 5862234 h 5862234"/>
              <a:gd name="connsiteX6" fmla="*/ 191083 w 3373922"/>
              <a:gd name="connsiteY6" fmla="*/ 4720445 h 5862234"/>
              <a:gd name="connsiteX7" fmla="*/ 1247171 w 3373922"/>
              <a:gd name="connsiteY7" fmla="*/ 4249626 h 5862234"/>
              <a:gd name="connsiteX8" fmla="*/ 662188 w 3373922"/>
              <a:gd name="connsiteY8" fmla="*/ 3384871 h 5862234"/>
              <a:gd name="connsiteX9" fmla="*/ 388612 w 3373922"/>
              <a:gd name="connsiteY9" fmla="*/ 2267990 h 5862234"/>
              <a:gd name="connsiteX10" fmla="*/ 516220 w 3373922"/>
              <a:gd name="connsiteY10" fmla="*/ 1114489 h 5862234"/>
              <a:gd name="connsiteX11" fmla="*/ 783121 w 3373922"/>
              <a:gd name="connsiteY11" fmla="*/ 628920 h 5862234"/>
              <a:gd name="connsiteX12" fmla="*/ 3024446 w 3373922"/>
              <a:gd name="connsiteY12" fmla="*/ 15651 h 5862234"/>
              <a:gd name="connsiteX0" fmla="*/ 3015258 w 3373922"/>
              <a:gd name="connsiteY0" fmla="*/ 86057 h 5641596"/>
              <a:gd name="connsiteX1" fmla="*/ 3281455 w 3373922"/>
              <a:gd name="connsiteY1" fmla="*/ 1518 h 5641596"/>
              <a:gd name="connsiteX2" fmla="*/ 3351984 w 3373922"/>
              <a:gd name="connsiteY2" fmla="*/ 181606 h 5641596"/>
              <a:gd name="connsiteX3" fmla="*/ 3373922 w 3373922"/>
              <a:gd name="connsiteY3" fmla="*/ 260708 h 5641596"/>
              <a:gd name="connsiteX4" fmla="*/ 3373922 w 3373922"/>
              <a:gd name="connsiteY4" fmla="*/ 5626619 h 5641596"/>
              <a:gd name="connsiteX5" fmla="*/ 167417 w 3373922"/>
              <a:gd name="connsiteY5" fmla="*/ 5641596 h 5641596"/>
              <a:gd name="connsiteX6" fmla="*/ 191083 w 3373922"/>
              <a:gd name="connsiteY6" fmla="*/ 4499807 h 5641596"/>
              <a:gd name="connsiteX7" fmla="*/ 1247171 w 3373922"/>
              <a:gd name="connsiteY7" fmla="*/ 4028988 h 5641596"/>
              <a:gd name="connsiteX8" fmla="*/ 662188 w 3373922"/>
              <a:gd name="connsiteY8" fmla="*/ 3164233 h 5641596"/>
              <a:gd name="connsiteX9" fmla="*/ 388612 w 3373922"/>
              <a:gd name="connsiteY9" fmla="*/ 2047352 h 5641596"/>
              <a:gd name="connsiteX10" fmla="*/ 516220 w 3373922"/>
              <a:gd name="connsiteY10" fmla="*/ 893851 h 5641596"/>
              <a:gd name="connsiteX11" fmla="*/ 783121 w 3373922"/>
              <a:gd name="connsiteY11" fmla="*/ 408282 h 5641596"/>
              <a:gd name="connsiteX12" fmla="*/ 3015258 w 3373922"/>
              <a:gd name="connsiteY12" fmla="*/ 86057 h 5641596"/>
              <a:gd name="connsiteX0" fmla="*/ 2984196 w 3342860"/>
              <a:gd name="connsiteY0" fmla="*/ 86057 h 5641596"/>
              <a:gd name="connsiteX1" fmla="*/ 3250393 w 3342860"/>
              <a:gd name="connsiteY1" fmla="*/ 1518 h 5641596"/>
              <a:gd name="connsiteX2" fmla="*/ 3320922 w 3342860"/>
              <a:gd name="connsiteY2" fmla="*/ 181606 h 5641596"/>
              <a:gd name="connsiteX3" fmla="*/ 3342860 w 3342860"/>
              <a:gd name="connsiteY3" fmla="*/ 260708 h 5641596"/>
              <a:gd name="connsiteX4" fmla="*/ 3342860 w 3342860"/>
              <a:gd name="connsiteY4" fmla="*/ 5626619 h 5641596"/>
              <a:gd name="connsiteX5" fmla="*/ 136355 w 3342860"/>
              <a:gd name="connsiteY5" fmla="*/ 5641596 h 5641596"/>
              <a:gd name="connsiteX6" fmla="*/ 160021 w 3342860"/>
              <a:gd name="connsiteY6" fmla="*/ 4499807 h 5641596"/>
              <a:gd name="connsiteX7" fmla="*/ 542334 w 3342860"/>
              <a:gd name="connsiteY7" fmla="*/ 3893619 h 5641596"/>
              <a:gd name="connsiteX8" fmla="*/ 631126 w 3342860"/>
              <a:gd name="connsiteY8" fmla="*/ 3164233 h 5641596"/>
              <a:gd name="connsiteX9" fmla="*/ 357550 w 3342860"/>
              <a:gd name="connsiteY9" fmla="*/ 2047352 h 5641596"/>
              <a:gd name="connsiteX10" fmla="*/ 485158 w 3342860"/>
              <a:gd name="connsiteY10" fmla="*/ 893851 h 5641596"/>
              <a:gd name="connsiteX11" fmla="*/ 752059 w 3342860"/>
              <a:gd name="connsiteY11" fmla="*/ 408282 h 5641596"/>
              <a:gd name="connsiteX12" fmla="*/ 2984196 w 3342860"/>
              <a:gd name="connsiteY12" fmla="*/ 86057 h 5641596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357550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895380 w 3342860"/>
              <a:gd name="connsiteY0" fmla="*/ 327270 h 5656066"/>
              <a:gd name="connsiteX1" fmla="*/ 3250393 w 3342860"/>
              <a:gd name="connsiteY1" fmla="*/ 15988 h 5656066"/>
              <a:gd name="connsiteX2" fmla="*/ 3320922 w 3342860"/>
              <a:gd name="connsiteY2" fmla="*/ 196076 h 5656066"/>
              <a:gd name="connsiteX3" fmla="*/ 3342860 w 3342860"/>
              <a:gd name="connsiteY3" fmla="*/ 275178 h 5656066"/>
              <a:gd name="connsiteX4" fmla="*/ 3342860 w 3342860"/>
              <a:gd name="connsiteY4" fmla="*/ 5641089 h 5656066"/>
              <a:gd name="connsiteX5" fmla="*/ 136355 w 3342860"/>
              <a:gd name="connsiteY5" fmla="*/ 5656066 h 5656066"/>
              <a:gd name="connsiteX6" fmla="*/ 160021 w 3342860"/>
              <a:gd name="connsiteY6" fmla="*/ 4514277 h 5656066"/>
              <a:gd name="connsiteX7" fmla="*/ 542334 w 3342860"/>
              <a:gd name="connsiteY7" fmla="*/ 3908089 h 5656066"/>
              <a:gd name="connsiteX8" fmla="*/ 631126 w 3342860"/>
              <a:gd name="connsiteY8" fmla="*/ 3178703 h 5656066"/>
              <a:gd name="connsiteX9" fmla="*/ 538245 w 3342860"/>
              <a:gd name="connsiteY9" fmla="*/ 2061822 h 5656066"/>
              <a:gd name="connsiteX10" fmla="*/ 485158 w 3342860"/>
              <a:gd name="connsiteY10" fmla="*/ 908321 h 5656066"/>
              <a:gd name="connsiteX11" fmla="*/ 761247 w 3342860"/>
              <a:gd name="connsiteY11" fmla="*/ 243388 h 5656066"/>
              <a:gd name="connsiteX12" fmla="*/ 2895380 w 3342860"/>
              <a:gd name="connsiteY12" fmla="*/ 327270 h 5656066"/>
              <a:gd name="connsiteX0" fmla="*/ 2552367 w 3342860"/>
              <a:gd name="connsiteY0" fmla="*/ 245754 h 5686230"/>
              <a:gd name="connsiteX1" fmla="*/ 3250393 w 3342860"/>
              <a:gd name="connsiteY1" fmla="*/ 46152 h 5686230"/>
              <a:gd name="connsiteX2" fmla="*/ 3320922 w 3342860"/>
              <a:gd name="connsiteY2" fmla="*/ 226240 h 5686230"/>
              <a:gd name="connsiteX3" fmla="*/ 3342860 w 3342860"/>
              <a:gd name="connsiteY3" fmla="*/ 305342 h 5686230"/>
              <a:gd name="connsiteX4" fmla="*/ 3342860 w 3342860"/>
              <a:gd name="connsiteY4" fmla="*/ 5671253 h 5686230"/>
              <a:gd name="connsiteX5" fmla="*/ 136355 w 3342860"/>
              <a:gd name="connsiteY5" fmla="*/ 5686230 h 5686230"/>
              <a:gd name="connsiteX6" fmla="*/ 160021 w 3342860"/>
              <a:gd name="connsiteY6" fmla="*/ 4544441 h 5686230"/>
              <a:gd name="connsiteX7" fmla="*/ 542334 w 3342860"/>
              <a:gd name="connsiteY7" fmla="*/ 3938253 h 5686230"/>
              <a:gd name="connsiteX8" fmla="*/ 631126 w 3342860"/>
              <a:gd name="connsiteY8" fmla="*/ 3208867 h 5686230"/>
              <a:gd name="connsiteX9" fmla="*/ 538245 w 3342860"/>
              <a:gd name="connsiteY9" fmla="*/ 2091986 h 5686230"/>
              <a:gd name="connsiteX10" fmla="*/ 485158 w 3342860"/>
              <a:gd name="connsiteY10" fmla="*/ 938485 h 5686230"/>
              <a:gd name="connsiteX11" fmla="*/ 761247 w 3342860"/>
              <a:gd name="connsiteY11" fmla="*/ 273552 h 5686230"/>
              <a:gd name="connsiteX12" fmla="*/ 2552367 w 3342860"/>
              <a:gd name="connsiteY12" fmla="*/ 245754 h 5686230"/>
              <a:gd name="connsiteX0" fmla="*/ 2552367 w 3369924"/>
              <a:gd name="connsiteY0" fmla="*/ 245754 h 5686230"/>
              <a:gd name="connsiteX1" fmla="*/ 3250393 w 3369924"/>
              <a:gd name="connsiteY1" fmla="*/ 46152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45754 h 5686230"/>
              <a:gd name="connsiteX1" fmla="*/ 2922693 w 3369924"/>
              <a:gd name="connsiteY1" fmla="*/ 15694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97948 h 5738424"/>
              <a:gd name="connsiteX1" fmla="*/ 2971695 w 3369924"/>
              <a:gd name="connsiteY1" fmla="*/ 203 h 5738424"/>
              <a:gd name="connsiteX2" fmla="*/ 3369924 w 3369924"/>
              <a:gd name="connsiteY2" fmla="*/ 254745 h 5738424"/>
              <a:gd name="connsiteX3" fmla="*/ 3342860 w 3369924"/>
              <a:gd name="connsiteY3" fmla="*/ 357536 h 5738424"/>
              <a:gd name="connsiteX4" fmla="*/ 3342860 w 3369924"/>
              <a:gd name="connsiteY4" fmla="*/ 5723447 h 5738424"/>
              <a:gd name="connsiteX5" fmla="*/ 136355 w 3369924"/>
              <a:gd name="connsiteY5" fmla="*/ 5738424 h 5738424"/>
              <a:gd name="connsiteX6" fmla="*/ 160021 w 3369924"/>
              <a:gd name="connsiteY6" fmla="*/ 4596635 h 5738424"/>
              <a:gd name="connsiteX7" fmla="*/ 542334 w 3369924"/>
              <a:gd name="connsiteY7" fmla="*/ 3990447 h 5738424"/>
              <a:gd name="connsiteX8" fmla="*/ 631126 w 3369924"/>
              <a:gd name="connsiteY8" fmla="*/ 3261061 h 5738424"/>
              <a:gd name="connsiteX9" fmla="*/ 538245 w 3369924"/>
              <a:gd name="connsiteY9" fmla="*/ 2144180 h 5738424"/>
              <a:gd name="connsiteX10" fmla="*/ 485158 w 3369924"/>
              <a:gd name="connsiteY10" fmla="*/ 990679 h 5738424"/>
              <a:gd name="connsiteX11" fmla="*/ 761247 w 3369924"/>
              <a:gd name="connsiteY11" fmla="*/ 325746 h 5738424"/>
              <a:gd name="connsiteX12" fmla="*/ 2552367 w 3369924"/>
              <a:gd name="connsiteY12" fmla="*/ 297948 h 5738424"/>
              <a:gd name="connsiteX0" fmla="*/ 2552367 w 3369924"/>
              <a:gd name="connsiteY0" fmla="*/ 1045946 h 6486422"/>
              <a:gd name="connsiteX1" fmla="*/ 2909291 w 3369924"/>
              <a:gd name="connsiteY1" fmla="*/ 41 h 6486422"/>
              <a:gd name="connsiteX2" fmla="*/ 3369924 w 3369924"/>
              <a:gd name="connsiteY2" fmla="*/ 1002743 h 6486422"/>
              <a:gd name="connsiteX3" fmla="*/ 3342860 w 3369924"/>
              <a:gd name="connsiteY3" fmla="*/ 1105534 h 6486422"/>
              <a:gd name="connsiteX4" fmla="*/ 3342860 w 3369924"/>
              <a:gd name="connsiteY4" fmla="*/ 6471445 h 6486422"/>
              <a:gd name="connsiteX5" fmla="*/ 136355 w 3369924"/>
              <a:gd name="connsiteY5" fmla="*/ 6486422 h 6486422"/>
              <a:gd name="connsiteX6" fmla="*/ 160021 w 3369924"/>
              <a:gd name="connsiteY6" fmla="*/ 5344633 h 6486422"/>
              <a:gd name="connsiteX7" fmla="*/ 542334 w 3369924"/>
              <a:gd name="connsiteY7" fmla="*/ 4738445 h 6486422"/>
              <a:gd name="connsiteX8" fmla="*/ 631126 w 3369924"/>
              <a:gd name="connsiteY8" fmla="*/ 4009059 h 6486422"/>
              <a:gd name="connsiteX9" fmla="*/ 538245 w 3369924"/>
              <a:gd name="connsiteY9" fmla="*/ 2892178 h 6486422"/>
              <a:gd name="connsiteX10" fmla="*/ 485158 w 3369924"/>
              <a:gd name="connsiteY10" fmla="*/ 1738677 h 6486422"/>
              <a:gd name="connsiteX11" fmla="*/ 761247 w 3369924"/>
              <a:gd name="connsiteY11" fmla="*/ 1073744 h 6486422"/>
              <a:gd name="connsiteX12" fmla="*/ 2552367 w 3369924"/>
              <a:gd name="connsiteY12" fmla="*/ 1045946 h 6486422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761247 w 3369924"/>
              <a:gd name="connsiteY11" fmla="*/ 1112460 h 6525138"/>
              <a:gd name="connsiteX12" fmla="*/ 2431027 w 3369924"/>
              <a:gd name="connsiteY12" fmla="*/ 181990 h 6525138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1059398 w 3369924"/>
              <a:gd name="connsiteY11" fmla="*/ 1185650 h 6525138"/>
              <a:gd name="connsiteX12" fmla="*/ 2431027 w 3369924"/>
              <a:gd name="connsiteY12" fmla="*/ 181990 h 6525138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1059398 w 3369924"/>
              <a:gd name="connsiteY11" fmla="*/ 1185650 h 6525138"/>
              <a:gd name="connsiteX12" fmla="*/ 2431027 w 3369924"/>
              <a:gd name="connsiteY12" fmla="*/ 181990 h 6525138"/>
              <a:gd name="connsiteX0" fmla="*/ 2347822 w 3369924"/>
              <a:gd name="connsiteY0" fmla="*/ 7262 h 6773283"/>
              <a:gd name="connsiteX1" fmla="*/ 2909291 w 3369924"/>
              <a:gd name="connsiteY1" fmla="*/ 286902 h 6773283"/>
              <a:gd name="connsiteX2" fmla="*/ 3369924 w 3369924"/>
              <a:gd name="connsiteY2" fmla="*/ 1289604 h 6773283"/>
              <a:gd name="connsiteX3" fmla="*/ 3342860 w 3369924"/>
              <a:gd name="connsiteY3" fmla="*/ 1392395 h 6773283"/>
              <a:gd name="connsiteX4" fmla="*/ 3342860 w 3369924"/>
              <a:gd name="connsiteY4" fmla="*/ 6758306 h 6773283"/>
              <a:gd name="connsiteX5" fmla="*/ 136355 w 3369924"/>
              <a:gd name="connsiteY5" fmla="*/ 6773283 h 6773283"/>
              <a:gd name="connsiteX6" fmla="*/ 160021 w 3369924"/>
              <a:gd name="connsiteY6" fmla="*/ 5631494 h 6773283"/>
              <a:gd name="connsiteX7" fmla="*/ 542334 w 3369924"/>
              <a:gd name="connsiteY7" fmla="*/ 5025306 h 6773283"/>
              <a:gd name="connsiteX8" fmla="*/ 631126 w 3369924"/>
              <a:gd name="connsiteY8" fmla="*/ 4295920 h 6773283"/>
              <a:gd name="connsiteX9" fmla="*/ 538245 w 3369924"/>
              <a:gd name="connsiteY9" fmla="*/ 3179039 h 6773283"/>
              <a:gd name="connsiteX10" fmla="*/ 485158 w 3369924"/>
              <a:gd name="connsiteY10" fmla="*/ 2025538 h 6773283"/>
              <a:gd name="connsiteX11" fmla="*/ 1059398 w 3369924"/>
              <a:gd name="connsiteY11" fmla="*/ 1433795 h 6773283"/>
              <a:gd name="connsiteX12" fmla="*/ 2347822 w 3369924"/>
              <a:gd name="connsiteY12" fmla="*/ 7262 h 6773283"/>
              <a:gd name="connsiteX0" fmla="*/ 2347822 w 3342860"/>
              <a:gd name="connsiteY0" fmla="*/ 157119 h 6923140"/>
              <a:gd name="connsiteX1" fmla="*/ 2909291 w 3342860"/>
              <a:gd name="connsiteY1" fmla="*/ 436759 h 6923140"/>
              <a:gd name="connsiteX2" fmla="*/ 3269385 w 3342860"/>
              <a:gd name="connsiteY2" fmla="*/ 8198 h 6923140"/>
              <a:gd name="connsiteX3" fmla="*/ 3342860 w 3342860"/>
              <a:gd name="connsiteY3" fmla="*/ 1542252 h 6923140"/>
              <a:gd name="connsiteX4" fmla="*/ 3342860 w 3342860"/>
              <a:gd name="connsiteY4" fmla="*/ 6908163 h 6923140"/>
              <a:gd name="connsiteX5" fmla="*/ 136355 w 3342860"/>
              <a:gd name="connsiteY5" fmla="*/ 6923140 h 6923140"/>
              <a:gd name="connsiteX6" fmla="*/ 160021 w 3342860"/>
              <a:gd name="connsiteY6" fmla="*/ 5781351 h 6923140"/>
              <a:gd name="connsiteX7" fmla="*/ 542334 w 3342860"/>
              <a:gd name="connsiteY7" fmla="*/ 5175163 h 6923140"/>
              <a:gd name="connsiteX8" fmla="*/ 631126 w 3342860"/>
              <a:gd name="connsiteY8" fmla="*/ 4445777 h 6923140"/>
              <a:gd name="connsiteX9" fmla="*/ 538245 w 3342860"/>
              <a:gd name="connsiteY9" fmla="*/ 3328896 h 6923140"/>
              <a:gd name="connsiteX10" fmla="*/ 485158 w 3342860"/>
              <a:gd name="connsiteY10" fmla="*/ 2175395 h 6923140"/>
              <a:gd name="connsiteX11" fmla="*/ 1059398 w 3342860"/>
              <a:gd name="connsiteY11" fmla="*/ 1583652 h 6923140"/>
              <a:gd name="connsiteX12" fmla="*/ 2347822 w 3342860"/>
              <a:gd name="connsiteY12" fmla="*/ 157119 h 692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2860" h="6923140">
                <a:moveTo>
                  <a:pt x="2347822" y="157119"/>
                </a:moveTo>
                <a:cubicBezTo>
                  <a:pt x="2446585" y="171646"/>
                  <a:pt x="2755697" y="461579"/>
                  <a:pt x="2909291" y="436759"/>
                </a:cubicBezTo>
                <a:cubicBezTo>
                  <a:pt x="3062885" y="411939"/>
                  <a:pt x="3246013" y="-68045"/>
                  <a:pt x="3269385" y="8198"/>
                </a:cubicBezTo>
                <a:lnTo>
                  <a:pt x="3342860" y="1542252"/>
                </a:lnTo>
                <a:lnTo>
                  <a:pt x="3342860" y="6908163"/>
                </a:lnTo>
                <a:lnTo>
                  <a:pt x="136355" y="6923140"/>
                </a:lnTo>
                <a:cubicBezTo>
                  <a:pt x="-149570" y="6595343"/>
                  <a:pt x="92358" y="6072680"/>
                  <a:pt x="160021" y="5781351"/>
                </a:cubicBezTo>
                <a:cubicBezTo>
                  <a:pt x="227684" y="5490022"/>
                  <a:pt x="402534" y="5590593"/>
                  <a:pt x="542334" y="5175163"/>
                </a:cubicBezTo>
                <a:cubicBezTo>
                  <a:pt x="682134" y="4759733"/>
                  <a:pt x="1048466" y="4833611"/>
                  <a:pt x="631126" y="4445777"/>
                </a:cubicBezTo>
                <a:cubicBezTo>
                  <a:pt x="420614" y="3990870"/>
                  <a:pt x="563779" y="3572036"/>
                  <a:pt x="538245" y="3328896"/>
                </a:cubicBezTo>
                <a:cubicBezTo>
                  <a:pt x="369157" y="2795954"/>
                  <a:pt x="401084" y="2448937"/>
                  <a:pt x="485158" y="2175395"/>
                </a:cubicBezTo>
                <a:cubicBezTo>
                  <a:pt x="599874" y="1859932"/>
                  <a:pt x="672072" y="1902048"/>
                  <a:pt x="1059398" y="1583652"/>
                </a:cubicBezTo>
                <a:cubicBezTo>
                  <a:pt x="1147908" y="429738"/>
                  <a:pt x="1919848" y="94168"/>
                  <a:pt x="2347822" y="157119"/>
                </a:cubicBezTo>
                <a:close/>
              </a:path>
            </a:pathLst>
          </a:custGeom>
          <a:gradFill>
            <a:gsLst>
              <a:gs pos="78000">
                <a:srgbClr val="860000">
                  <a:alpha val="57000"/>
                </a:srgbClr>
              </a:gs>
              <a:gs pos="16000">
                <a:schemeClr val="bg2">
                  <a:lumMod val="5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062163">
              <a:lnSpc>
                <a:spcPct val="90000"/>
              </a:lnSpc>
              <a:spcBef>
                <a:spcPts val="600"/>
              </a:spcBef>
            </a:pPr>
            <a:r>
              <a:rPr lang="ru-RU" sz="1600" dirty="0" smtClean="0"/>
              <a:t>«</a:t>
            </a:r>
            <a:r>
              <a:rPr lang="ru-RU" sz="1600" dirty="0"/>
              <a:t>Г</a:t>
            </a:r>
            <a:r>
              <a:rPr lang="ru-RU" sz="1600" dirty="0" smtClean="0"/>
              <a:t>отовность </a:t>
            </a:r>
            <a:r>
              <a:rPr lang="ru-RU" sz="1600" dirty="0"/>
              <a:t>к событию». «Быть готовым к событию» – значит быть в субъективном расположении, позволяющем признать новую возможность. </a:t>
            </a:r>
            <a:endParaRPr lang="ru-RU" sz="1600" dirty="0" smtClean="0"/>
          </a:p>
          <a:p>
            <a:pPr marL="898525">
              <a:lnSpc>
                <a:spcPct val="90000"/>
              </a:lnSpc>
              <a:spcBef>
                <a:spcPts val="600"/>
              </a:spcBef>
            </a:pPr>
            <a:endParaRPr lang="ru-RU" sz="1600" dirty="0" smtClean="0"/>
          </a:p>
          <a:p>
            <a:pPr marL="898525">
              <a:lnSpc>
                <a:spcPct val="90000"/>
              </a:lnSpc>
              <a:spcBef>
                <a:spcPts val="600"/>
              </a:spcBef>
            </a:pPr>
            <a:r>
              <a:rPr lang="ru-RU" sz="1600" dirty="0" smtClean="0"/>
              <a:t>Отсюда </a:t>
            </a:r>
            <a:r>
              <a:rPr lang="ru-RU" sz="1600" dirty="0"/>
              <a:t>вытекает, что неопределенность содержит в себе важный, позитивный потенциал для человека, который может, выработав в себе адекватную позицию по отношению к неопределенности, ощутить присущие ей позитивные возможности. </a:t>
            </a:r>
            <a:endParaRPr lang="ru-RU" sz="1600" dirty="0" smtClean="0"/>
          </a:p>
          <a:p>
            <a:pPr marL="898525">
              <a:lnSpc>
                <a:spcPct val="90000"/>
              </a:lnSpc>
              <a:spcBef>
                <a:spcPts val="600"/>
              </a:spcBef>
            </a:pPr>
            <a:endParaRPr lang="ru-RU" sz="1600" dirty="0" smtClean="0"/>
          </a:p>
          <a:p>
            <a:pPr marL="898525">
              <a:lnSpc>
                <a:spcPct val="90000"/>
              </a:lnSpc>
              <a:spcBef>
                <a:spcPts val="600"/>
              </a:spcBef>
            </a:pPr>
            <a:r>
              <a:rPr lang="ru-RU" sz="1600" dirty="0" smtClean="0"/>
              <a:t>Готовность </a:t>
            </a:r>
            <a:r>
              <a:rPr lang="ru-RU" sz="1600" dirty="0"/>
              <a:t>к событию представляет собой готовность к неопределенности, или готовность к выбору. </a:t>
            </a:r>
            <a:endParaRPr lang="ru-RU" sz="1600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41376B89-FED1-4F51-B46D-99C871BD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44" y="516231"/>
            <a:ext cx="2232913" cy="17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45" y="2509846"/>
            <a:ext cx="452855" cy="5163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23" y="5128355"/>
            <a:ext cx="452855" cy="5163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892" y="42541"/>
            <a:ext cx="452855" cy="5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7805</TotalTime>
  <Words>1194</Words>
  <Application>Microsoft Office PowerPoint</Application>
  <PresentationFormat>Широкоэкранный</PresentationFormat>
  <Paragraphs>184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Book Antiqua</vt:lpstr>
      <vt:lpstr>Calibri</vt:lpstr>
      <vt:lpstr>Century Gothic</vt:lpstr>
      <vt:lpstr>Georgia</vt:lpstr>
      <vt:lpstr>Tahoma</vt:lpstr>
      <vt:lpstr>Wingdings</vt:lpstr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Наташа</cp:lastModifiedBy>
  <cp:revision>1110</cp:revision>
  <dcterms:created xsi:type="dcterms:W3CDTF">2018-11-08T18:12:07Z</dcterms:created>
  <dcterms:modified xsi:type="dcterms:W3CDTF">2023-11-22T03:15:44Z</dcterms:modified>
</cp:coreProperties>
</file>