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57" r:id="rId3"/>
    <p:sldId id="258" r:id="rId4"/>
    <p:sldId id="325" r:id="rId5"/>
    <p:sldId id="326" r:id="rId6"/>
    <p:sldId id="273" r:id="rId7"/>
    <p:sldId id="333" r:id="rId8"/>
    <p:sldId id="275" r:id="rId9"/>
    <p:sldId id="279" r:id="rId10"/>
    <p:sldId id="282" r:id="rId11"/>
    <p:sldId id="292" r:id="rId12"/>
    <p:sldId id="312" r:id="rId13"/>
    <p:sldId id="313" r:id="rId14"/>
    <p:sldId id="315" r:id="rId15"/>
    <p:sldId id="320" r:id="rId16"/>
    <p:sldId id="321" r:id="rId17"/>
    <p:sldId id="328" r:id="rId18"/>
    <p:sldId id="329" r:id="rId19"/>
    <p:sldId id="330" r:id="rId20"/>
    <p:sldId id="331" r:id="rId21"/>
    <p:sldId id="332" r:id="rId22"/>
    <p:sldId id="271" r:id="rId23"/>
    <p:sldId id="27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241" autoAdjust="0"/>
  </p:normalViewPr>
  <p:slideViewPr>
    <p:cSldViewPr snapToGrid="0">
      <p:cViewPr varScale="1">
        <p:scale>
          <a:sx n="76" d="100"/>
          <a:sy n="76" d="100"/>
        </p:scale>
        <p:origin x="-917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7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85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7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11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84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40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1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8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75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97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2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smtClean="0">
                <a:solidFill>
                  <a:prstClr val="black"/>
                </a:solidFill>
              </a:rPr>
              <a:t>Российской Федерации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4800" dirty="0" smtClean="0">
                <a:solidFill>
                  <a:prstClr val="black"/>
                </a:solidFill>
              </a:rPr>
              <a:t>Условно-патогенные бактерии</a:t>
            </a:r>
          </a:p>
          <a:p>
            <a:pPr marL="0" lvl="0" indent="0" algn="ctr">
              <a:buNone/>
            </a:pPr>
            <a:endParaRPr lang="ru-RU" sz="4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4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mtClean="0">
                <a:solidFill>
                  <a:prstClr val="black"/>
                </a:solidFill>
              </a:rPr>
              <a:t>                          </a:t>
            </a:r>
            <a:r>
              <a:rPr lang="ru-RU" dirty="0" smtClean="0">
                <a:solidFill>
                  <a:prstClr val="black"/>
                </a:solidFill>
              </a:rPr>
              <a:t>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инфекции, пути передачи и клиника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Источник – больной человек и </a:t>
            </a:r>
            <a:r>
              <a:rPr lang="ru-RU" sz="3200" dirty="0" err="1" smtClean="0">
                <a:solidFill>
                  <a:srgbClr val="C00000"/>
                </a:solidFill>
              </a:rPr>
              <a:t>бактерионоситель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Пути передачи:</a:t>
            </a:r>
          </a:p>
          <a:p>
            <a:pPr>
              <a:buFontTx/>
              <a:buChar char="-"/>
            </a:pPr>
            <a:r>
              <a:rPr lang="ru-RU" sz="3200" dirty="0" smtClean="0"/>
              <a:t>Контактно-бытовой (ВБИ)</a:t>
            </a:r>
          </a:p>
          <a:p>
            <a:pPr>
              <a:buFontTx/>
              <a:buChar char="-"/>
            </a:pPr>
            <a:r>
              <a:rPr lang="ru-RU" sz="3200" dirty="0" smtClean="0"/>
              <a:t>эндогенный (попадание </a:t>
            </a:r>
            <a:r>
              <a:rPr lang="ru-RU" sz="3200" dirty="0" err="1" smtClean="0"/>
              <a:t>клебсиелл</a:t>
            </a:r>
            <a:r>
              <a:rPr lang="ru-RU" sz="3200" dirty="0" smtClean="0"/>
              <a:t> в кровь при оказании медицинской помощи, во время полостной операции)</a:t>
            </a:r>
          </a:p>
          <a:p>
            <a:pPr marL="0" indent="0">
              <a:buNone/>
            </a:pPr>
            <a:r>
              <a:rPr lang="ru-RU" sz="3200" dirty="0" smtClean="0"/>
              <a:t>Заболевания:</a:t>
            </a:r>
          </a:p>
          <a:p>
            <a:pPr>
              <a:buFontTx/>
              <a:buChar char="-"/>
            </a:pPr>
            <a:r>
              <a:rPr lang="ru-RU" sz="3200" dirty="0" smtClean="0"/>
              <a:t>Пневмония</a:t>
            </a:r>
          </a:p>
          <a:p>
            <a:pPr>
              <a:buFontTx/>
              <a:buChar char="-"/>
            </a:pPr>
            <a:r>
              <a:rPr lang="ru-RU" sz="3200" dirty="0" smtClean="0"/>
              <a:t>Ринит (гнойный)</a:t>
            </a:r>
          </a:p>
          <a:p>
            <a:pPr>
              <a:buFontTx/>
              <a:buChar char="-"/>
            </a:pPr>
            <a:r>
              <a:rPr lang="ru-RU" sz="3200" dirty="0" smtClean="0"/>
              <a:t>Гнойно-воспалительные процессы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9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Систематика</a:t>
            </a:r>
          </a:p>
          <a:p>
            <a:pPr marL="0" indent="0">
              <a:buNone/>
            </a:pPr>
            <a:r>
              <a:rPr lang="ru-RU" sz="3600" dirty="0" smtClean="0"/>
              <a:t>Семейство - </a:t>
            </a:r>
            <a:r>
              <a:rPr lang="en-US" sz="3600" dirty="0" err="1" smtClean="0"/>
              <a:t>Enterobacteriaceae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Род – </a:t>
            </a:r>
            <a:r>
              <a:rPr lang="en-US" sz="3600" dirty="0" smtClean="0"/>
              <a:t>Proteus</a:t>
            </a:r>
          </a:p>
          <a:p>
            <a:pPr marL="0" indent="0">
              <a:buNone/>
            </a:pPr>
            <a:r>
              <a:rPr lang="ru-RU" sz="3600" dirty="0" smtClean="0"/>
              <a:t>Виды – </a:t>
            </a:r>
            <a:r>
              <a:rPr lang="en-US" sz="3600" dirty="0" smtClean="0"/>
              <a:t>Proteus vulgaris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Proteus mirabilis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</a:t>
            </a:r>
            <a:r>
              <a:rPr lang="ru-RU" sz="4000" dirty="0" smtClean="0"/>
              <a:t>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627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и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свойства протея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9480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Маленькие </a:t>
            </a:r>
            <a:r>
              <a:rPr lang="ru-RU" sz="3600" dirty="0" err="1" smtClean="0"/>
              <a:t>грам</a:t>
            </a:r>
            <a:r>
              <a:rPr lang="ru-RU" sz="3600" dirty="0" smtClean="0"/>
              <a:t>- палочки</a:t>
            </a:r>
          </a:p>
          <a:p>
            <a:r>
              <a:rPr lang="ru-RU" sz="3600" dirty="0" smtClean="0"/>
              <a:t>Подвижные, </a:t>
            </a:r>
            <a:r>
              <a:rPr lang="ru-RU" sz="3600" dirty="0" err="1" smtClean="0"/>
              <a:t>перитрихи</a:t>
            </a:r>
            <a:endParaRPr lang="ru-RU" sz="3600" dirty="0" smtClean="0"/>
          </a:p>
          <a:p>
            <a:r>
              <a:rPr lang="ru-RU" sz="3600" dirty="0" smtClean="0"/>
              <a:t>Спор и капсул не образуют</a:t>
            </a:r>
          </a:p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Характерный признак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– ползучий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рост на питательной среде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(роение)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5440" y="2031999"/>
            <a:ext cx="5080000" cy="44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58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и антигенные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1. </a:t>
            </a:r>
            <a:r>
              <a:rPr lang="ru-RU" sz="3200" dirty="0" smtClean="0"/>
              <a:t>Обладают  </a:t>
            </a:r>
            <a:r>
              <a:rPr lang="ru-RU" sz="3200" dirty="0" err="1" smtClean="0"/>
              <a:t>сахоролитическими</a:t>
            </a:r>
            <a:r>
              <a:rPr lang="ru-RU" sz="3200" dirty="0" smtClean="0"/>
              <a:t> и протеолитическими ферментами</a:t>
            </a:r>
          </a:p>
          <a:p>
            <a:pPr marL="0" indent="0" algn="just">
              <a:buNone/>
            </a:pPr>
            <a:r>
              <a:rPr lang="ru-RU" sz="3200" dirty="0" smtClean="0"/>
              <a:t>2. Вырабатывают эндотоксин </a:t>
            </a:r>
          </a:p>
          <a:p>
            <a:pPr marL="0" indent="0" algn="just">
              <a:buNone/>
            </a:pPr>
            <a:r>
              <a:rPr lang="ru-RU" sz="3200" dirty="0" smtClean="0"/>
              <a:t>3. Имеют О и Н- антигены. Сочетание О- и Н- антигенов относит возбудителя к определенному сероварианту </a:t>
            </a:r>
          </a:p>
          <a:p>
            <a:pPr marL="0" indent="0" algn="just">
              <a:buNone/>
            </a:pPr>
            <a:r>
              <a:rPr lang="ru-RU" sz="3200" dirty="0" smtClean="0"/>
              <a:t>4. Во внешней среде устойчивы, но как все </a:t>
            </a:r>
            <a:r>
              <a:rPr lang="ru-RU" sz="3200" dirty="0" err="1" smtClean="0"/>
              <a:t>энтеробактерии</a:t>
            </a:r>
            <a:r>
              <a:rPr lang="ru-RU" sz="3200" dirty="0" smtClean="0"/>
              <a:t> погибают при  кипячении и дезинфекции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85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Источники инфекции, пути передачи заболеваний, вызванных протеем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 – больной человек и </a:t>
            </a:r>
            <a:r>
              <a:rPr lang="ru-RU" dirty="0" err="1" smtClean="0">
                <a:solidFill>
                  <a:srgbClr val="C00000"/>
                </a:solidFill>
              </a:rPr>
              <a:t>бактерионоситель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Пути передачи:</a:t>
            </a:r>
          </a:p>
          <a:p>
            <a:pPr>
              <a:buFontTx/>
              <a:buChar char="-"/>
            </a:pPr>
            <a:r>
              <a:rPr lang="ru-RU" dirty="0" smtClean="0"/>
              <a:t>фекально-оральный</a:t>
            </a:r>
          </a:p>
          <a:p>
            <a:pPr>
              <a:buFontTx/>
              <a:buChar char="-"/>
            </a:pPr>
            <a:r>
              <a:rPr lang="ru-RU" dirty="0" smtClean="0"/>
              <a:t>Контактно-бытовой (грязные руки, белье, предметы обихода, медицинские инструменты </a:t>
            </a:r>
          </a:p>
          <a:p>
            <a:pPr marL="0" indent="0">
              <a:buNone/>
            </a:pPr>
            <a:r>
              <a:rPr lang="ru-RU" dirty="0" smtClean="0"/>
              <a:t>Заболевания:</a:t>
            </a:r>
          </a:p>
          <a:p>
            <a:pPr>
              <a:buFontTx/>
              <a:buChar char="-"/>
            </a:pPr>
            <a:r>
              <a:rPr lang="ru-RU" dirty="0" smtClean="0"/>
              <a:t>Пищевые </a:t>
            </a:r>
            <a:r>
              <a:rPr lang="ru-RU" dirty="0" err="1" smtClean="0"/>
              <a:t>токсикоинфекции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Гнойно-воспалительные процессы</a:t>
            </a:r>
          </a:p>
        </p:txBody>
      </p:sp>
    </p:spTree>
    <p:extLst>
      <p:ext uri="{BB962C8B-B14F-4D97-AF65-F5344CB8AC3E}">
        <p14:creationId xmlns:p14="http://schemas.microsoft.com/office/powerpoint/2010/main" xmlns="" val="24269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Иерсинии</a:t>
            </a:r>
            <a:r>
              <a:rPr lang="ru-RU" dirty="0" smtClean="0"/>
              <a:t> </a:t>
            </a:r>
            <a:r>
              <a:rPr lang="ru-RU" dirty="0" err="1" smtClean="0"/>
              <a:t>энтероколитика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Систематика</a:t>
            </a:r>
          </a:p>
          <a:p>
            <a:pPr marL="0" indent="0">
              <a:buNone/>
            </a:pPr>
            <a:r>
              <a:rPr lang="ru-RU" sz="3600" dirty="0" smtClean="0"/>
              <a:t>Семейство – </a:t>
            </a:r>
            <a:r>
              <a:rPr lang="en-US" sz="3600" dirty="0" err="1" smtClean="0"/>
              <a:t>Enterobacteriaceae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Род –</a:t>
            </a:r>
            <a:r>
              <a:rPr lang="en-US" sz="3600" dirty="0" smtClean="0"/>
              <a:t>Yersinia</a:t>
            </a:r>
          </a:p>
          <a:p>
            <a:pPr marL="0" indent="0">
              <a:buNone/>
            </a:pPr>
            <a:r>
              <a:rPr lang="ru-RU" sz="3600" dirty="0" smtClean="0"/>
              <a:t>Виды – </a:t>
            </a:r>
            <a:r>
              <a:rPr lang="en-US" sz="3600" dirty="0" err="1" smtClean="0"/>
              <a:t>Yersenia</a:t>
            </a:r>
            <a:r>
              <a:rPr lang="en-US" sz="3600" dirty="0" smtClean="0"/>
              <a:t> </a:t>
            </a:r>
            <a:r>
              <a:rPr lang="en-US" sz="3600" dirty="0" err="1" smtClean="0"/>
              <a:t>enterocolitica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</a:t>
            </a:r>
            <a:r>
              <a:rPr lang="en-US" sz="3600" dirty="0" err="1" smtClean="0"/>
              <a:t>Yersenia</a:t>
            </a:r>
            <a:r>
              <a:rPr lang="en-US" sz="3600" dirty="0" smtClean="0"/>
              <a:t> pseudotuberculosis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6870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Свойства </a:t>
            </a:r>
            <a:r>
              <a:rPr lang="ru-RU" dirty="0" err="1" smtClean="0"/>
              <a:t>Иерсиний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Маленькие </a:t>
            </a:r>
            <a:r>
              <a:rPr lang="ru-RU" sz="3200" dirty="0" err="1" smtClean="0"/>
              <a:t>грам</a:t>
            </a:r>
            <a:r>
              <a:rPr lang="ru-RU" sz="3200" dirty="0" smtClean="0"/>
              <a:t>- палочки, подвижны</a:t>
            </a:r>
          </a:p>
          <a:p>
            <a:r>
              <a:rPr lang="ru-RU" sz="3200" dirty="0" smtClean="0"/>
              <a:t>Спор и капсул не образуют</a:t>
            </a:r>
          </a:p>
          <a:p>
            <a:r>
              <a:rPr lang="ru-RU" sz="3200" dirty="0" smtClean="0"/>
              <a:t> При микроскопии и культивировании вид и рост нехарактерный</a:t>
            </a:r>
          </a:p>
          <a:p>
            <a:r>
              <a:rPr lang="ru-RU" sz="3200" dirty="0" smtClean="0"/>
              <a:t>Заболевания зависят от места проникновения, чаще кишечные инфекции, но могут входить в состав гнойно-воспалительной микрофлоры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0324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Синегнойная палочка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Систематика</a:t>
            </a:r>
          </a:p>
          <a:p>
            <a:pPr marL="0" indent="0">
              <a:buNone/>
            </a:pPr>
            <a:r>
              <a:rPr lang="ru-RU" sz="4000" dirty="0" smtClean="0"/>
              <a:t>Семейство - </a:t>
            </a:r>
            <a:r>
              <a:rPr lang="en-US" sz="4000" dirty="0" err="1" smtClean="0"/>
              <a:t>Pseudomonadaceae</a:t>
            </a:r>
            <a:endParaRPr lang="en-US" sz="4000" dirty="0" smtClean="0"/>
          </a:p>
          <a:p>
            <a:pPr marL="0" indent="0">
              <a:buNone/>
            </a:pPr>
            <a:r>
              <a:rPr lang="ru-RU" sz="4000" dirty="0" smtClean="0"/>
              <a:t>Род – </a:t>
            </a:r>
            <a:r>
              <a:rPr lang="en-US" sz="4000" dirty="0" smtClean="0"/>
              <a:t>Pseudomonas</a:t>
            </a:r>
          </a:p>
          <a:p>
            <a:pPr marL="0" indent="0">
              <a:buNone/>
            </a:pPr>
            <a:r>
              <a:rPr lang="ru-RU" sz="4000" dirty="0" smtClean="0"/>
              <a:t>Вид – </a:t>
            </a:r>
            <a:r>
              <a:rPr lang="en-US" sz="4000" dirty="0" smtClean="0"/>
              <a:t>Pseudomonas aeruginosa               </a:t>
            </a:r>
            <a:r>
              <a:rPr lang="ru-RU" sz="4000" dirty="0" smtClean="0"/>
              <a:t>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4268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Морфологические и </a:t>
            </a:r>
            <a:r>
              <a:rPr lang="ru-RU" dirty="0" err="1" smtClean="0"/>
              <a:t>культуральные</a:t>
            </a:r>
            <a:r>
              <a:rPr lang="ru-RU" dirty="0" smtClean="0"/>
              <a:t> свойства синегнойной палочки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Мелкие </a:t>
            </a:r>
            <a:r>
              <a:rPr lang="ru-RU" dirty="0" err="1" smtClean="0"/>
              <a:t>грам</a:t>
            </a:r>
            <a:r>
              <a:rPr lang="ru-RU" dirty="0" smtClean="0"/>
              <a:t>- палочки, спор не образуют, </a:t>
            </a:r>
            <a:r>
              <a:rPr lang="ru-RU" dirty="0" err="1" smtClean="0"/>
              <a:t>лофотрихи</a:t>
            </a:r>
            <a:endParaRPr lang="ru-RU" dirty="0" smtClean="0"/>
          </a:p>
          <a:p>
            <a:r>
              <a:rPr lang="ru-RU" dirty="0" smtClean="0"/>
              <a:t>Аэробы, растут на простых средах, колонии плоские зеленоватые 2-5 мм в диаметре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Диагностический признак – запах жасмина и зеленоватый оттенок питательной среды и колонии (пигмент </a:t>
            </a:r>
            <a:r>
              <a:rPr lang="ru-RU" dirty="0" err="1" smtClean="0">
                <a:solidFill>
                  <a:srgbClr val="C00000"/>
                </a:solidFill>
              </a:rPr>
              <a:t>пиоцианин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960" y="4185920"/>
            <a:ext cx="856488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15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Колонии синегнойной палочки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825625"/>
            <a:ext cx="483616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800" y="1690688"/>
            <a:ext cx="471424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75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dirty="0" smtClean="0"/>
              <a:t>Понятия условно-патогенных бактерий и </a:t>
            </a:r>
            <a:r>
              <a:rPr lang="ru-RU" dirty="0" err="1" smtClean="0"/>
              <a:t>нозокомиальных</a:t>
            </a:r>
            <a:r>
              <a:rPr lang="ru-RU" dirty="0" smtClean="0"/>
              <a:t> инфекций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</a:t>
            </a:r>
            <a:r>
              <a:rPr lang="ru-RU" dirty="0" err="1" smtClean="0"/>
              <a:t>клебсиелл</a:t>
            </a:r>
            <a:r>
              <a:rPr lang="ru-RU" dirty="0" smtClean="0"/>
              <a:t>, патогенез и клиника заболеваний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протея.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</a:t>
            </a:r>
            <a:r>
              <a:rPr lang="ru-RU" dirty="0" err="1" smtClean="0"/>
              <a:t>иерсиний</a:t>
            </a:r>
            <a:r>
              <a:rPr lang="ru-RU" dirty="0" smtClean="0"/>
              <a:t> </a:t>
            </a:r>
            <a:r>
              <a:rPr lang="ru-RU" dirty="0" err="1" smtClean="0"/>
              <a:t>энтероколитика</a:t>
            </a:r>
            <a:r>
              <a:rPr lang="ru-RU" dirty="0" smtClean="0"/>
              <a:t> </a:t>
            </a:r>
          </a:p>
          <a:p>
            <a:pPr marL="742950" indent="-742950">
              <a:buAutoNum type="arabicPeriod"/>
            </a:pPr>
            <a:r>
              <a:rPr lang="ru-RU" dirty="0" smtClean="0"/>
              <a:t>Характеристика синегнойной палочки, клиника заболеваний </a:t>
            </a:r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Заболевания, вызванные </a:t>
            </a:r>
            <a:r>
              <a:rPr lang="ru-RU" dirty="0" err="1" smtClean="0"/>
              <a:t>псевдомонадой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121" y="1605280"/>
            <a:ext cx="3220719" cy="447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760" y="1643062"/>
            <a:ext cx="6314440" cy="443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081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Общие признаки заболеваний, вызванных УПБ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Локализация и клиника заболевания зависит от входных ворот и путей передачи инфекции</a:t>
            </a:r>
          </a:p>
          <a:p>
            <a:pPr algn="just"/>
            <a:r>
              <a:rPr lang="ru-RU" sz="3200" dirty="0" smtClean="0"/>
              <a:t>Иммунитета не образуется, соответственно вакцинации нет</a:t>
            </a:r>
          </a:p>
          <a:p>
            <a:pPr algn="just"/>
            <a:r>
              <a:rPr lang="ru-RU" sz="3200" dirty="0" smtClean="0"/>
              <a:t>Часто наблюдается резистентность к антибиотикам</a:t>
            </a:r>
          </a:p>
          <a:p>
            <a:pPr algn="just"/>
            <a:r>
              <a:rPr lang="ru-RU" sz="3200" dirty="0" smtClean="0"/>
              <a:t>Диагностика сложна, т.к. много видов и серовариантов УПБ. В основном используются бактериологический, микроскопический и серологический методы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4899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Какие бактерии относятся к условно-патогенным?</a:t>
            </a:r>
          </a:p>
          <a:p>
            <a:r>
              <a:rPr lang="ru-RU" dirty="0" smtClean="0"/>
              <a:t>2. Причины внутрибольничных инфекций</a:t>
            </a:r>
          </a:p>
          <a:p>
            <a:r>
              <a:rPr lang="ru-RU" dirty="0" smtClean="0"/>
              <a:t>3. Диагностические признаки синегнойной палочки</a:t>
            </a:r>
          </a:p>
          <a:p>
            <a:r>
              <a:rPr lang="ru-RU" dirty="0" smtClean="0"/>
              <a:t>4. Диагностические признаки </a:t>
            </a:r>
            <a:r>
              <a:rPr lang="ru-RU" dirty="0" err="1" smtClean="0"/>
              <a:t>клебсиелл</a:t>
            </a:r>
            <a:endParaRPr lang="ru-RU" dirty="0" smtClean="0"/>
          </a:p>
          <a:p>
            <a:r>
              <a:rPr lang="ru-RU" dirty="0" smtClean="0"/>
              <a:t>5. Как расположены жгутики у </a:t>
            </a:r>
            <a:r>
              <a:rPr lang="ru-RU" dirty="0" err="1" smtClean="0"/>
              <a:t>лофотрихов</a:t>
            </a:r>
            <a:r>
              <a:rPr lang="ru-RU" dirty="0" smtClean="0"/>
              <a:t>?</a:t>
            </a:r>
          </a:p>
          <a:p>
            <a:r>
              <a:rPr lang="ru-RU" dirty="0" smtClean="0"/>
              <a:t>6. Назовите условно-патогенные бактерии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Черкес Ф.К. Микробиология, стр. 303-318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Характеристика условно –патогенных бактерий (УПБ)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dirty="0" smtClean="0"/>
              <a:t>Условно-патогенные бактерии являются нормальной микрофлорой кожи, слизистых оболочек и ЖКТ человека и животных и в обычных условиях заболеваний </a:t>
            </a:r>
            <a:r>
              <a:rPr lang="ru-RU" sz="3200" dirty="0" smtClean="0">
                <a:solidFill>
                  <a:srgbClr val="C00000"/>
                </a:solidFill>
              </a:rPr>
              <a:t>не вызывают</a:t>
            </a:r>
            <a:r>
              <a:rPr lang="ru-RU" sz="3200" dirty="0" smtClean="0"/>
              <a:t>. Становятся </a:t>
            </a:r>
            <a:r>
              <a:rPr lang="ru-RU" sz="3200" dirty="0" smtClean="0">
                <a:solidFill>
                  <a:srgbClr val="C00000"/>
                </a:solidFill>
              </a:rPr>
              <a:t>патогенными</a:t>
            </a:r>
            <a:r>
              <a:rPr lang="ru-RU" sz="3200" dirty="0" smtClean="0"/>
              <a:t> только при определенных условиях – ослабление иммунитета, попадание большого количества м/о в раны или в кровь при медицинском вмешательстве, выработка устойчивости к антибиотикам, </a:t>
            </a:r>
            <a:r>
              <a:rPr lang="ru-RU" sz="3200" dirty="0" smtClean="0">
                <a:solidFill>
                  <a:srgbClr val="C00000"/>
                </a:solidFill>
              </a:rPr>
              <a:t>внутрибольничные инфекции (ВБИ).</a:t>
            </a:r>
          </a:p>
          <a:p>
            <a:pPr marL="0" indent="0" algn="just">
              <a:buNone/>
            </a:pPr>
            <a:r>
              <a:rPr lang="ru-RU" sz="3200" dirty="0" smtClean="0"/>
              <a:t>В настоящее время их роль в инфекционных процессах </a:t>
            </a:r>
            <a:r>
              <a:rPr lang="ru-RU" sz="3200" dirty="0" smtClean="0">
                <a:solidFill>
                  <a:srgbClr val="C00000"/>
                </a:solidFill>
              </a:rPr>
              <a:t>возросла</a:t>
            </a:r>
          </a:p>
          <a:p>
            <a:pPr marL="0" indent="0" algn="just">
              <a:buNone/>
            </a:pPr>
            <a:r>
              <a:rPr lang="ru-RU" sz="3200" dirty="0" smtClean="0"/>
              <a:t>К УПБ относятся представители </a:t>
            </a:r>
            <a:r>
              <a:rPr lang="ru-RU" sz="3200" dirty="0" err="1" smtClean="0"/>
              <a:t>энтеробактерий</a:t>
            </a:r>
            <a:r>
              <a:rPr lang="ru-RU" sz="3200" dirty="0" smtClean="0"/>
              <a:t>, кокков синегнойная палочка, </a:t>
            </a:r>
            <a:r>
              <a:rPr lang="ru-RU" sz="3200" dirty="0" err="1" smtClean="0"/>
              <a:t>неспорообразующие</a:t>
            </a:r>
            <a:r>
              <a:rPr lang="ru-RU" sz="3200" dirty="0" smtClean="0"/>
              <a:t> анаэробы и др.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46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ВБИ (</a:t>
            </a:r>
            <a:r>
              <a:rPr lang="ru-RU" dirty="0" err="1" smtClean="0">
                <a:solidFill>
                  <a:srgbClr val="C00000"/>
                </a:solidFill>
              </a:rPr>
              <a:t>нозокомиальные</a:t>
            </a:r>
            <a:r>
              <a:rPr lang="ru-RU" dirty="0" smtClean="0">
                <a:solidFill>
                  <a:srgbClr val="C00000"/>
                </a:solidFill>
              </a:rPr>
              <a:t> инфекции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 err="1" smtClean="0">
                <a:solidFill>
                  <a:srgbClr val="C00000"/>
                </a:solidFill>
              </a:rPr>
              <a:t>Нозокомиальная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инфекция </a:t>
            </a:r>
            <a:r>
              <a:rPr lang="ru-RU" dirty="0"/>
              <a:t>- это </a:t>
            </a:r>
            <a:r>
              <a:rPr lang="ru-RU" dirty="0" smtClean="0"/>
              <a:t> </a:t>
            </a:r>
            <a:r>
              <a:rPr lang="ru-RU" dirty="0"/>
              <a:t>инфекционное заболевание, которое развивается у пациента </a:t>
            </a:r>
            <a:r>
              <a:rPr lang="ru-RU" dirty="0" smtClean="0"/>
              <a:t>или  результате </a:t>
            </a:r>
            <a:r>
              <a:rPr lang="ru-RU" dirty="0"/>
              <a:t>его обращения в больницу за лечебной помощью или пребывания в </a:t>
            </a:r>
            <a:r>
              <a:rPr lang="ru-RU" dirty="0" smtClean="0"/>
              <a:t>ней (медицинский работник)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ИСМП – инфекции, связанные с оказанием медицинской помощи</a:t>
            </a:r>
          </a:p>
          <a:p>
            <a:r>
              <a:rPr lang="ru-RU" dirty="0" smtClean="0"/>
              <a:t>Причины:</a:t>
            </a:r>
          </a:p>
          <a:p>
            <a:pPr>
              <a:buFontTx/>
              <a:buChar char="-"/>
            </a:pPr>
            <a:r>
              <a:rPr lang="ru-RU" dirty="0" smtClean="0"/>
              <a:t>Длительная лекарственная и антибиотикотерапия</a:t>
            </a:r>
          </a:p>
          <a:p>
            <a:pPr>
              <a:buFontTx/>
              <a:buChar char="-"/>
            </a:pPr>
            <a:r>
              <a:rPr lang="ru-RU" dirty="0" smtClean="0"/>
              <a:t>Введение катетеров, ИВЛ, ингаляторов</a:t>
            </a:r>
          </a:p>
          <a:p>
            <a:pPr>
              <a:buFontTx/>
              <a:buChar char="-"/>
            </a:pPr>
            <a:r>
              <a:rPr lang="ru-RU" dirty="0" smtClean="0"/>
              <a:t>Нарушение внутрибольничного режима</a:t>
            </a:r>
          </a:p>
          <a:p>
            <a:pPr>
              <a:buFontTx/>
              <a:buChar char="-"/>
            </a:pPr>
            <a:r>
              <a:rPr lang="ru-RU" dirty="0" smtClean="0"/>
              <a:t>Появление устойчивых госпитальных штаммов</a:t>
            </a:r>
          </a:p>
          <a:p>
            <a:pPr>
              <a:buFontTx/>
              <a:buChar char="-"/>
            </a:pPr>
            <a:r>
              <a:rPr lang="ru-RU" dirty="0" smtClean="0"/>
              <a:t>Застойные явления в тканях послеоперационных больных (пневмония)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392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Клебсиеллы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Систематика</a:t>
            </a:r>
          </a:p>
          <a:p>
            <a:pPr marL="0" indent="0">
              <a:buNone/>
            </a:pPr>
            <a:r>
              <a:rPr lang="ru-RU" sz="3600" dirty="0" smtClean="0"/>
              <a:t>Семейство - </a:t>
            </a:r>
            <a:r>
              <a:rPr lang="en-US" sz="3600" dirty="0" err="1" smtClean="0"/>
              <a:t>Enterobacteriaceae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Род – </a:t>
            </a:r>
            <a:r>
              <a:rPr lang="en-US" sz="3600" dirty="0" err="1" smtClean="0"/>
              <a:t>Klebsiella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Виды – </a:t>
            </a:r>
            <a:r>
              <a:rPr lang="en-US" sz="3600" dirty="0" err="1" smtClean="0"/>
              <a:t>Klebsiella</a:t>
            </a:r>
            <a:r>
              <a:rPr lang="en-US" sz="3600" dirty="0" smtClean="0"/>
              <a:t> pneumonia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</a:t>
            </a:r>
            <a:r>
              <a:rPr lang="en-US" sz="3600" dirty="0" err="1" smtClean="0"/>
              <a:t>Klebsiella</a:t>
            </a:r>
            <a:r>
              <a:rPr lang="en-US" sz="3600" dirty="0" smtClean="0"/>
              <a:t> </a:t>
            </a:r>
            <a:r>
              <a:rPr lang="en-US" sz="3600" dirty="0" err="1" smtClean="0"/>
              <a:t>ozaenae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</a:t>
            </a:r>
            <a:r>
              <a:rPr lang="en-US" sz="3600" dirty="0" err="1" smtClean="0"/>
              <a:t>Klebsiella</a:t>
            </a:r>
            <a:r>
              <a:rPr lang="en-US" sz="3600" dirty="0" smtClean="0"/>
              <a:t> </a:t>
            </a:r>
            <a:r>
              <a:rPr lang="en-US" sz="3600" dirty="0" err="1" smtClean="0"/>
              <a:t>rinoscleromatis</a:t>
            </a:r>
            <a:endParaRPr lang="ru-RU" sz="3600" dirty="0" smtClean="0"/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49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Общая характеристика </a:t>
            </a:r>
            <a:r>
              <a:rPr lang="ru-RU" dirty="0" err="1" smtClean="0"/>
              <a:t>клебсиелл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По морфологии – маленькие короткие</a:t>
            </a:r>
            <a:r>
              <a:rPr lang="en-US" dirty="0" smtClean="0"/>
              <a:t> </a:t>
            </a:r>
            <a:r>
              <a:rPr lang="ru-RU" dirty="0" smtClean="0"/>
              <a:t>толстые </a:t>
            </a:r>
            <a:r>
              <a:rPr lang="ru-RU" dirty="0" err="1" smtClean="0"/>
              <a:t>грам</a:t>
            </a:r>
            <a:r>
              <a:rPr lang="ru-RU" dirty="0" smtClean="0"/>
              <a:t>- палочки, размером до 2 мкм, образуют крупную капсулу</a:t>
            </a:r>
          </a:p>
          <a:p>
            <a:pPr marL="0" indent="0">
              <a:buNone/>
            </a:pPr>
            <a:r>
              <a:rPr lang="ru-RU" dirty="0" smtClean="0"/>
              <a:t>2. Спор не образуют, неподвижны</a:t>
            </a:r>
          </a:p>
          <a:p>
            <a:pPr marL="0" indent="0">
              <a:buNone/>
            </a:pPr>
            <a:r>
              <a:rPr lang="ru-RU" dirty="0" smtClean="0"/>
              <a:t>3. Колонии слизистые, вязкие, </a:t>
            </a:r>
          </a:p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янутся за петлей</a:t>
            </a:r>
          </a:p>
          <a:p>
            <a:pPr marL="0" indent="0">
              <a:buNone/>
            </a:pPr>
            <a:r>
              <a:rPr lang="ru-RU" dirty="0" smtClean="0"/>
              <a:t>4. Могут располагаться попарно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ли короткой цепочкой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4000" y="2682241"/>
            <a:ext cx="5394960" cy="34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81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Клебсиеллы при окраске по </a:t>
            </a:r>
            <a:r>
              <a:rPr lang="ru-RU" dirty="0" err="1" smtClean="0"/>
              <a:t>Бурри-Гинсу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320" y="1452880"/>
            <a:ext cx="6695440" cy="5557520"/>
          </a:xfrm>
        </p:spPr>
      </p:pic>
    </p:spTree>
    <p:extLst>
      <p:ext uri="{BB962C8B-B14F-4D97-AF65-F5344CB8AC3E}">
        <p14:creationId xmlns:p14="http://schemas.microsoft.com/office/powerpoint/2010/main" xmlns="" val="80513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Культуральные</a:t>
            </a:r>
            <a:r>
              <a:rPr lang="ru-RU" dirty="0" smtClean="0"/>
              <a:t> свойства </a:t>
            </a:r>
            <a:r>
              <a:rPr lang="ru-RU" dirty="0" err="1" smtClean="0"/>
              <a:t>клебсиелл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39890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Растут на простых средах</a:t>
            </a:r>
          </a:p>
          <a:p>
            <a:r>
              <a:rPr lang="ru-RU" dirty="0" smtClean="0"/>
              <a:t>Колонии куполообразные</a:t>
            </a:r>
          </a:p>
          <a:p>
            <a:pPr marL="0" indent="0">
              <a:buNone/>
            </a:pPr>
            <a:r>
              <a:rPr lang="ru-RU" dirty="0" smtClean="0"/>
              <a:t>слизистые из-за наличия</a:t>
            </a:r>
          </a:p>
          <a:p>
            <a:pPr marL="0" indent="0">
              <a:buNone/>
            </a:pPr>
            <a:r>
              <a:rPr lang="ru-RU" dirty="0" smtClean="0"/>
              <a:t>капсулы тянутся за петлей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520" y="1534161"/>
            <a:ext cx="5796280" cy="4761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20" y="3606800"/>
            <a:ext cx="514096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12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Ферментативные и антигенные свойства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3200" dirty="0" smtClean="0"/>
              <a:t>Ферментируют лактозу, расщепляют глюкозу и </a:t>
            </a:r>
            <a:r>
              <a:rPr lang="ru-RU" sz="3200" dirty="0" err="1" smtClean="0"/>
              <a:t>маннит</a:t>
            </a:r>
            <a:r>
              <a:rPr lang="ru-RU" sz="3200" dirty="0" smtClean="0"/>
              <a:t> </a:t>
            </a:r>
          </a:p>
          <a:p>
            <a:pPr marL="0" indent="0" algn="just">
              <a:buNone/>
            </a:pPr>
            <a:r>
              <a:rPr lang="ru-RU" sz="3200" dirty="0" smtClean="0"/>
              <a:t>2. Расщепляют мочевину, индол и сероводород не образуют </a:t>
            </a:r>
          </a:p>
          <a:p>
            <a:pPr marL="0" indent="0" algn="just">
              <a:buNone/>
            </a:pPr>
            <a:r>
              <a:rPr lang="ru-RU" sz="3200" dirty="0" smtClean="0"/>
              <a:t>3.  Вырабатывают эндотоксин. Вирулентность зависит от наличия капсулы </a:t>
            </a:r>
          </a:p>
          <a:p>
            <a:pPr marL="0" indent="0" algn="just">
              <a:buNone/>
            </a:pPr>
            <a:r>
              <a:rPr lang="ru-RU" sz="3200" dirty="0" smtClean="0"/>
              <a:t>4. Имеют О и К - антигены. В настоящее время известно 80 к- антигенов и 11 0-антигенов </a:t>
            </a:r>
          </a:p>
          <a:p>
            <a:pPr marL="0" indent="0" algn="just">
              <a:buNone/>
            </a:pPr>
            <a:r>
              <a:rPr lang="ru-RU" sz="3200" dirty="0" smtClean="0"/>
              <a:t> Устойчивы во внешней среде. Погибают при 70 градусах и дезинфекции. Отмечается резистентность к антибиотикам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097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6943</TotalTime>
  <Words>748</Words>
  <Application>Microsoft Office PowerPoint</Application>
  <PresentationFormat>Произвольный</PresentationFormat>
  <Paragraphs>127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 Федерации Фармацевтический колледж</vt:lpstr>
      <vt:lpstr>План лекции</vt:lpstr>
      <vt:lpstr>Характеристика условно –патогенных бактерий (УПБ)</vt:lpstr>
      <vt:lpstr>Причины ВБИ (нозокомиальные инфекции)</vt:lpstr>
      <vt:lpstr>Клебсиеллы</vt:lpstr>
      <vt:lpstr>Общая характеристика клебсиелл</vt:lpstr>
      <vt:lpstr>Клебсиеллы при окраске по Бурри-Гинсу</vt:lpstr>
      <vt:lpstr>Культуральные свойства клебсиелл</vt:lpstr>
      <vt:lpstr>Ферментативные и антигенные свойства</vt:lpstr>
      <vt:lpstr>Источники инфекции, пути передачи и клиника </vt:lpstr>
      <vt:lpstr>Протей</vt:lpstr>
      <vt:lpstr>Морфологические и культуральные свойства протея</vt:lpstr>
      <vt:lpstr>Ферментативные и антигенные свойства</vt:lpstr>
      <vt:lpstr>Источники инфекции, пути передачи заболеваний, вызванных протеем </vt:lpstr>
      <vt:lpstr>Иерсинии энтероколитика</vt:lpstr>
      <vt:lpstr>Свойства Иерсиний</vt:lpstr>
      <vt:lpstr>Синегнойная палочка</vt:lpstr>
      <vt:lpstr>Морфологические и культуральные свойства синегнойной палочки</vt:lpstr>
      <vt:lpstr>Колонии синегнойной палочки</vt:lpstr>
      <vt:lpstr>Заболевания, вызванные псевдомонадой</vt:lpstr>
      <vt:lpstr>Общие признаки заболеваний, вызванных УПБ</vt:lpstr>
      <vt:lpstr>Контрольные вопросы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Алексей Жуков</cp:lastModifiedBy>
  <cp:revision>150</cp:revision>
  <dcterms:created xsi:type="dcterms:W3CDTF">2020-09-04T04:53:43Z</dcterms:created>
  <dcterms:modified xsi:type="dcterms:W3CDTF">2020-12-01T13:27:43Z</dcterms:modified>
</cp:coreProperties>
</file>