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  <p:sldMasterId id="2147483981" r:id="rId2"/>
  </p:sldMasterIdLst>
  <p:notesMasterIdLst>
    <p:notesMasterId r:id="rId98"/>
  </p:notesMasterIdLst>
  <p:handoutMasterIdLst>
    <p:handoutMasterId r:id="rId99"/>
  </p:handoutMasterIdLst>
  <p:sldIdLst>
    <p:sldId id="271" r:id="rId3"/>
    <p:sldId id="622" r:id="rId4"/>
    <p:sldId id="469" r:id="rId5"/>
    <p:sldId id="569" r:id="rId6"/>
    <p:sldId id="568" r:id="rId7"/>
    <p:sldId id="570" r:id="rId8"/>
    <p:sldId id="571" r:id="rId9"/>
    <p:sldId id="566" r:id="rId10"/>
    <p:sldId id="567" r:id="rId11"/>
    <p:sldId id="572" r:id="rId12"/>
    <p:sldId id="623" r:id="rId13"/>
    <p:sldId id="573" r:id="rId14"/>
    <p:sldId id="574" r:id="rId15"/>
    <p:sldId id="575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89" r:id="rId30"/>
    <p:sldId id="590" r:id="rId31"/>
    <p:sldId id="591" r:id="rId32"/>
    <p:sldId id="592" r:id="rId33"/>
    <p:sldId id="593" r:id="rId34"/>
    <p:sldId id="594" r:id="rId35"/>
    <p:sldId id="625" r:id="rId36"/>
    <p:sldId id="595" r:id="rId37"/>
    <p:sldId id="596" r:id="rId38"/>
    <p:sldId id="597" r:id="rId39"/>
    <p:sldId id="598" r:id="rId40"/>
    <p:sldId id="599" r:id="rId41"/>
    <p:sldId id="600" r:id="rId42"/>
    <p:sldId id="602" r:id="rId43"/>
    <p:sldId id="603" r:id="rId44"/>
    <p:sldId id="604" r:id="rId45"/>
    <p:sldId id="605" r:id="rId46"/>
    <p:sldId id="606" r:id="rId47"/>
    <p:sldId id="607" r:id="rId48"/>
    <p:sldId id="608" r:id="rId49"/>
    <p:sldId id="609" r:id="rId50"/>
    <p:sldId id="610" r:id="rId51"/>
    <p:sldId id="611" r:id="rId52"/>
    <p:sldId id="612" r:id="rId53"/>
    <p:sldId id="613" r:id="rId54"/>
    <p:sldId id="614" r:id="rId55"/>
    <p:sldId id="615" r:id="rId56"/>
    <p:sldId id="470" r:id="rId57"/>
    <p:sldId id="471" r:id="rId58"/>
    <p:sldId id="472" r:id="rId59"/>
    <p:sldId id="473" r:id="rId60"/>
    <p:sldId id="474" r:id="rId61"/>
    <p:sldId id="475" r:id="rId62"/>
    <p:sldId id="616" r:id="rId63"/>
    <p:sldId id="617" r:id="rId64"/>
    <p:sldId id="478" r:id="rId65"/>
    <p:sldId id="619" r:id="rId66"/>
    <p:sldId id="620" r:id="rId67"/>
    <p:sldId id="621" r:id="rId68"/>
    <p:sldId id="534" r:id="rId69"/>
    <p:sldId id="545" r:id="rId70"/>
    <p:sldId id="546" r:id="rId71"/>
    <p:sldId id="535" r:id="rId72"/>
    <p:sldId id="536" r:id="rId73"/>
    <p:sldId id="537" r:id="rId74"/>
    <p:sldId id="538" r:id="rId75"/>
    <p:sldId id="539" r:id="rId76"/>
    <p:sldId id="540" r:id="rId77"/>
    <p:sldId id="541" r:id="rId78"/>
    <p:sldId id="542" r:id="rId79"/>
    <p:sldId id="543" r:id="rId80"/>
    <p:sldId id="544" r:id="rId81"/>
    <p:sldId id="547" r:id="rId82"/>
    <p:sldId id="548" r:id="rId83"/>
    <p:sldId id="549" r:id="rId84"/>
    <p:sldId id="550" r:id="rId85"/>
    <p:sldId id="551" r:id="rId86"/>
    <p:sldId id="552" r:id="rId87"/>
    <p:sldId id="553" r:id="rId88"/>
    <p:sldId id="527" r:id="rId89"/>
    <p:sldId id="528" r:id="rId90"/>
    <p:sldId id="529" r:id="rId91"/>
    <p:sldId id="530" r:id="rId92"/>
    <p:sldId id="531" r:id="rId93"/>
    <p:sldId id="532" r:id="rId94"/>
    <p:sldId id="521" r:id="rId95"/>
    <p:sldId id="520" r:id="rId96"/>
    <p:sldId id="519" r:id="rId9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  <a:srgbClr val="FFFF00"/>
    <a:srgbClr val="FFCCFF"/>
    <a:srgbClr val="66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7312" autoAdjust="0"/>
  </p:normalViewPr>
  <p:slideViewPr>
    <p:cSldViewPr>
      <p:cViewPr varScale="1">
        <p:scale>
          <a:sx n="64" d="100"/>
          <a:sy n="64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DF995E1-9587-47F0-B20C-EADEAAA52364}" type="datetimeFigureOut">
              <a:rPr lang="ru-RU"/>
              <a:pPr/>
              <a:t>10.11.2020</a:t>
            </a:fld>
            <a:endParaRPr lang="ru-RU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01BBC84-8836-4948-847B-6C2D62B5E2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9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00B6E1-6AB9-4DFF-B873-CA41D1ADB413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BA356D-F3DB-446E-8FAA-C5C96E701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3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84214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Ода+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EB9353-5859-4252-9D31-CA6210683403}" type="slidenum">
              <a:rPr lang="ru-RU" smtClean="0"/>
              <a:pPr/>
              <a:t>88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6197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37119B-1951-4044-84FA-351116DA2F1F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4367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3150FB-DF70-4D49-88A9-210F855BEBA2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996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A6B13-C864-449C-8396-55639F06A0CD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1517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EA9453-D38B-4F5F-8B21-E905675FAE45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5618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42D67-041B-4851-97E3-EB2D472F15D2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2274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77AA5-9E50-462E-8284-E704DD61C12F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9891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DB8282-DA79-42C1-A71E-9013CD5F545B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9801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.Кожа это сложный рецепторный орган, который воспринимает действие минеральной воды через комплекс </a:t>
            </a:r>
            <a:r>
              <a:rPr lang="ru-RU" sz="1200" dirty="0" err="1" smtClean="0"/>
              <a:t>нейрорефлекторных</a:t>
            </a:r>
            <a:r>
              <a:rPr lang="ru-RU" sz="1200" dirty="0" smtClean="0"/>
              <a:t>, сосудистых и гуморальных механизмов. Стимулируется образование медиаторов (</a:t>
            </a:r>
            <a:r>
              <a:rPr lang="ru-RU" sz="1200" dirty="0" err="1" smtClean="0"/>
              <a:t>серотонин</a:t>
            </a:r>
            <a:r>
              <a:rPr lang="ru-RU" sz="1200" dirty="0" smtClean="0"/>
              <a:t>, </a:t>
            </a:r>
            <a:r>
              <a:rPr lang="ru-RU" sz="1200" dirty="0" err="1" smtClean="0"/>
              <a:t>брадикинин</a:t>
            </a:r>
            <a:r>
              <a:rPr lang="ru-RU" sz="1200" dirty="0" smtClean="0"/>
              <a:t>, гистамин, ацетилхолин) и возникают ответные функциональные, обменные и иммунологические реакции.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61A85-50FF-4A20-B773-6757773AD953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974C-3E72-4AFF-87BC-5C59C5BC17E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DCC06B-922C-48C5-87B0-5973F7C41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252F-E72B-4885-B6E6-7F4564AF848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917F-4ACC-4F08-B03E-20CDC62A3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07-351E-42DF-BC46-A093B1B2EFEB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C78-3346-4CC9-8D8F-0AA0B89E0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A7990-4D6E-4EB7-9527-ACE448835C19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30DA-A6C6-4198-9699-C11C7A061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974C-3E72-4AFF-87BC-5C59C5BC17E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C06B-922C-48C5-87B0-5973F7C41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66F0-5FF3-4B3B-9148-F17937716DF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F37-E172-4C1B-ADA4-8F0C218EC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8B9-26CB-48A2-A947-DCB62F38ABC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D99-6879-442A-82DD-5DDEA82B4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EAB-6DF4-4E15-8E07-AAF73E1A867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EE24-68E4-4DED-A1D9-B4981C6FA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5A81-DA01-44D1-9E33-156B4DBC5D9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1432-250B-49E2-8660-83A3FD4CE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BBC-B182-437F-AA9B-D2D666073F2B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8F87-EEFA-4149-88E5-6176E51A4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55C0-28A5-488E-8FF7-E9CE26BBE00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2599-872B-4773-B3A7-9D025FD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66F0-5FF3-4B3B-9148-F17937716DF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D03F37-E172-4C1B-ADA4-8F0C218EC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8D12-BD7A-4CD7-8A81-9BE1E359907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12-D6E8-4D33-868C-8FC176A8A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05CE-3FD0-41CB-90E0-C0F7BDE0F6AB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0D99-7533-4114-A9C7-06564657D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252F-E72B-4885-B6E6-7F4564AF848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917F-4ACC-4F08-B03E-20CDC62A3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07-351E-42DF-BC46-A093B1B2EFEB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C78-3346-4CC9-8D8F-0AA0B89E0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A7990-4D6E-4EB7-9527-ACE448835C19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30DA-A6C6-4198-9699-C11C7A061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35E0-F0DC-4A7D-A5EB-FE7E793D33C9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8748-49A9-459C-83ED-FA3E8E25A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8B9-26CB-48A2-A947-DCB62F38ABC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D99-6879-442A-82DD-5DDEA82B4E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EAB-6DF4-4E15-8E07-AAF73E1A867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EE24-68E4-4DED-A1D9-B4981C6FA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5A81-DA01-44D1-9E33-156B4DBC5D9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AC1432-250B-49E2-8660-83A3FD4CE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BBC-B182-437F-AA9B-D2D666073F2B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8F87-EEFA-4149-88E5-6176E51A4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55C0-28A5-488E-8FF7-E9CE26BBE00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2599-872B-4773-B3A7-9D025FD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8D12-BD7A-4CD7-8A81-9BE1E359907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12-D6E8-4D33-868C-8FC176A8A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05CE-3FD0-41CB-90E0-C0F7BDE0F6AB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0D99-7533-4114-A9C7-06564657D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0B1CD9-B1C4-4D79-9003-950E19AAC77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DB0338-D9DF-4143-8531-E154E1DA4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80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B1CD9-B1C4-4D79-9003-950E19AAC77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0338-D9DF-4143-8531-E154E1DA4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512" y="2721214"/>
            <a:ext cx="8640960" cy="35875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Электроимпульсная терапия.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Бальнеотерапия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ФРМ для преподавателей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к. м. н., доцент 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Карачинцева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Наталья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Владимировна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Красноярск 2020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188640"/>
            <a:ext cx="6948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КРАСНОЯРСКИЙ ГОСУДАРСТВЕННЫЙ МЕДИЦИНСКИЙ УНИВЕРСИТЕТ ИМ. ПРОФ. В.Ф. ВОЙНО-ЯСЕНЕЦКОГО МИНЗДРАВА </a:t>
            </a:r>
            <a:r>
              <a:rPr lang="ru-RU" b="1" kern="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РФ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Кафедра </a:t>
            </a:r>
            <a:r>
              <a:rPr lang="ru-RU" dirty="0">
                <a:solidFill>
                  <a:srgbClr val="002060"/>
                </a:solidFill>
              </a:rPr>
              <a:t>физической и реабилитационной медицины с курсом ПО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72820" cy="14265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549275"/>
            <a:ext cx="7543800" cy="554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4000" b="1" smtClean="0">
              <a:solidFill>
                <a:schemeClr val="hlink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chemeClr val="hlink"/>
                </a:solidFill>
                <a:latin typeface="Arial" charset="0"/>
              </a:rPr>
              <a:t>ЭЛЕКТРОСОНТЕРАПИЯ - </a:t>
            </a:r>
            <a:r>
              <a:rPr lang="ru-RU" sz="4000" b="1" smtClean="0"/>
              <a:t>лечебное воздействие импульсных токов на гипногенные структуры головного мозга.</a:t>
            </a:r>
            <a:r>
              <a:rPr lang="ru-RU" sz="4000" b="1" smtClean="0">
                <a:solidFill>
                  <a:schemeClr val="hlink"/>
                </a:solidFill>
              </a:rPr>
              <a:t>          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latin typeface="Arial" charset="0"/>
              </a:rPr>
              <a:t> 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4643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71546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основу метода легли исследования, связанные с воздействием электрического тока на мозг человека и животных, учение И.П. Павлова об охранительном торможении в ЦНС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влиянием слабых ритмических раздражителей, а также учение Н.Е. Введенского о парабиозе. Импульсный ток указанных параметров при воздействиях по глазнично-затылочной методике вызывает состояние, близкое к физиологическому сну.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FF0000"/>
                </a:solidFill>
              </a:rPr>
              <a:t>Физическая характеристика (параметры):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12874"/>
            <a:ext cx="9144000" cy="4445017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 Для </a:t>
            </a:r>
            <a:r>
              <a:rPr lang="ru-RU" sz="2800" b="1" dirty="0" err="1" smtClean="0"/>
              <a:t>электросонтерапии</a:t>
            </a:r>
            <a:r>
              <a:rPr lang="ru-RU" sz="2800" b="1" dirty="0" smtClean="0"/>
              <a:t> используют прямоугольные импульсы тока частотой 10 -150 Гц и длительностью 0,2—0,5 мс.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 Сила импульсного тока обычно не превышает 8- 10 мА.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Механизм действия: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Непосредственное воздействие импульсных прямоугольных постоянных токов малой силы и низкой частоты на центральную нервную систему. Усиливаются процессы торможения в коре головного мозга, снижается активизирующее влияние ретикулярной формации на кору головного мозга, активизируются подкорковые образования.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   </a:t>
            </a:r>
            <a:r>
              <a:rPr lang="en-US" sz="2800" b="1" dirty="0" smtClean="0"/>
              <a:t>  </a:t>
            </a:r>
            <a:endParaRPr lang="ru-RU" sz="28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-165100"/>
            <a:ext cx="7772400" cy="1268413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Механизм действия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75125" y="1052513"/>
            <a:ext cx="4968875" cy="52562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Мишени приложения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импульсных токов при электросонтерапии: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1 – центры продолговатого мозга;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2 – голубое пятно,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3 - ретикулярная         формация;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4 - таламус;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5- гипофиз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+ \ - электроды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smtClean="0">
              <a:latin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37465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74638"/>
            <a:ext cx="8286808" cy="1143000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6350">
                  <a:noFill/>
                </a:ln>
                <a:solidFill>
                  <a:srgbClr val="FF0000"/>
                </a:solidFill>
              </a:rPr>
              <a:t>В лечебном действии электросна выделяют две фазы</a:t>
            </a:r>
            <a:r>
              <a:rPr lang="ru-RU" sz="41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1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1600200" y="1557338"/>
            <a:ext cx="7543800" cy="4538662"/>
          </a:xfrm>
        </p:spPr>
        <p:txBody>
          <a:bodyPr/>
          <a:lstStyle/>
          <a:p>
            <a:r>
              <a:rPr lang="ru-RU" sz="2400" b="1" i="1" smtClean="0">
                <a:latin typeface="Times New Roman" pitchFamily="18" charset="0"/>
              </a:rPr>
              <a:t>Фаза торможения</a:t>
            </a:r>
            <a:r>
              <a:rPr lang="ru-RU" sz="2400" smtClean="0">
                <a:latin typeface="Times New Roman" pitchFamily="18" charset="0"/>
              </a:rPr>
              <a:t> -  клинически характеризуется дремотным состоянием, сонливостью, </a:t>
            </a:r>
            <a:r>
              <a:rPr lang="ru-RU" sz="2400" b="1" smtClean="0">
                <a:latin typeface="Times New Roman" pitchFamily="18" charset="0"/>
              </a:rPr>
              <a:t>иногда сном,</a:t>
            </a:r>
            <a:r>
              <a:rPr lang="ru-RU" sz="2400" smtClean="0">
                <a:latin typeface="Times New Roman" pitchFamily="18" charset="0"/>
              </a:rPr>
              <a:t> урежением пульса и дыхания, снижением артериального давления и биоэлектрической активности мозга по данным ЭЭГ. </a:t>
            </a:r>
          </a:p>
          <a:p>
            <a:r>
              <a:rPr lang="ru-RU" sz="2400" b="1" i="1" smtClean="0">
                <a:latin typeface="Times New Roman" pitchFamily="18" charset="0"/>
              </a:rPr>
              <a:t>Фаза растормаживания</a:t>
            </a:r>
            <a:r>
              <a:rPr lang="ru-RU" sz="2400" smtClean="0">
                <a:latin typeface="Times New Roman" pitchFamily="18" charset="0"/>
              </a:rPr>
              <a:t> (или активации) проявляется через некоторое время после окончания процедуры и выражается в появлении бодрости, свежести, энергичности, повышении работоспособности, хорошего настроения. </a:t>
            </a:r>
          </a:p>
          <a:p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tor\Desktop\картинки аппараты\ЭС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C:\Documents and Settings\Administrator\Desktop\картинки аппараты\ЭС-5-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62575" y="3143250"/>
            <a:ext cx="3781425" cy="33877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04800"/>
            <a:ext cx="7567612" cy="747713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методика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latin typeface="Arial" charset="0"/>
              </a:rPr>
              <a:t>Процедуры проводят в затемненном помещении, изолированном от шума. Не натощак.  Пациенты должны находиться в удобном положении, лежа на кушетке. Электроды накладывают по глазнично-ретромастоидальной методике.</a:t>
            </a:r>
            <a:r>
              <a:rPr lang="ru-RU" smtClean="0">
                <a:solidFill>
                  <a:srgbClr val="CC00FF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981075"/>
            <a:ext cx="4214812" cy="45354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2150" y="671513"/>
            <a:ext cx="6324626" cy="723900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u="sng" dirty="0">
                <a:ln w="6350">
                  <a:noFill/>
                </a:ln>
                <a:solidFill>
                  <a:srgbClr val="FF0000"/>
                </a:solidFill>
              </a:rPr>
              <a:t>Лечебные эффекты:</a:t>
            </a:r>
            <a:r>
              <a:rPr lang="ru-RU" sz="3600" b="1" u="sng" dirty="0">
                <a:ln w="6350">
                  <a:noFill/>
                </a:ln>
                <a:solidFill>
                  <a:srgbClr val="FF0000"/>
                </a:solidFill>
              </a:rPr>
              <a:t> </a:t>
            </a:r>
            <a:br>
              <a:rPr lang="ru-RU" sz="3600" b="1" u="sng" dirty="0">
                <a:ln w="6350">
                  <a:noFill/>
                </a:ln>
                <a:solidFill>
                  <a:srgbClr val="FF0000"/>
                </a:solidFill>
              </a:rPr>
            </a:br>
            <a:endParaRPr lang="ru-RU" sz="3600" b="1" u="sng" dirty="0">
              <a:ln w="635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08025" y="1500188"/>
            <a:ext cx="8150225" cy="5040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smtClean="0">
                <a:solidFill>
                  <a:srgbClr val="CCFFFF"/>
                </a:solidFill>
              </a:rPr>
              <a:t> </a:t>
            </a:r>
            <a:r>
              <a:rPr lang="ru-RU" b="1" i="1" smtClean="0">
                <a:latin typeface="Times New Roman" pitchFamily="18" charset="0"/>
              </a:rPr>
              <a:t>Седативный</a:t>
            </a:r>
          </a:p>
          <a:p>
            <a:pPr>
              <a:lnSpc>
                <a:spcPct val="80000"/>
              </a:lnSpc>
            </a:pPr>
            <a:r>
              <a:rPr lang="en-US" b="1" i="1" smtClean="0">
                <a:latin typeface="Times New Roman" pitchFamily="18" charset="0"/>
              </a:rPr>
              <a:t> </a:t>
            </a:r>
            <a:r>
              <a:rPr lang="ru-RU" b="1" i="1" smtClean="0">
                <a:latin typeface="Times New Roman" pitchFamily="18" charset="0"/>
              </a:rPr>
              <a:t>Нормализация функционального </a:t>
            </a:r>
            <a:r>
              <a:rPr lang="en-US" b="1" i="1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i="1" smtClean="0">
                <a:latin typeface="Times New Roman" pitchFamily="18" charset="0"/>
              </a:rPr>
              <a:t>     </a:t>
            </a:r>
            <a:r>
              <a:rPr lang="ru-RU" b="1" i="1" smtClean="0">
                <a:latin typeface="Times New Roman" pitchFamily="18" charset="0"/>
              </a:rPr>
              <a:t>состояния  ЦНС</a:t>
            </a:r>
            <a:r>
              <a:rPr lang="en-US" b="1" i="1" smtClean="0">
                <a:latin typeface="Times New Roman" pitchFamily="18" charset="0"/>
              </a:rPr>
              <a:t> </a:t>
            </a:r>
            <a:r>
              <a:rPr lang="ru-RU" b="1" i="1" smtClean="0">
                <a:latin typeface="Times New Roman" pitchFamily="18" charset="0"/>
              </a:rPr>
              <a:t>(торможение\возбуждение)</a:t>
            </a:r>
          </a:p>
          <a:p>
            <a:pPr>
              <a:lnSpc>
                <a:spcPct val="80000"/>
              </a:lnSpc>
            </a:pPr>
            <a:r>
              <a:rPr lang="ru-RU" b="1" i="1" smtClean="0">
                <a:latin typeface="Times New Roman" pitchFamily="18" charset="0"/>
              </a:rPr>
              <a:t>Спазмолитический</a:t>
            </a:r>
          </a:p>
          <a:p>
            <a:pPr>
              <a:lnSpc>
                <a:spcPct val="80000"/>
              </a:lnSpc>
            </a:pPr>
            <a:r>
              <a:rPr lang="ru-RU" b="1" i="1" smtClean="0">
                <a:latin typeface="Times New Roman" pitchFamily="18" charset="0"/>
              </a:rPr>
              <a:t>Секреторный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i="1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</a:rPr>
              <a:t>В результате восстанавливается эмоциональное, вегетативное и гуморальное равновесие.</a:t>
            </a:r>
          </a:p>
          <a:p>
            <a:pPr algn="ctr">
              <a:lnSpc>
                <a:spcPct val="80000"/>
              </a:lnSpc>
            </a:pPr>
            <a:endParaRPr lang="ru-RU" sz="2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chemeClr val="accent1"/>
                </a:solidFill>
              </a:rPr>
              <a:t>                                                    </a:t>
            </a:r>
            <a:endParaRPr lang="ru-RU" sz="2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</a:rPr>
              <a:t>Электросон</a:t>
            </a:r>
            <a:r>
              <a:rPr lang="ru-RU" sz="2800" dirty="0" smtClean="0">
                <a:latin typeface="Times New Roman" pitchFamily="18" charset="0"/>
              </a:rPr>
              <a:t>, приближаясь по характеру к физиологическому сну, имеет с ним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</a:rPr>
              <a:t>ряд отличительных особенностей: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/>
              <a:t>Оказывает антиспастическое, антигипоксическое действие</a:t>
            </a:r>
          </a:p>
          <a:p>
            <a:r>
              <a:rPr lang="ru-RU" sz="2800" b="1" smtClean="0"/>
              <a:t>Не вызывает преобладания вагусных влияний</a:t>
            </a:r>
          </a:p>
          <a:p>
            <a:r>
              <a:rPr lang="ru-RU" sz="2800" b="1" smtClean="0"/>
              <a:t>В отличие от медикаментозного сна не дает осложнений и интоксикаций</a:t>
            </a:r>
          </a:p>
          <a:p>
            <a:r>
              <a:rPr lang="ru-RU" sz="2800" b="1" smtClean="0"/>
              <a:t>Оказывает регулирующее и нормализующее влияние почти на все функциональные системы организма, восстанавливает состояние гомеостаза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329254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Электроимпульсная терапия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71463"/>
            <a:ext cx="7872442" cy="703262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Показания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0" y="908050"/>
            <a:ext cx="8229600" cy="5329238"/>
          </a:xfrm>
        </p:spPr>
        <p:txBody>
          <a:bodyPr>
            <a:normAutofit/>
          </a:bodyPr>
          <a:lstStyle/>
          <a:p>
            <a:r>
              <a:rPr lang="ru-RU" sz="2800" smtClean="0">
                <a:latin typeface="Times New Roman" pitchFamily="18" charset="0"/>
              </a:rPr>
              <a:t>Заболевания центральной нервной системы (реактивные и астенические состояния, нарушение ночного сна, логоневроз, неврастения</a:t>
            </a:r>
            <a:r>
              <a:rPr lang="en-US" sz="2800" smtClean="0">
                <a:latin typeface="Times New Roman" pitchFamily="18" charset="0"/>
              </a:rPr>
              <a:t>)</a:t>
            </a:r>
            <a:endParaRPr lang="ru-RU" sz="2800" smtClean="0">
              <a:latin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</a:rPr>
              <a:t>заболевания сердечно-сосудистой системы (атеросклероз сосудов головного мозга в начальной стадии, ишемическая болезнь сердца, стенокардия напряжения </a:t>
            </a:r>
            <a:r>
              <a:rPr lang="en-US" sz="2800" smtClean="0">
                <a:latin typeface="Times New Roman" pitchFamily="18" charset="0"/>
              </a:rPr>
              <a:t>I</a:t>
            </a:r>
            <a:r>
              <a:rPr lang="ru-RU" sz="2800" smtClean="0">
                <a:latin typeface="Times New Roman" pitchFamily="18" charset="0"/>
              </a:rPr>
              <a:t>—</a:t>
            </a:r>
            <a:r>
              <a:rPr lang="en-US" sz="2800" smtClean="0">
                <a:latin typeface="Times New Roman" pitchFamily="18" charset="0"/>
              </a:rPr>
              <a:t>II</a:t>
            </a:r>
            <a:r>
              <a:rPr lang="ru-RU" sz="2800" smtClean="0">
                <a:latin typeface="Times New Roman" pitchFamily="18" charset="0"/>
              </a:rPr>
              <a:t> ФК, гипертоническая болезнь </a:t>
            </a:r>
            <a:r>
              <a:rPr lang="en-US" sz="2800" smtClean="0">
                <a:latin typeface="Times New Roman" pitchFamily="18" charset="0"/>
              </a:rPr>
              <a:t>I</a:t>
            </a:r>
            <a:r>
              <a:rPr lang="ru-RU" sz="2800" smtClean="0">
                <a:latin typeface="Times New Roman" pitchFamily="18" charset="0"/>
              </a:rPr>
              <a:t>—</a:t>
            </a:r>
            <a:r>
              <a:rPr lang="en-US" sz="2800" smtClean="0">
                <a:latin typeface="Times New Roman" pitchFamily="18" charset="0"/>
              </a:rPr>
              <a:t>II</a:t>
            </a:r>
            <a:r>
              <a:rPr lang="ru-RU" sz="2800" smtClean="0">
                <a:latin typeface="Times New Roman" pitchFamily="18" charset="0"/>
              </a:rPr>
              <a:t> стадии), </a:t>
            </a:r>
          </a:p>
          <a:p>
            <a:r>
              <a:rPr lang="ru-RU" sz="2800" smtClean="0">
                <a:latin typeface="Times New Roman" pitchFamily="18" charset="0"/>
              </a:rPr>
              <a:t>язвенная болезнь желудка и двенадцатиперстной кишки, бронхиальная астма, нейродермит, экзема, энурез.</a:t>
            </a:r>
          </a:p>
          <a:p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1463"/>
            <a:ext cx="8229600" cy="703262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Противопоказания: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36613"/>
            <a:ext cx="7772400" cy="51308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</a:rPr>
              <a:t>при индивидуальной непереносимости тока, </a:t>
            </a:r>
          </a:p>
          <a:p>
            <a:r>
              <a:rPr lang="ru-RU" sz="2400" b="1" dirty="0" smtClean="0">
                <a:latin typeface="Times New Roman" pitchFamily="18" charset="0"/>
              </a:rPr>
              <a:t>при ряде заболеваний глаз, высокой степени близорукости, отслойке сетчатки, </a:t>
            </a:r>
          </a:p>
          <a:p>
            <a:r>
              <a:rPr lang="ru-RU" sz="2400" b="1" dirty="0" smtClean="0">
                <a:latin typeface="Times New Roman" pitchFamily="18" charset="0"/>
              </a:rPr>
              <a:t>экземе и дерматите на коже лица, </a:t>
            </a:r>
          </a:p>
          <a:p>
            <a:r>
              <a:rPr lang="ru-RU" sz="2400" b="1" dirty="0" smtClean="0">
                <a:latin typeface="Times New Roman" pitchFamily="18" charset="0"/>
              </a:rPr>
              <a:t>при злокачественных новообразованиях,</a:t>
            </a:r>
          </a:p>
          <a:p>
            <a:r>
              <a:rPr lang="ru-RU" sz="2400" b="1" dirty="0" smtClean="0">
                <a:latin typeface="Times New Roman" pitchFamily="18" charset="0"/>
              </a:rPr>
              <a:t>истерическом неврозе, эпилепсии, </a:t>
            </a:r>
          </a:p>
          <a:p>
            <a:r>
              <a:rPr lang="ru-RU" sz="2400" b="1" dirty="0" smtClean="0">
                <a:latin typeface="Times New Roman" pitchFamily="18" charset="0"/>
              </a:rPr>
              <a:t>наличии металлических предметов в тканях мозга и глазного яблока,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</a:rPr>
              <a:t>А также: острых болях висцерального происхождения обусловленные патологией внутренних органов </a:t>
            </a:r>
          </a:p>
          <a:p>
            <a:pPr>
              <a:buFontTx/>
              <a:buAutoNum type="arabicPeriod" startAt="4"/>
            </a:pPr>
            <a:endParaRPr lang="ru-RU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7772400" cy="841375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 err="1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Диадинамотерапия</a:t>
            </a:r>
            <a:endParaRPr lang="ru-RU" sz="4100" b="1" dirty="0">
              <a:ln w="6350">
                <a:noFill/>
              </a:ln>
              <a:solidFill>
                <a:srgbClr val="7030A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412875"/>
            <a:ext cx="8215313" cy="4103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cs typeface="Arial" charset="0"/>
              </a:rPr>
              <a:t>     Метод электролечения, при котором на организм больного воздействуют низкочастотными  полусинусоидальной формы импульсными токами (частотой 50 и 100 Гц), подводимыми раздельно, комбинируя несколько видов тока, в течение 1 процедуры.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72000"/>
          </a:blip>
          <a:srcRect/>
          <a:stretch>
            <a:fillRect/>
          </a:stretch>
        </p:blipFill>
        <p:spPr>
          <a:xfrm>
            <a:off x="1476375" y="188913"/>
            <a:ext cx="6335713" cy="6335712"/>
          </a:xfrm>
          <a:solidFill>
            <a:schemeClr val="bg1"/>
          </a:solidFill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7772400" cy="1039813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u="sng" dirty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Физиологическое и лечебное действие ДДТ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484313"/>
            <a:ext cx="8229600" cy="4464050"/>
          </a:xfrm>
        </p:spPr>
        <p:txBody>
          <a:bodyPr/>
          <a:lstStyle/>
          <a:p>
            <a:r>
              <a:rPr lang="ru-RU" b="1" smtClean="0"/>
              <a:t>Обезболивающий эффект</a:t>
            </a:r>
          </a:p>
          <a:p>
            <a:r>
              <a:rPr lang="ru-RU" b="1" smtClean="0"/>
              <a:t>Противовоспалительный </a:t>
            </a:r>
          </a:p>
          <a:p>
            <a:r>
              <a:rPr lang="ru-RU" b="1" smtClean="0"/>
              <a:t>Противоотечный эффект </a:t>
            </a:r>
          </a:p>
          <a:p>
            <a:r>
              <a:rPr lang="ru-RU" b="1" smtClean="0"/>
              <a:t>Миостимулирующий</a:t>
            </a:r>
          </a:p>
          <a:p>
            <a:r>
              <a:rPr lang="ru-RU" b="1" smtClean="0"/>
              <a:t>Улучшение микроциркуляции и тонуса сосудистого русла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istrator\Desktop\картинки аппараты\Тонус-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3743325" cy="2620963"/>
          </a:xfrm>
        </p:spPr>
      </p:pic>
      <p:pic>
        <p:nvPicPr>
          <p:cNvPr id="27651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68638"/>
            <a:ext cx="33845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030"/>
          <p:cNvSpPr>
            <a:spLocks noChangeArrowheads="1"/>
          </p:cNvSpPr>
          <p:nvPr/>
        </p:nvSpPr>
        <p:spPr bwMode="auto">
          <a:xfrm>
            <a:off x="4284663" y="5667375"/>
            <a:ext cx="4335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i="1"/>
              <a:t>Наложение электродов:</a:t>
            </a:r>
          </a:p>
          <a:p>
            <a:pPr eaLnBrk="0" hangingPunct="0"/>
            <a:r>
              <a:rPr lang="ru-RU" i="1"/>
              <a:t>а </a:t>
            </a:r>
            <a:r>
              <a:rPr lang="ru-RU"/>
              <a:t>— на трапециевидную   мышцу;   </a:t>
            </a:r>
          </a:p>
          <a:p>
            <a:pPr eaLnBrk="0" hangingPunct="0"/>
            <a:r>
              <a:rPr lang="ru-RU" i="1"/>
              <a:t>б </a:t>
            </a:r>
            <a:r>
              <a:rPr lang="ru-RU"/>
              <a:t>— на паравертебральные   области; </a:t>
            </a:r>
          </a:p>
          <a:p>
            <a:pPr eaLnBrk="0" hangingPunct="0"/>
            <a:r>
              <a:rPr lang="ru-RU" i="1"/>
              <a:t>в </a:t>
            </a:r>
            <a:r>
              <a:rPr lang="ru-RU"/>
              <a:t>—• на ягодичную мышцу и голень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Показания к применению диадинамических токов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0" y="1500188"/>
            <a:ext cx="8229600" cy="48085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</a:rPr>
              <a:t>Неврологические проявления остеохондроза позвоночника с болевыми, двигательными и сосудисто-трофическими нарушениями, невралгии.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</a:rPr>
              <a:t>Заболевания и повреждения (в том  числе   спортивные) опорно-двигательной системы, миозиты, периартриты, </a:t>
            </a:r>
            <a:r>
              <a:rPr lang="ru-RU" sz="2400" b="1" dirty="0" err="1" smtClean="0">
                <a:latin typeface="Times New Roman" pitchFamily="18" charset="0"/>
              </a:rPr>
              <a:t>эпикондилиты</a:t>
            </a:r>
            <a:r>
              <a:rPr lang="ru-RU" sz="2400" b="1" dirty="0" smtClean="0">
                <a:latin typeface="Times New Roman" pitchFamily="18" charset="0"/>
              </a:rPr>
              <a:t>, артрозы,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 smtClean="0">
                <a:latin typeface="Times New Roman" pitchFamily="18" charset="0"/>
              </a:rPr>
              <a:t>Тугоподвижность</a:t>
            </a:r>
            <a:r>
              <a:rPr lang="ru-RU" sz="2400" b="1" dirty="0" smtClean="0">
                <a:latin typeface="Times New Roman" pitchFamily="18" charset="0"/>
              </a:rPr>
              <a:t> в суставах после травм и оперативных вмешательств,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</a:rPr>
              <a:t>хронические воспалительные заболевания придатков матки,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</a:rPr>
              <a:t>хронические заболевания органов пищеварения (язвенная болезнь желудка и ДПК, панкреатит), демпинг-синдром.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304800"/>
            <a:ext cx="7543800" cy="3159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smtClean="0">
                <a:latin typeface="Times New Roman" pitchFamily="18" charset="0"/>
              </a:rPr>
              <a:t>продолжение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>
          <a:xfrm>
            <a:off x="1600200" y="981075"/>
            <a:ext cx="7543800" cy="5114925"/>
          </a:xfrm>
        </p:spPr>
        <p:txBody>
          <a:bodyPr/>
          <a:lstStyle/>
          <a:p>
            <a:r>
              <a:rPr lang="ru-RU" smtClean="0"/>
              <a:t> ГБ в начальных стадиях, </a:t>
            </a:r>
          </a:p>
          <a:p>
            <a:r>
              <a:rPr lang="ru-RU" smtClean="0"/>
              <a:t>Атеросклеротическая   облитерация периферических артерий </a:t>
            </a:r>
          </a:p>
          <a:p>
            <a:r>
              <a:rPr lang="ru-RU" smtClean="0"/>
              <a:t>Заболевания, при которых необходимы активизация кровообращения (особенно в поверхностных тканях) и болеутоляющее действие.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86808" cy="928694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i="1" dirty="0" smtClean="0">
                <a:ln w="6350">
                  <a:noFill/>
                </a:ln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ln w="6350">
                  <a:noFill/>
                </a:ln>
                <a:solidFill>
                  <a:srgbClr val="FF0000"/>
                </a:solidFill>
              </a:rPr>
            </a:br>
            <a:r>
              <a:rPr lang="ru-RU" sz="3100" b="1" i="1" u="sng" dirty="0" smtClean="0">
                <a:ln w="6350">
                  <a:noFill/>
                </a:ln>
                <a:solidFill>
                  <a:srgbClr val="FF0000"/>
                </a:solidFill>
              </a:rPr>
              <a:t>Противопоказания </a:t>
            </a:r>
            <a:r>
              <a:rPr lang="ru-RU" sz="3100" b="1" i="1" u="sng" dirty="0">
                <a:ln w="6350">
                  <a:noFill/>
                </a:ln>
                <a:solidFill>
                  <a:srgbClr val="FF0000"/>
                </a:solidFill>
              </a:rPr>
              <a:t>к применению диадинамических токов:</a:t>
            </a:r>
            <a:r>
              <a:rPr lang="ru-RU" sz="41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1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1600200" y="1125538"/>
            <a:ext cx="7543800" cy="4970462"/>
          </a:xfrm>
        </p:spPr>
        <p:txBody>
          <a:bodyPr/>
          <a:lstStyle/>
          <a:p>
            <a:r>
              <a:rPr lang="ru-RU" dirty="0" smtClean="0"/>
              <a:t>Острые воспалительные процессы;</a:t>
            </a:r>
          </a:p>
          <a:p>
            <a:r>
              <a:rPr lang="ru-RU" dirty="0" smtClean="0"/>
              <a:t>нефиксированные переломы костей;</a:t>
            </a:r>
          </a:p>
          <a:p>
            <a:r>
              <a:rPr lang="ru-RU" dirty="0" smtClean="0"/>
              <a:t>тяжелые нарушения кровообращения;</a:t>
            </a:r>
          </a:p>
          <a:p>
            <a:r>
              <a:rPr lang="ru-RU" dirty="0" smtClean="0"/>
              <a:t>наклонность к кровотечениям;</a:t>
            </a:r>
          </a:p>
          <a:p>
            <a:r>
              <a:rPr lang="ru-RU" dirty="0" smtClean="0"/>
              <a:t>злокачественные образования; </a:t>
            </a:r>
          </a:p>
          <a:p>
            <a:r>
              <a:rPr lang="ru-RU" dirty="0" smtClean="0"/>
              <a:t>острые внутрисуставные повреждения</a:t>
            </a:r>
          </a:p>
          <a:p>
            <a:r>
              <a:rPr lang="ru-RU" dirty="0" smtClean="0"/>
              <a:t>индивидуальная непереносимость.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 err="1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Амплипульстерапия</a:t>
            </a:r>
            <a:endParaRPr lang="ru-RU" sz="4100" b="1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1981200"/>
            <a:ext cx="771525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	Воздействие переменным синусоидальным током с несущей частотой 5000 Гц, модулированным по амплитуде в пределах от 10 до 150 Гц.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4684" y="0"/>
            <a:ext cx="9144000" cy="16196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Особенности и преимущества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импульсной ЭТ по сравнению с непрерывными воздействиями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85926"/>
            <a:ext cx="8820472" cy="43977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 </a:t>
            </a: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chemeClr val="tx1"/>
                </a:solidFill>
              </a:rPr>
              <a:t>медленное развитие адаптации организма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 возможность более широкого варьирования параметров процедуры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   возможность воздействия на более глубоко расположенные ткани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 более выраженная специфичность действия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b="1" dirty="0" err="1" smtClean="0">
                <a:solidFill>
                  <a:schemeClr val="tx1"/>
                </a:solidFill>
              </a:rPr>
              <a:t>физиологичность</a:t>
            </a:r>
            <a:r>
              <a:rPr lang="ru-RU" sz="2800" b="1" dirty="0" smtClean="0">
                <a:solidFill>
                  <a:schemeClr val="tx1"/>
                </a:solidFill>
              </a:rPr>
              <a:t> воздействия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72000"/>
          </a:blip>
          <a:srcRect/>
          <a:stretch>
            <a:fillRect/>
          </a:stretch>
        </p:blipFill>
        <p:spPr>
          <a:xfrm>
            <a:off x="1403350" y="260350"/>
            <a:ext cx="6408738" cy="626427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Отличия </a:t>
            </a:r>
            <a:r>
              <a:rPr lang="ru-RU" sz="4100" b="1" dirty="0" err="1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амплипульстерапии</a:t>
            </a:r>
            <a:r>
              <a:rPr lang="ru-RU" sz="41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1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от </a:t>
            </a:r>
            <a:r>
              <a:rPr lang="ru-RU" sz="4100" b="1" dirty="0" err="1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диадинамотерапии</a:t>
            </a:r>
            <a:endParaRPr lang="ru-RU" sz="4100" b="1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4294967295"/>
          </p:nvPr>
        </p:nvSpPr>
        <p:spPr>
          <a:xfrm>
            <a:off x="1600200" y="1981200"/>
            <a:ext cx="7543800" cy="4114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Наличие несущей частоты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Отсутствие гальванической составляющей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Широкая вариабельность параметров процедуры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Более выражен нейромиостимулирующий эффект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Более щадящий метод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Внешний вид аппарата «Амплипульс-5»</a:t>
            </a:r>
          </a:p>
        </p:txBody>
      </p:sp>
      <p:pic>
        <p:nvPicPr>
          <p:cNvPr id="34819" name="Picture 2" descr="C:\Documents and Settings\Administrator\Desktop\картинки аппараты\amplip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5719763" cy="39227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11354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Наиболее частые варианты расположения электродов при воздействии на болевые зоны лица синусоидальными модулированными или диадинамическими токами</a:t>
            </a:r>
            <a:r>
              <a:rPr lang="ru-RU" sz="24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17775"/>
            <a:ext cx="2030413" cy="3543300"/>
          </a:xfrm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187575"/>
            <a:ext cx="2143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izio-10\Desktop\electropath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86808" cy="51974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358246" cy="1071571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Показания </a:t>
            </a:r>
            <a:r>
              <a:rPr lang="ru-RU" sz="32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 применению </a:t>
            </a:r>
            <a:br>
              <a:rPr lang="ru-RU" sz="32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err="1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амплипульстерапии</a:t>
            </a:r>
            <a:r>
              <a:rPr lang="ru-RU" sz="32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3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sz="half" idx="4294967295"/>
          </p:nvPr>
        </p:nvSpPr>
        <p:spPr>
          <a:xfrm>
            <a:off x="885825" y="1125538"/>
            <a:ext cx="8258175" cy="5000625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</a:rPr>
              <a:t>заболевания периферической нервной системы с болевыми явлениями</a:t>
            </a:r>
          </a:p>
          <a:p>
            <a:r>
              <a:rPr lang="ru-RU" sz="2400" smtClean="0">
                <a:latin typeface="Times New Roman" pitchFamily="18" charset="0"/>
              </a:rPr>
              <a:t>заболевания нервной системы с вегетососудистыми нарушениями и трофическими расстройствами;</a:t>
            </a:r>
          </a:p>
          <a:p>
            <a:r>
              <a:rPr lang="ru-RU" sz="2400" smtClean="0">
                <a:latin typeface="Times New Roman" pitchFamily="18" charset="0"/>
              </a:rPr>
              <a:t>Заболевания нервной системы с двигательными нарушениями в виде центральных и периферических парезов;</a:t>
            </a:r>
          </a:p>
          <a:p>
            <a:r>
              <a:rPr lang="ru-RU" sz="2400" smtClean="0">
                <a:latin typeface="Times New Roman" pitchFamily="18" charset="0"/>
              </a:rPr>
              <a:t>гипертоническая болезнь </a:t>
            </a:r>
            <a:r>
              <a:rPr lang="en-US" sz="2400" smtClean="0">
                <a:latin typeface="Times New Roman" pitchFamily="18" charset="0"/>
              </a:rPr>
              <a:t>I</a:t>
            </a:r>
            <a:r>
              <a:rPr lang="ru-RU" sz="2400" smtClean="0">
                <a:latin typeface="Times New Roman" pitchFamily="18" charset="0"/>
              </a:rPr>
              <a:t>, </a:t>
            </a:r>
            <a:r>
              <a:rPr lang="en-US" sz="2400" smtClean="0">
                <a:latin typeface="Times New Roman" pitchFamily="18" charset="0"/>
              </a:rPr>
              <a:t>II</a:t>
            </a:r>
            <a:r>
              <a:rPr lang="ru-RU" sz="2400" smtClean="0">
                <a:latin typeface="Times New Roman" pitchFamily="18" charset="0"/>
              </a:rPr>
              <a:t>А и </a:t>
            </a:r>
            <a:r>
              <a:rPr lang="en-US" sz="2400" smtClean="0">
                <a:latin typeface="Times New Roman" pitchFamily="18" charset="0"/>
              </a:rPr>
              <a:t>II</a:t>
            </a:r>
            <a:r>
              <a:rPr lang="ru-RU" sz="2400" smtClean="0">
                <a:latin typeface="Times New Roman" pitchFamily="18" charset="0"/>
              </a:rPr>
              <a:t>Б стадий;</a:t>
            </a:r>
          </a:p>
          <a:p>
            <a:r>
              <a:rPr lang="ru-RU" sz="2400" smtClean="0">
                <a:latin typeface="Times New Roman" pitchFamily="18" charset="0"/>
              </a:rPr>
              <a:t>атеросклеротическая облитерация сосудов   конечностей, хронический лимфостаз ног, посттравматическая отечность   и болевой синдром;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549275"/>
            <a:ext cx="8329613" cy="5840413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</a:rPr>
              <a:t>Заболевания органов пищеварения (хронический гастрит с секреторной недостаточностью, язвенная болезнь желудка   и двенадцатиперстной кишки в фазе обострения и неполной ремиссии, рефлюкс-эзофагит, гипотонические и гипокинетические расстройства желчевыводящих путей и желчного пузыря в отсутствие камней, функциональные расстройства печени, дискинезии ЖКТ;</a:t>
            </a:r>
          </a:p>
          <a:p>
            <a:r>
              <a:rPr lang="ru-RU" sz="2400" smtClean="0">
                <a:latin typeface="Times New Roman" pitchFamily="18" charset="0"/>
              </a:rPr>
              <a:t>заболевания органов дыхания (нетяжелый бронхоастматический синдром, хронический бронхит и бронхоэктазы   вне   стадии обострения, бронхиальная астма легкой и среднетяжелой степени.</a:t>
            </a:r>
          </a:p>
          <a:p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sz="half" idx="4294967295"/>
          </p:nvPr>
        </p:nvSpPr>
        <p:spPr>
          <a:xfrm>
            <a:off x="885825" y="333375"/>
            <a:ext cx="8258175" cy="5792788"/>
          </a:xfrm>
        </p:spPr>
        <p:txBody>
          <a:bodyPr/>
          <a:lstStyle/>
          <a:p>
            <a:r>
              <a:rPr lang="ru-RU" sz="3000" smtClean="0"/>
              <a:t>Ревматоидный артрит с минимальной и средней степенью активности процесса, артрозы, периартриты;</a:t>
            </a:r>
          </a:p>
          <a:p>
            <a:r>
              <a:rPr lang="ru-RU" sz="3000" smtClean="0"/>
              <a:t>Хронические воспалительные заболевания органов   женской половой системы, в том числе осложненные бесплодием;</a:t>
            </a:r>
          </a:p>
          <a:p>
            <a:r>
              <a:rPr lang="ru-RU" sz="3000" smtClean="0"/>
              <a:t>хронические простатиты, ночное недержание мочи у детей, недержание мочи женщин, мочекаменная болезнь (с целью изгнания камней мочеточника);</a:t>
            </a:r>
          </a:p>
          <a:p>
            <a:endParaRPr lang="ru-RU" sz="30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solidFill>
                  <a:srgbClr val="FF0000"/>
                </a:solidFill>
              </a:rPr>
              <a:t>Противопоказания:</a:t>
            </a:r>
            <a:br>
              <a:rPr lang="ru-RU" sz="4100" b="1" dirty="0">
                <a:ln w="6350">
                  <a:noFill/>
                </a:ln>
                <a:solidFill>
                  <a:srgbClr val="FF0000"/>
                </a:solidFill>
              </a:rPr>
            </a:br>
            <a:endParaRPr lang="ru-RU" sz="4100" b="1" dirty="0">
              <a:ln w="635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sz="half" idx="4294967295"/>
          </p:nvPr>
        </p:nvSpPr>
        <p:spPr>
          <a:xfrm>
            <a:off x="742950" y="1600200"/>
            <a:ext cx="8401050" cy="4525963"/>
          </a:xfrm>
        </p:spPr>
        <p:txBody>
          <a:bodyPr/>
          <a:lstStyle/>
          <a:p>
            <a:pPr>
              <a:buNone/>
            </a:pPr>
            <a:endParaRPr lang="ru-RU" sz="3000" dirty="0" smtClean="0"/>
          </a:p>
          <a:p>
            <a:r>
              <a:rPr lang="ru-RU" sz="3000" dirty="0" smtClean="0"/>
              <a:t>Острые инфекционные заболевания;</a:t>
            </a:r>
          </a:p>
          <a:p>
            <a:r>
              <a:rPr lang="ru-RU" sz="3000" dirty="0" smtClean="0"/>
              <a:t>Наклонность к кровотечениям;</a:t>
            </a:r>
          </a:p>
          <a:p>
            <a:r>
              <a:rPr lang="ru-RU" sz="3000" dirty="0" smtClean="0"/>
              <a:t>Острые воспалительные процессы;</a:t>
            </a:r>
          </a:p>
          <a:p>
            <a:r>
              <a:rPr lang="ru-RU" sz="3000" dirty="0" smtClean="0"/>
              <a:t>Переломы до их консолидации;</a:t>
            </a:r>
          </a:p>
          <a:p>
            <a:r>
              <a:rPr lang="ru-RU" sz="3000" dirty="0" smtClean="0"/>
              <a:t>Свежий гемартроз;</a:t>
            </a:r>
          </a:p>
          <a:p>
            <a:r>
              <a:rPr lang="ru-RU" sz="3000" dirty="0" smtClean="0"/>
              <a:t>Тромбофлебит.</a:t>
            </a:r>
          </a:p>
          <a:p>
            <a:endParaRPr lang="ru-RU" sz="30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476250"/>
            <a:ext cx="7543800" cy="5113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Интерференцтерапия</a:t>
            </a:r>
            <a:r>
              <a:rPr lang="ru-RU" i="1" dirty="0" smtClean="0">
                <a:solidFill>
                  <a:srgbClr val="FFFF99"/>
                </a:solidFill>
              </a:rPr>
              <a:t>- </a:t>
            </a:r>
            <a:r>
              <a:rPr lang="ru-RU" dirty="0" smtClean="0"/>
              <a:t>метод ЭЛ, при котором воздействуют двумя(или более) переменными токами средних частот, подводимыми к телу пациента с помощью двух пар электродов таким образом, чтобы они могли между собой взаимодействовать (интерферировать).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FFFF99"/>
                </a:solidFill>
              </a:rPr>
              <a:t>	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Интерференционный ток </a:t>
            </a:r>
            <a:r>
              <a:rPr lang="ru-RU" i="1" dirty="0" smtClean="0"/>
              <a:t>открыт австрийским ученым </a:t>
            </a:r>
            <a:r>
              <a:rPr lang="ru-RU" i="1" dirty="0" err="1" smtClean="0"/>
              <a:t>Гансом</a:t>
            </a:r>
            <a:r>
              <a:rPr lang="ru-RU" i="1" dirty="0" smtClean="0"/>
              <a:t> </a:t>
            </a:r>
            <a:r>
              <a:rPr lang="ru-RU" i="1" dirty="0" err="1" smtClean="0"/>
              <a:t>Немеком</a:t>
            </a:r>
            <a:r>
              <a:rPr lang="ru-RU" i="1" dirty="0" smtClean="0"/>
              <a:t> в 1949г.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2332038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При подборе адекватных параметров импульсной ЭТ надо исходить </a:t>
            </a:r>
            <a:r>
              <a:rPr lang="ru-RU" sz="3200" b="1" i="1" smtClean="0">
                <a:solidFill>
                  <a:srgbClr val="7030A0"/>
                </a:solidFill>
                <a:latin typeface="Times New Roman" pitchFamily="18" charset="0"/>
              </a:rPr>
              <a:t>из трех основных принципов: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636838"/>
            <a:ext cx="7543800" cy="345916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Длительность импульсов должна соответствовать характеру ритмической деятельности органа, ткани(хронаксия)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Частота импульсов должна соответствовать лабильности ткани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Форма импульсов (или скорость нарастания раздражения) должна соответствовать способности ткани к аккомодации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2260600"/>
          </a:xfrm>
        </p:spPr>
        <p:txBody>
          <a:bodyPr/>
          <a:lstStyle/>
          <a:p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Интерференционный ток – это среднечастотный переменный синусоидальный ток с низкочастотными амплитудными модуляциями (1 – 200Гц).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420938"/>
            <a:ext cx="7543800" cy="40322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8" name="Picture 5" descr="1239430740_if-7p_01flt">
            <a:hlinkClick r:id="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20938"/>
            <a:ext cx="6337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543800" cy="1431925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ЭФФЕКТ ИНТЕРФЕРЕНЦИОННОЙ ТЕРАПИИ: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57338"/>
            <a:ext cx="7543800" cy="4538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Эффектом интерференционной терапии является стимуляция нервной системы, сопровождающаяся улучшением метаболизма, уменьшением болевого синдрома и воспаления, а также улучшение кровоснабжения пораженной области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 сравнению с традиционными низкочастотными токами, интерференционный ток значительно сильнее стимулирует нейромышечный аппарат и оказывает больший противовоспалительный и седативный эффект на глубокие слои тканей.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ОСОБЕННОСТИ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ИНТЕРФЕРЕНЦИОННОЙ терапии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84313"/>
            <a:ext cx="7543800" cy="46116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Разностороннее применение, позволяющее проводить комплексные формы лечения,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Мягкий характер стимуляции и глубокое проникновение токов в ткани организма;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Отсутствует риск развития ожогов в результате воздействия электрического тока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603250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</a:rPr>
              <a:t>Особенности метода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81075"/>
            <a:ext cx="7543800" cy="5114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Интерференционные токи средней частоты обладают отчетливым, быстро наступающим болеутоляющим действием, улучшают функциональное состояние нервно-мышечной системы и периферического кровообращения, способствуют расширению сосудов, ускорению и улучшению обмена веществ. </a:t>
            </a:r>
            <a:br>
              <a:rPr lang="ru-RU" sz="2000" b="1" smtClean="0">
                <a:latin typeface="Times New Roman" pitchFamily="18" charset="0"/>
              </a:rPr>
            </a:br>
            <a:endParaRPr lang="ru-RU" sz="20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	Интерференционный метод позволяет применять токи большой интенсивности (30-50 мА) в каждой цепи без риска прижиганий под электродами и позволяет достигать и охватывать очаги болезни, лежащие в глубине тела, при безболезненности процедур.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В отличие от других токов (например, диадинамических ДДТ) интерференционные токи не вызывают раздражения кожи под электродами поэтому успешно применяются и в детской физиотерапии и реабилитации. </a:t>
            </a:r>
            <a:br>
              <a:rPr lang="ru-RU" sz="2000" b="1" smtClean="0">
                <a:latin typeface="Times New Roman" pitchFamily="18" charset="0"/>
              </a:rPr>
            </a:br>
            <a:endParaRPr lang="ru-RU" sz="20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603250"/>
          </a:xfrm>
        </p:spPr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</a:rPr>
              <a:t>Показания: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341438"/>
            <a:ext cx="7543800" cy="5187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/>
              <a:t>Применение при заболеваниях: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</a:t>
            </a:r>
            <a:br>
              <a:rPr lang="ru-RU" sz="1600" smtClean="0"/>
            </a:br>
            <a:r>
              <a:rPr lang="ru-RU" sz="2000" b="1" smtClean="0">
                <a:latin typeface="Times New Roman" pitchFamily="18" charset="0"/>
              </a:rPr>
              <a:t>- желудочно-кишечного тракта (хронический колит, гастродуоденит, дискинезия желчных путей, запоры и др);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органов дыхания (хронический бронхит, бронхиальная астма, выздоровления пневмонии и др.);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мочеполовой системы (почечно-каменная болезнь, хронический простатит, аднексит, альгодисменоррея и др.);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суставов (артрозы, травин, контрактуры, полиартриты, и др.);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периферической нервной системы (нейропатии, невралгии, радикулиты, плекситы, ганглианиты, симпатоганглианиты и др.);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позвоночника (остеохондроз, нарушение осанки, травмы позвоночника, болезнь Бехтерева и др.);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сосудов (облитерирующий эндартериит, атеросклероз сосудов конечностей и др.);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при спортивных травмах;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- в косметологии при избыточном весе, целлюлитах, старении кожи. </a:t>
            </a:r>
            <a:br>
              <a:rPr lang="ru-RU" sz="2000" b="1" smtClean="0">
                <a:latin typeface="Times New Roman" pitchFamily="18" charset="0"/>
              </a:rPr>
            </a:br>
            <a:endParaRPr lang="ru-RU" sz="20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47713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противопоказания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96975"/>
            <a:ext cx="7543800" cy="4899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Свежие гемартрозы и внутрисуставные переломы</a:t>
            </a:r>
          </a:p>
          <a:p>
            <a:pPr>
              <a:lnSpc>
                <a:spcPct val="90000"/>
              </a:lnSpc>
            </a:pPr>
            <a:r>
              <a:rPr lang="ru-RU" smtClean="0"/>
              <a:t>Переломы с нефиксированными костными отломками</a:t>
            </a:r>
          </a:p>
          <a:p>
            <a:pPr>
              <a:lnSpc>
                <a:spcPct val="90000"/>
              </a:lnSpc>
            </a:pPr>
            <a:r>
              <a:rPr lang="ru-RU" smtClean="0"/>
              <a:t>Болезнь Паркинсона</a:t>
            </a:r>
            <a:r>
              <a:rPr lang="en-US" smtClean="0"/>
              <a:t>,</a:t>
            </a:r>
            <a:r>
              <a:rPr lang="ru-RU" smtClean="0"/>
              <a:t> рассеянный склероз</a:t>
            </a:r>
          </a:p>
          <a:p>
            <a:pPr>
              <a:lnSpc>
                <a:spcPct val="90000"/>
              </a:lnSpc>
            </a:pPr>
            <a:r>
              <a:rPr lang="ru-RU" smtClean="0"/>
              <a:t>Беременность</a:t>
            </a:r>
          </a:p>
          <a:p>
            <a:pPr>
              <a:lnSpc>
                <a:spcPct val="90000"/>
              </a:lnSpc>
            </a:pPr>
            <a:r>
              <a:rPr lang="ru-RU" smtClean="0"/>
              <a:t>Наличие в зоне кардиостимулятора</a:t>
            </a:r>
          </a:p>
          <a:p>
            <a:pPr>
              <a:lnSpc>
                <a:spcPct val="90000"/>
              </a:lnSpc>
            </a:pPr>
            <a:r>
              <a:rPr lang="ru-RU" smtClean="0"/>
              <a:t>Дефекты кожи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92175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</a:rPr>
              <a:t>Флюктуоризация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84313"/>
            <a:ext cx="7543800" cy="4611687"/>
          </a:xfrm>
        </p:spPr>
        <p:txBody>
          <a:bodyPr/>
          <a:lstStyle/>
          <a:p>
            <a:r>
              <a:rPr lang="ru-RU" smtClean="0"/>
              <a:t>это применение с лечебной целью синусоидального переменного тока, который беспорядочно меняется по амплитуде и частоте в пределах от 100 до 2 000 Гц.</a:t>
            </a:r>
          </a:p>
          <a:p>
            <a:pPr lvl="1"/>
            <a:r>
              <a:rPr lang="ru-RU" smtClean="0"/>
              <a:t>Применение этого тока было предложено в 1964 г. А.Р.Рубиным.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Применяют три формы данного тока:</a:t>
            </a: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700213"/>
            <a:ext cx="2863850" cy="3240087"/>
          </a:xfrm>
          <a:noFill/>
        </p:spPr>
      </p:pic>
      <p:pic>
        <p:nvPicPr>
          <p:cNvPr id="49156" name="Заголовок 1"/>
          <p:cNvPicPr>
            <a:picLocks noGrp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4" y="3929066"/>
            <a:ext cx="4271962" cy="1727200"/>
          </a:xfrm>
          <a:noFill/>
        </p:spPr>
      </p:pic>
      <p:pic>
        <p:nvPicPr>
          <p:cNvPr id="49157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708400" y="1700213"/>
            <a:ext cx="3859213" cy="158432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/>
          <a:lstStyle/>
          <a:p>
            <a:r>
              <a:rPr lang="ru-RU" sz="3200" b="1" smtClean="0">
                <a:solidFill>
                  <a:srgbClr val="00B050"/>
                </a:solidFill>
              </a:rPr>
              <a:t>Механизм действия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143000"/>
            <a:ext cx="7543800" cy="4970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 smtClean="0">
                <a:solidFill>
                  <a:srgbClr val="FF0000"/>
                </a:solidFill>
              </a:rPr>
              <a:t>Особенностью</a:t>
            </a:r>
            <a:r>
              <a:rPr lang="ru-RU" sz="2400" i="1" smtClean="0">
                <a:solidFill>
                  <a:srgbClr val="FFFF99"/>
                </a:solidFill>
              </a:rPr>
              <a:t> </a:t>
            </a:r>
            <a:r>
              <a:rPr lang="ru-RU" sz="2400" smtClean="0"/>
              <a:t>Ф. токов является то, что благодаря беспорядочному изменению их параметров на протяжении всего времени воздействия в тканях  не развиваются явления адаптации.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При воздействии на гнойный воспалительный очаг флюктуоризация вызывает ограничение распространенности процесса и его обратное развитие.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Быстрее происходят образование грануляционной ткани и эпителизация раневой поверхности; т.е. Ф. токи могут быть использованы в качестве средства лечения острых, в том числе гнойных, воспалительных процессов.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47713"/>
          </a:xfrm>
        </p:spPr>
        <p:txBody>
          <a:bodyPr/>
          <a:lstStyle/>
          <a:p>
            <a:r>
              <a:rPr lang="ru-RU" sz="3200" smtClean="0">
                <a:solidFill>
                  <a:schemeClr val="folHlink"/>
                </a:solidFill>
                <a:latin typeface="Times New Roman" pitchFamily="18" charset="0"/>
              </a:rPr>
              <a:t>Эффекты: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125538"/>
            <a:ext cx="7543800" cy="4114800"/>
          </a:xfrm>
        </p:spPr>
        <p:txBody>
          <a:bodyPr/>
          <a:lstStyle/>
          <a:p>
            <a:r>
              <a:rPr lang="ru-RU" smtClean="0"/>
              <a:t>Местный трофико-регенераторный, противоотечный эффект.</a:t>
            </a:r>
          </a:p>
          <a:p>
            <a:r>
              <a:rPr lang="ru-RU" smtClean="0"/>
              <a:t>Улучшает течение раневого процесса</a:t>
            </a:r>
          </a:p>
          <a:p>
            <a:r>
              <a:rPr lang="ru-RU" smtClean="0"/>
              <a:t>Противовоспалительный эффект</a:t>
            </a:r>
          </a:p>
          <a:p>
            <a:r>
              <a:rPr lang="ru-RU" smtClean="0"/>
              <a:t>Обезболивающий эффект </a:t>
            </a:r>
          </a:p>
          <a:p>
            <a:r>
              <a:rPr lang="ru-RU" smtClean="0"/>
              <a:t>Нейромиостимулирующий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методы лечения импульсными токами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tx1"/>
                </a:solidFill>
              </a:rPr>
              <a:t>1. Электродиагностика, электростимуляция  мышц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tx1"/>
                </a:solidFill>
              </a:rPr>
              <a:t>2. Электросон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tx1"/>
                </a:solidFill>
              </a:rPr>
              <a:t>3. </a:t>
            </a:r>
            <a:r>
              <a:rPr lang="ru-RU" b="1" dirty="0" err="1">
                <a:solidFill>
                  <a:schemeClr val="tx1"/>
                </a:solidFill>
              </a:rPr>
              <a:t>Диадинамотерапия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tx1"/>
                </a:solidFill>
              </a:rPr>
              <a:t>4. </a:t>
            </a:r>
            <a:r>
              <a:rPr lang="ru-RU" b="1" dirty="0" err="1">
                <a:solidFill>
                  <a:schemeClr val="tx1"/>
                </a:solidFill>
              </a:rPr>
              <a:t>Амплипульстерапия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tx1"/>
                </a:solidFill>
              </a:rPr>
              <a:t>5. </a:t>
            </a:r>
            <a:r>
              <a:rPr lang="ru-RU" b="1" dirty="0" err="1">
                <a:solidFill>
                  <a:schemeClr val="tx1"/>
                </a:solidFill>
              </a:rPr>
              <a:t>Интерференцтерапия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tx1"/>
                </a:solidFill>
              </a:rPr>
              <a:t>6. </a:t>
            </a:r>
            <a:r>
              <a:rPr lang="ru-RU" b="1" dirty="0" err="1">
                <a:solidFill>
                  <a:schemeClr val="tx1"/>
                </a:solidFill>
              </a:rPr>
              <a:t>Флюктуоризация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Показания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25538"/>
            <a:ext cx="7543800" cy="4970462"/>
          </a:xfrm>
        </p:spPr>
        <p:txBody>
          <a:bodyPr/>
          <a:lstStyle/>
          <a:p>
            <a:r>
              <a:rPr lang="ru-RU" sz="3000" smtClean="0"/>
              <a:t>Боли вследствие обострения хронического периодонтита, альвеолита, альвеолоневрита, пульпита, артрита;</a:t>
            </a:r>
          </a:p>
          <a:p>
            <a:r>
              <a:rPr lang="ru-RU" sz="3000" smtClean="0"/>
              <a:t>Невралгия</a:t>
            </a:r>
          </a:p>
          <a:p>
            <a:r>
              <a:rPr lang="ru-RU" sz="3000" smtClean="0"/>
              <a:t>Воспалительные процессы (периостит, абсцесс, флегмона, пародонтит);</a:t>
            </a:r>
          </a:p>
          <a:p>
            <a:r>
              <a:rPr lang="ru-RU" sz="3000" smtClean="0"/>
              <a:t>Заболевания слюнных желез;</a:t>
            </a:r>
          </a:p>
          <a:p>
            <a:r>
              <a:rPr lang="ru-RU" sz="3000" smtClean="0"/>
              <a:t>Воспалительная контрактура.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Противопоказания: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500" smtClean="0"/>
              <a:t>Злокачественные новообразования,</a:t>
            </a:r>
          </a:p>
          <a:p>
            <a:r>
              <a:rPr lang="ru-RU" sz="3500" smtClean="0"/>
              <a:t>Синдром Меньера;</a:t>
            </a:r>
          </a:p>
          <a:p>
            <a:r>
              <a:rPr lang="ru-RU" sz="3500" smtClean="0"/>
              <a:t>Наклонность к кровотечениям</a:t>
            </a:r>
          </a:p>
          <a:p>
            <a:r>
              <a:rPr lang="ru-RU" sz="3500" smtClean="0"/>
              <a:t>Тромбооблитерирущие процессы</a:t>
            </a:r>
          </a:p>
          <a:p>
            <a:r>
              <a:rPr lang="ru-RU" sz="3500" smtClean="0"/>
              <a:t>ССС в стадии декомпенсации</a:t>
            </a:r>
          </a:p>
          <a:p>
            <a:endParaRPr lang="ru-RU" sz="3500" smtClean="0"/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8229600" cy="1828800"/>
          </a:xfrm>
        </p:spPr>
        <p:txBody>
          <a:bodyPr lIns="45720" tIns="0" rIns="45720" bIns="0" rtlCol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cap="all" dirty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Высокочастотная электротерапия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Group 1026"/>
          <p:cNvGraphicFramePr>
            <a:graphicFrameLocks noGrp="1"/>
          </p:cNvGraphicFramePr>
          <p:nvPr/>
        </p:nvGraphicFramePr>
        <p:xfrm>
          <a:off x="500063" y="500063"/>
          <a:ext cx="8351838" cy="5540677"/>
        </p:xfrm>
        <a:graphic>
          <a:graphicData uri="http://schemas.openxmlformats.org/drawingml/2006/table">
            <a:tbl>
              <a:tblPr/>
              <a:tblGrid>
                <a:gridCol w="3632523"/>
                <a:gridCol w="76196"/>
                <a:gridCol w="1928680"/>
                <a:gridCol w="2714439"/>
              </a:tblGrid>
              <a:tr h="78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 волны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 колебаний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Лечебный метод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Длинные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кГц и менее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Ультратонотерапия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 и промежуточные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кГц—3 МГц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Дарсонвализация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Короткие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3—30 МГц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Индуктотермия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Метровые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30—300 МГц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УВЧ-терапия, УВЧ-индуктотермия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Дециметровые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300—3000 МГц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ДМВ-терапия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Сантиметровые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3000—30 000 МГц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СМВ-терапия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Миллиметровые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30 000—300 000 МГц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ММВ-терапия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КВЧ-терапия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5398" marR="253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Возрастные особенности</a:t>
            </a:r>
          </a:p>
        </p:txBody>
      </p:sp>
      <p:graphicFrame>
        <p:nvGraphicFramePr>
          <p:cNvPr id="158776" name="Group 56"/>
          <p:cNvGraphicFramePr>
            <a:graphicFrameLocks noGrp="1"/>
          </p:cNvGraphicFramePr>
          <p:nvPr>
            <p:ph type="tbl" idx="1"/>
          </p:nvPr>
        </p:nvGraphicFramePr>
        <p:xfrm>
          <a:off x="395288" y="1916113"/>
          <a:ext cx="8229600" cy="405923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73163"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Метод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физиолечения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Возраст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Интервал между курсами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09"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Дарсонвализация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С 2 лет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Через 1 - 2 месяца</a:t>
                      </a:r>
                    </a:p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3163"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Ультратонтерапия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 1 месяца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Через 1 - 2 месяца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3163"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УВЧ - терапия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 первых дней</a:t>
                      </a:r>
                    </a:p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жизни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Через 2-3 месяца</a:t>
                      </a:r>
                    </a:p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1576"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СМВ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 1 года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Через 1 - 2 месяца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3163"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ДМВ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 1 года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Через 1 - 2 месяца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i="1" u="sng" dirty="0">
                <a:ln w="6350"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Местная </a:t>
            </a:r>
            <a:r>
              <a:rPr lang="ru-RU" b="1" i="1" u="sng" dirty="0" smtClean="0">
                <a:ln w="6350"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дарсонвализация-</a:t>
            </a:r>
            <a:endParaRPr lang="ru-RU" b="1" i="1" u="sng" dirty="0">
              <a:ln w="6350"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локальное воздействие переменными высокочастотными токами высокого напряжения и малой силы, осуществляемое с помощью стеклянных вакуумных электродов различного типа</a:t>
            </a:r>
          </a:p>
          <a:p>
            <a:pPr marL="4572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28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fizio-10\Desktop\image_5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786190"/>
            <a:ext cx="4071966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4400" b="1" dirty="0">
                <a:ln w="6350">
                  <a:noFill/>
                </a:ln>
                <a:solidFill>
                  <a:schemeClr val="tx1"/>
                </a:solidFill>
              </a:rPr>
              <a:t>Эффекты</a:t>
            </a:r>
          </a:p>
        </p:txBody>
      </p:sp>
      <p:sp>
        <p:nvSpPr>
          <p:cNvPr id="55299" name="Содержимое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80400" cy="4608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Контактно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Обезболивающий и повышения порога чувствительности тканей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Вегетососудистая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реакция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местного кровообращения, изменение сосудистой проницаемости, снятие спазмов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Повышается тонус стенок вен, уменьшается венозный стаз и усиливается венозный отток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357188"/>
            <a:ext cx="8893175" cy="6384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 зазором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Обладает более выраженным раздражающим и физиологическим действием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коже возникают очаги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микронекрозов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сопровождается стимуляцией фагоцитоза и выделением биологически активных веществ. (стимулирует гуморальное звено иммунитета, обменные и трофико-регенераторные процессы).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Бактериостатический и бактерицидный эффекты (совместно с озоном и окислами азота).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4294967295"/>
          </p:nvPr>
        </p:nvSpPr>
        <p:spPr>
          <a:xfrm>
            <a:off x="179388" y="714375"/>
            <a:ext cx="8964612" cy="5643563"/>
          </a:xfrm>
        </p:spPr>
        <p:txBody>
          <a:bodyPr/>
          <a:lstStyle/>
          <a:p>
            <a:pPr marL="45720" indent="0">
              <a:lnSpc>
                <a:spcPct val="80000"/>
              </a:lnSpc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Местная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Повышает тургор и эластичность кожи, стимулирует пролиферативную активность зародышевых клеток волосяной луковицы, усиливает рост волос, предупреждает развитие морщин и выпадение волос.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Методу присуще антиспастическое действие, которое проявляется не только в прекращении спазма сосудов и сфинктеров, но и в уменьшении обусловленных ими болей.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Дарсонвализация повышает работоспособность мышц, стимулирует образование костной мозоли, улучшает функциональное состояние различных органов и тканей.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30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Administrator\Desktop\картинки аппараты\иск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090613"/>
            <a:ext cx="5715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half" idx="4294967295"/>
          </p:nvPr>
        </p:nvSpPr>
        <p:spPr>
          <a:xfrm>
            <a:off x="885825" y="500063"/>
            <a:ext cx="8258175" cy="56261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000" smtClean="0">
                <a:solidFill>
                  <a:srgbClr val="7030A0"/>
                </a:solidFill>
              </a:rPr>
              <a:t>	</a:t>
            </a:r>
            <a:r>
              <a:rPr lang="ru-RU" b="1" smtClean="0">
                <a:solidFill>
                  <a:srgbClr val="7030A0"/>
                </a:solidFill>
              </a:rPr>
              <a:t>В настоящее время воздействия импульсными токами применяют для: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- </a:t>
            </a:r>
            <a:r>
              <a:rPr lang="ru-RU" sz="2400" b="1" smtClean="0">
                <a:latin typeface="Times New Roman" pitchFamily="18" charset="0"/>
              </a:rPr>
              <a:t>нормализации функционального состояния центральной нервной системы и ее регулирующего влияния на различные системы организма;</a:t>
            </a:r>
          </a:p>
          <a:p>
            <a:r>
              <a:rPr lang="ru-RU" sz="2400" b="1" smtClean="0">
                <a:latin typeface="Times New Roman" pitchFamily="18" charset="0"/>
              </a:rPr>
              <a:t>получения болеутоляющего эффекта при воздействии на периферическую нервную систему;</a:t>
            </a:r>
          </a:p>
          <a:p>
            <a:r>
              <a:rPr lang="ru-RU" sz="2400" b="1" smtClean="0">
                <a:latin typeface="Times New Roman" pitchFamily="18" charset="0"/>
              </a:rPr>
              <a:t>стимуляции двигательных нервов, мышц и внутренних органов;</a:t>
            </a:r>
          </a:p>
          <a:p>
            <a:r>
              <a:rPr lang="ru-RU" sz="2400" b="1" smtClean="0">
                <a:latin typeface="Times New Roman" pitchFamily="18" charset="0"/>
              </a:rPr>
              <a:t>усиления кровообращения, трофики тканей, достижения противовоспалительного эффекта и нормализации функций многих органов и систем.</a:t>
            </a:r>
          </a:p>
          <a:p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642938"/>
            <a:ext cx="5072063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933825"/>
            <a:ext cx="8229600" cy="1138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300" dirty="0" smtClean="0"/>
              <a:t>Дарсонвализацию проводят чаще грибовидным </a:t>
            </a:r>
            <a:br>
              <a:rPr lang="ru-RU" sz="2300" dirty="0" smtClean="0"/>
            </a:br>
            <a:r>
              <a:rPr lang="ru-RU" sz="2300" dirty="0" smtClean="0"/>
              <a:t>электродом детям с 2 лет при малой или средней мощности, продолжительностью 5- 10 мин.</a:t>
            </a:r>
            <a:r>
              <a:rPr lang="ru-RU" sz="4000" dirty="0" smtClean="0"/>
              <a:t> </a:t>
            </a:r>
          </a:p>
        </p:txBody>
      </p:sp>
      <p:pic>
        <p:nvPicPr>
          <p:cNvPr id="63491" name="Picture 1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285908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u="sng" dirty="0" smtClean="0">
                <a:solidFill>
                  <a:srgbClr val="FF0000"/>
                </a:solidFill>
              </a:rPr>
              <a:t>Показания</a:t>
            </a:r>
            <a:endParaRPr lang="ru-RU" sz="3200" i="1" u="sng" dirty="0">
              <a:solidFill>
                <a:srgbClr val="FF0000"/>
              </a:solidFill>
            </a:endParaRPr>
          </a:p>
        </p:txBody>
      </p:sp>
      <p:sp>
        <p:nvSpPr>
          <p:cNvPr id="6451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арикозное расширение вен, хроническая венозная недостаточность,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облитерирующий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атеросклероз и эндартериит сосудов, синдром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Рейно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Заболевания периферической (невралгии,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нейропатии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вегетативные полинейропатии, остеохондроз позвоночника с неврологическими проявлениями) и центральной (неврастения, ночное недержание мочи, мигрень) нервной системы,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Некоторых хирургических болезнях (геморрой, трещина заднего прохода, трофические язвы, последствия ожогов и отморожений, вялозаживающие раны),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Кожные заболевания  (зудящие дерматозы, себорея,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алопеция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угревая сыпь, хроническая экзема),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48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Противопоказания</a:t>
            </a:r>
          </a:p>
        </p:txBody>
      </p:sp>
      <p:sp>
        <p:nvSpPr>
          <p:cNvPr id="65539" name="Содержимое 2"/>
          <p:cNvSpPr>
            <a:spLocks noGrp="1"/>
          </p:cNvSpPr>
          <p:nvPr>
            <p:ph idx="4294967295"/>
          </p:nvPr>
        </p:nvSpPr>
        <p:spPr>
          <a:xfrm>
            <a:off x="0" y="1773238"/>
            <a:ext cx="7543800" cy="4114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Злокачественные новообразования,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Кровотечение и наклонность к нему,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Активный туберкулез,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Расстройства кожной чувствительности,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Сердечно-сосудистая недостаточность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степени,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Индивидуальная непереносимость тока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Особенности </a:t>
            </a:r>
            <a:r>
              <a:rPr lang="ru-RU" sz="4100" b="1" dirty="0" err="1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ультратонотерапии</a:t>
            </a:r>
            <a:endParaRPr lang="ru-RU" sz="4100" b="1" dirty="0">
              <a:ln w="6350">
                <a:noFill/>
              </a:ln>
              <a:solidFill>
                <a:srgbClr val="7030A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656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484313"/>
            <a:ext cx="8229600" cy="4708525"/>
          </a:xfrm>
        </p:spPr>
        <p:txBody>
          <a:bodyPr>
            <a:norm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Действующий фактор - высокочастотный (22 кГц) переменный синусоидальный ток высокого напряжения (3—5 кВ) мощностью от 1 до 10 Вт.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Обладает более выраженным противовоспалительным, теплообразующим и болеутоляющим действием.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Вызывает более активную и продолжительную гиперемию.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Сопровождается меньшим антиспастическим и раздражающим действием.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Более широко  применяется в детской и геронтологической практике.</a:t>
            </a:r>
          </a:p>
          <a:p>
            <a:endParaRPr lang="ru-RU" sz="2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Administrator\Desktop\картинки аппараты\Apparat_Ul_traton_TNCh-10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428750"/>
            <a:ext cx="530066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 к </a:t>
            </a:r>
            <a:r>
              <a:rPr lang="ru-RU" sz="3600" b="1" dirty="0" err="1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ультратонтерапии</a:t>
            </a:r>
            <a:endParaRPr lang="ru-RU" sz="3600" b="1" dirty="0">
              <a:ln w="6350">
                <a:noFill/>
              </a:ln>
              <a:solidFill>
                <a:srgbClr val="7030A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Содержимое 2"/>
          <p:cNvSpPr>
            <a:spLocks noGrp="1"/>
          </p:cNvSpPr>
          <p:nvPr>
            <p:ph idx="4294967295"/>
          </p:nvPr>
        </p:nvSpPr>
        <p:spPr>
          <a:xfrm>
            <a:off x="0" y="1071563"/>
            <a:ext cx="8229600" cy="5237162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Лечение хирургических заболеваний (инфицированные раны, трофические язвы, инфильтраты, облитерирующие заболевания сосудов, спаечные процессы, простатиты, воспалительные заболевания мочевыводящих путей и др.).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Кожные заболевания (экзема, нейродермит, угревая сыпь, фурункулез, гнездная алопеция).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Хронические воспалительные процессы органов малого таза, нарушения менструальной функции, эрозия шейки матки),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Заболевания НС (невралгии и нейропатии, вибрационная болезнь, последствия черепно-мозговой травмы, нейроциркуляторная дистония и др.).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img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-71462"/>
            <a:ext cx="2857500" cy="3571875"/>
          </a:xfrm>
          <a:prstGeom prst="rect">
            <a:avLst/>
          </a:prstGeom>
          <a:noFill/>
        </p:spPr>
      </p:pic>
      <p:sp>
        <p:nvSpPr>
          <p:cNvPr id="9229" name="Rectangle 13"/>
          <p:cNvSpPr>
            <a:spLocks noGrp="1" noRot="1" noChangeArrowheads="1"/>
          </p:cNvSpPr>
          <p:nvPr>
            <p:ph idx="1"/>
          </p:nvPr>
        </p:nvSpPr>
        <p:spPr>
          <a:xfrm>
            <a:off x="457200" y="1481328"/>
            <a:ext cx="7829576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Бальнеология - раздел курортологии, изучающий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происхождение, физико-химические свойства 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влияние на организм минеральных вод при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различных заболеваниях, разрабатывающий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показания и противопоказания к применению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их с лечебной и профилактической целью.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Методы </a:t>
            </a:r>
            <a:r>
              <a:rPr lang="ru-RU" sz="1800" dirty="0">
                <a:solidFill>
                  <a:schemeClr val="tx1"/>
                </a:solidFill>
              </a:rPr>
              <a:t>лечения, профилактики 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восстановления нарушенных функций организма минеральными водами, как при наружном, так и при внутреннем их применении, охватывает бальнеотерапия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Курорты, на которых бальнеотерапия является основным методом лечения, называются бальнеологическими. Методы бальнеотерапии широко применяют во </a:t>
            </a:r>
            <a:r>
              <a:rPr lang="ru-RU" sz="1800" dirty="0" err="1">
                <a:solidFill>
                  <a:schemeClr val="tx1"/>
                </a:solidFill>
              </a:rPr>
              <a:t>внекурортных</a:t>
            </a:r>
            <a:r>
              <a:rPr lang="ru-RU" sz="1800" dirty="0">
                <a:solidFill>
                  <a:schemeClr val="tx1"/>
                </a:solidFill>
              </a:rPr>
              <a:t> условиях (бутылочные минеральные воды для питьевого лечения и искусственные газовые и минеральные воды), однако наиболее широкое и эффективное применение они находят на курортах, где используются природные минеральные воды непосредственно у их источников. </a:t>
            </a:r>
          </a:p>
        </p:txBody>
      </p:sp>
      <p:sp>
        <p:nvSpPr>
          <p:cNvPr id="9228" name="Rectangle 1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Бальнеология</a:t>
            </a:r>
            <a:r>
              <a:rPr lang="ru-RU" dirty="0"/>
              <a:t>,</a:t>
            </a:r>
            <a:r>
              <a:rPr lang="ru-RU" dirty="0">
                <a:solidFill>
                  <a:srgbClr val="7030A0"/>
                </a:solidFill>
              </a:rPr>
              <a:t> бальнеотерапия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3352800"/>
            <a:ext cx="8007350" cy="3276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При </a:t>
            </a:r>
            <a:r>
              <a:rPr lang="ru-RU" sz="2000" dirty="0" err="1">
                <a:solidFill>
                  <a:schemeClr val="tx1"/>
                </a:solidFill>
              </a:rPr>
              <a:t>бальнеопроцедурах</a:t>
            </a:r>
            <a:r>
              <a:rPr lang="ru-RU" sz="2000" dirty="0">
                <a:solidFill>
                  <a:schemeClr val="tx1"/>
                </a:solidFill>
              </a:rPr>
              <a:t> образуется так называемая "солевая мантия" - отложение минеральных веществ в виде ионов в коже и под кожей - которая продолжает всасываться и действовать последующие сутки, а иногда и до двух недель. Поэтому после минеральной процедуры тело не рекомендуют обмывать обычной водой. При приеме ванны активизируется выделительная функция кожи - выводятся токсические вещества и продукты обмена организма, что особенно важно для профилактики, особенно для работающих на вредных производствах и для жителей крупных городов. </a:t>
            </a:r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Механизм действия</a:t>
            </a:r>
          </a:p>
        </p:txBody>
      </p:sp>
      <p:pic>
        <p:nvPicPr>
          <p:cNvPr id="15364" name="Picture 4" descr="text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71600"/>
            <a:ext cx="4572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Неспецифичное действие </a:t>
            </a:r>
            <a:r>
              <a:rPr lang="ru-RU" sz="2000" dirty="0" err="1" smtClean="0">
                <a:solidFill>
                  <a:schemeClr val="tx1"/>
                </a:solidFill>
              </a:rPr>
              <a:t>бальнеопроцедур</a:t>
            </a:r>
            <a:r>
              <a:rPr lang="ru-RU" sz="2000" dirty="0" smtClean="0">
                <a:solidFill>
                  <a:schemeClr val="tx1"/>
                </a:solidFill>
              </a:rPr>
              <a:t>, вызывает </a:t>
            </a:r>
            <a:r>
              <a:rPr lang="ru-RU" sz="2000" dirty="0">
                <a:solidFill>
                  <a:schemeClr val="tx1"/>
                </a:solidFill>
              </a:rPr>
              <a:t>реакцию адаптации организма к внешним раздражающим факторам. В этом сложном процессе принимают участие эпифиз, гипофиз, гипоталамус, ретикулярная формация, надпочечники, печень и др. Все это способствует стимуляции защитных и иммунных сил организма.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!!! НО </a:t>
            </a:r>
            <a:r>
              <a:rPr lang="ru-RU" sz="2000" b="1" dirty="0" smtClean="0">
                <a:solidFill>
                  <a:schemeClr val="tx1"/>
                </a:solidFill>
              </a:rPr>
              <a:t>Если </a:t>
            </a:r>
            <a:r>
              <a:rPr lang="ru-RU" sz="2000" b="1" dirty="0">
                <a:solidFill>
                  <a:schemeClr val="tx1"/>
                </a:solidFill>
              </a:rPr>
              <a:t>раздражитель (минеральная вода) слишком силен, то на 3-5 день можно получить так называемую "бальнеологическую реакцию", выражающуюся в обострении имеющихся симптомов заболевания или ухудшением общего состояния (бессонница, плохой аппетит, головная боль, беспокойство и др.) Это сигнал о перенапряжении адаптационных </a:t>
            </a:r>
            <a:r>
              <a:rPr lang="ru-RU" sz="2000" b="1" dirty="0" smtClean="0">
                <a:solidFill>
                  <a:schemeClr val="tx1"/>
                </a:solidFill>
              </a:rPr>
              <a:t>механизмов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Механизм действия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Возрастные особенности</a:t>
            </a:r>
          </a:p>
        </p:txBody>
      </p:sp>
      <p:graphicFrame>
        <p:nvGraphicFramePr>
          <p:cNvPr id="93184" name="Group 0"/>
          <p:cNvGraphicFramePr>
            <a:graphicFrameLocks noGrp="1"/>
          </p:cNvGraphicFramePr>
          <p:nvPr>
            <p:ph type="tbl" idx="1"/>
          </p:nvPr>
        </p:nvGraphicFramePr>
        <p:xfrm>
          <a:off x="1066800" y="1981200"/>
          <a:ext cx="7543800" cy="2881354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  <a:gridCol w="2514600"/>
              </a:tblGrid>
              <a:tr h="687198"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Метод физиолечения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Возраст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Интервал между курсами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94"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Трансцеребральные воздействия, в т.ч. электросон 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 4-5 лет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Через 2- 3 месяца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4024"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Диадинамические токи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 3-х лет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Через месяц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7198"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СМТ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 3-х месяцев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-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Через месяц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u_damla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Минеральные воды - подземные воды, характеризующиеся повышенным содержанием минеральных или органических компонентов и обладающие специфическими физико-химическими свойствами, на чем основано их действие на организм человека и лечебное применение. 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Минеральные воды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water-300x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214818"/>
            <a:ext cx="2819400" cy="2490788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Группа А. Воды без специфических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компонентов </a:t>
            </a:r>
            <a:r>
              <a:rPr lang="ru-RU" sz="2400" dirty="0"/>
              <a:t>и свойств.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Группа Б. Воды </a:t>
            </a:r>
            <a:r>
              <a:rPr lang="ru-RU" sz="2400" dirty="0" err="1"/>
              <a:t>уrлекислые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Группа В. Воды сульфидные (сероводородные).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Группа Г. Воды железистые мышьяковистые или мышьяковые и с высоким содержанием марганца, меди, алюминия, бора и других элементов.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Группа Д. Воды бромные, йодные и с высоким содержанием органических веществ.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Группа Е. Воды радоновые (радиоактивные).</a:t>
            </a:r>
          </a:p>
          <a:p>
            <a:r>
              <a:rPr lang="ru-RU" sz="2400" dirty="0"/>
              <a:t>Группа Ж. Кремнистые термы. </a:t>
            </a:r>
            <a:endParaRPr lang="ru-RU" sz="2400" dirty="0" smtClean="0"/>
          </a:p>
          <a:p>
            <a:r>
              <a:rPr lang="ru-RU" sz="2400" dirty="0" smtClean="0"/>
              <a:t>группа 3.- слабоминерализованные воды с высоким содержанием органических веществ. 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</a:rPr>
              <a:t>Классификация минеральных вод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Общая минерализация выше 2 г/л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Газы:</a:t>
            </a:r>
          </a:p>
          <a:p>
            <a:pPr>
              <a:lnSpc>
                <a:spcPct val="80000"/>
              </a:lnSpc>
            </a:pPr>
            <a:r>
              <a:rPr lang="ru-RU" sz="2000"/>
              <a:t>углекислый газ - 0,7 г/л</a:t>
            </a:r>
          </a:p>
          <a:p>
            <a:pPr>
              <a:lnSpc>
                <a:spcPct val="80000"/>
              </a:lnSpc>
            </a:pPr>
            <a:r>
              <a:rPr lang="ru-RU" sz="2000"/>
              <a:t>сероводород - 10 мг/л</a:t>
            </a:r>
          </a:p>
          <a:p>
            <a:pPr>
              <a:lnSpc>
                <a:spcPct val="80000"/>
              </a:lnSpc>
            </a:pPr>
            <a:r>
              <a:rPr lang="ru-RU" sz="2000"/>
              <a:t>радон - 185 Бк/л (5 нКи/л)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Микроэлементы:</a:t>
            </a:r>
          </a:p>
          <a:p>
            <a:pPr>
              <a:lnSpc>
                <a:spcPct val="80000"/>
              </a:lnSpc>
            </a:pPr>
            <a:r>
              <a:rPr lang="ru-RU" sz="2000"/>
              <a:t>мышьяк - 0,7 мг/л</a:t>
            </a:r>
          </a:p>
          <a:p>
            <a:pPr>
              <a:lnSpc>
                <a:spcPct val="80000"/>
              </a:lnSpc>
            </a:pPr>
            <a:r>
              <a:rPr lang="ru-RU" sz="2000"/>
              <a:t>железо - 10 мг/л</a:t>
            </a:r>
          </a:p>
          <a:p>
            <a:pPr>
              <a:lnSpc>
                <a:spcPct val="80000"/>
              </a:lnSpc>
            </a:pPr>
            <a:r>
              <a:rPr lang="ru-RU" sz="2000"/>
              <a:t>бром - 25 мг/л</a:t>
            </a:r>
          </a:p>
          <a:p>
            <a:pPr>
              <a:lnSpc>
                <a:spcPct val="80000"/>
              </a:lnSpc>
            </a:pPr>
            <a:r>
              <a:rPr lang="ru-RU" sz="2000"/>
              <a:t>йода - 5 мг/л</a:t>
            </a:r>
          </a:p>
          <a:p>
            <a:pPr>
              <a:lnSpc>
                <a:spcPct val="80000"/>
              </a:lnSpc>
            </a:pPr>
            <a:r>
              <a:rPr lang="ru-RU" sz="2000"/>
              <a:t>кремниевая кислота - 50 мг/л</a:t>
            </a:r>
          </a:p>
          <a:p>
            <a:pPr>
              <a:lnSpc>
                <a:spcPct val="80000"/>
              </a:lnSpc>
            </a:pPr>
            <a:r>
              <a:rPr lang="ru-RU" sz="2000"/>
              <a:t>органические вещества - 8 мг/л и др. </a:t>
            </a:r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Критерии минеральных вод </a:t>
            </a:r>
          </a:p>
        </p:txBody>
      </p:sp>
      <p:pic>
        <p:nvPicPr>
          <p:cNvPr id="12292" name="Picture 4" descr="main-f075034cff8bf038f6edd095ae5609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828800"/>
            <a:ext cx="38862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89c45d13767a13f3d11033c9efce8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5715000" cy="3952875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Наиболее распространенный вид бальнеотерапии </a:t>
            </a:r>
            <a:r>
              <a:rPr lang="ru-RU" dirty="0" smtClean="0">
                <a:solidFill>
                  <a:schemeClr val="tx1"/>
                </a:solidFill>
              </a:rPr>
              <a:t>на курортах с минеральными водами – общие (индивидуальные) ванны.   Чаще всего эти ванны назначаются с целью общего воздействия на организм при системных заболеваниях, болезнях сердечнососудистой и нервной систем, опорно-двигательного аппарата, органов пищеварения и обмена веществ, почек, кожи и др.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/>
              </a:rPr>
              <a:t>Методы бальнеотерапии </a:t>
            </a:r>
            <a:br>
              <a:rPr lang="ru-RU" dirty="0">
                <a:solidFill>
                  <a:srgbClr val="7030A0"/>
                </a:solidFill>
                <a:effectLst/>
              </a:rPr>
            </a:br>
            <a:endParaRPr lang="ru-RU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/>
              <a:t>Бальнеотерапия в виде контрастных ванн </a:t>
            </a:r>
            <a:r>
              <a:rPr lang="ru-RU" sz="2400" dirty="0"/>
              <a:t>(попеременное использование минеральной воды разных температур) применяются для улучшения гемодинамики при </a:t>
            </a:r>
            <a:r>
              <a:rPr lang="ru-RU" sz="2400" dirty="0" err="1" smtClean="0"/>
              <a:t>облитерирующем</a:t>
            </a:r>
            <a:r>
              <a:rPr lang="ru-RU" sz="2400" dirty="0" smtClean="0"/>
              <a:t> </a:t>
            </a:r>
            <a:r>
              <a:rPr lang="ru-RU" sz="2400" dirty="0"/>
              <a:t>эндартериите нижних конечностей, варикозном </a:t>
            </a:r>
            <a:r>
              <a:rPr lang="ru-RU" sz="2400" dirty="0" smtClean="0"/>
              <a:t>расширении вен</a:t>
            </a:r>
            <a:r>
              <a:rPr lang="ru-RU" sz="2400" dirty="0"/>
              <a:t>, язвах голеней, кожных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заболеваниях, а также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при нейроциркуляторных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</a:t>
            </a:r>
            <a:r>
              <a:rPr lang="ru-RU" sz="2400" dirty="0" err="1"/>
              <a:t>дистониях</a:t>
            </a:r>
            <a:r>
              <a:rPr lang="ru-RU" sz="2400" dirty="0"/>
              <a:t> с явлениями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гипотонии. </a:t>
            </a: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effectLst/>
              </a:rPr>
              <a:t>Методы бальнеотерапии</a:t>
            </a:r>
          </a:p>
        </p:txBody>
      </p:sp>
      <p:pic>
        <p:nvPicPr>
          <p:cNvPr id="54276" name="Picture 4" descr="kontr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94138"/>
            <a:ext cx="3429000" cy="2468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905000"/>
            <a:ext cx="800735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tx1"/>
                </a:solidFill>
              </a:rPr>
              <a:t>Бальнеотерапия в виде душей </a:t>
            </a:r>
            <a:r>
              <a:rPr lang="ru-RU" sz="2000" dirty="0">
                <a:solidFill>
                  <a:schemeClr val="tx1"/>
                </a:solidFill>
              </a:rPr>
              <a:t>разного вида с использованием сульфидных и радоновых минеральных вод широко распространены в лечебной практике. При этой процедуре на тело больного действуют в основном термический и механический факторы. Химическое действие минеральной воды ввиду непродолжительности процедур мало выражено.  </a:t>
            </a:r>
          </a:p>
        </p:txBody>
      </p:sp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Методы бальнеотерапии</a:t>
            </a:r>
          </a:p>
        </p:txBody>
      </p:sp>
      <p:pic>
        <p:nvPicPr>
          <p:cNvPr id="55301" name="Picture 5" descr="sh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38575"/>
            <a:ext cx="5715000" cy="3019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spa_vis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Местный душ </a:t>
            </a:r>
            <a:r>
              <a:rPr lang="ru-RU" sz="2000" dirty="0">
                <a:solidFill>
                  <a:srgbClr val="002060"/>
                </a:solidFill>
              </a:rPr>
              <a:t>— орошение головы и лица показан при заболеваниях волосистой части головы и лица, себорее, различных невралгиях и неврозах и др.;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Промежностный (восходящий) душ</a:t>
            </a:r>
            <a:r>
              <a:rPr lang="ru-RU" sz="2000" dirty="0">
                <a:solidFill>
                  <a:srgbClr val="002060"/>
                </a:solidFill>
              </a:rPr>
              <a:t> — при заболеваниях кожи в области промежности, половых органов, геморрое, простатите и др.;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Душ-массаж с сульфидной водой</a:t>
            </a:r>
            <a:r>
              <a:rPr lang="ru-RU" sz="2000" dirty="0">
                <a:solidFill>
                  <a:srgbClr val="002060"/>
                </a:solidFill>
              </a:rPr>
              <a:t> — при заболеваниях опорно-двигательного аппарата, периферической нервной системы, ожирении и др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Методы бальнеотерапии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Лечебные бассейны</a:t>
            </a:r>
            <a:r>
              <a:rPr lang="ru-RU" sz="1800" dirty="0">
                <a:solidFill>
                  <a:schemeClr val="tx1"/>
                </a:solidFill>
              </a:rPr>
              <a:t> (с сульфидными, радоновыми, хлоридными натриевыми и другими минеральными водами, морской водой) обычно используются и для занятий лечебной гимнастикой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при заболеваниях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костно-мышечного аппарата,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особенно с </a:t>
            </a:r>
            <a:r>
              <a:rPr lang="ru-RU" sz="1800" dirty="0" err="1">
                <a:solidFill>
                  <a:schemeClr val="tx1"/>
                </a:solidFill>
              </a:rPr>
              <a:t>тугоподвижностью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в суставах, с наличием контрактур,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при </a:t>
            </a:r>
            <a:r>
              <a:rPr lang="ru-RU" sz="1800" dirty="0" err="1">
                <a:solidFill>
                  <a:schemeClr val="tx1"/>
                </a:solidFill>
              </a:rPr>
              <a:t>лимфостазе</a:t>
            </a:r>
            <a:r>
              <a:rPr lang="ru-RU" sz="1800" dirty="0">
                <a:solidFill>
                  <a:schemeClr val="tx1"/>
                </a:solidFill>
              </a:rPr>
              <a:t> в нижних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конечностях и др., проведение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которой на воздухе для этой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категории больных затруднено.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Бассейн заполняют лечебными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водами в разведении или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</a:rPr>
              <a:t> пресной водой. </a:t>
            </a:r>
          </a:p>
        </p:txBody>
      </p:sp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Методы бальнеотерапии</a:t>
            </a:r>
          </a:p>
        </p:txBody>
      </p:sp>
      <p:pic>
        <p:nvPicPr>
          <p:cNvPr id="57348" name="Picture 4" descr="137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004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500306"/>
            <a:ext cx="8229600" cy="350698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tx1"/>
                </a:solidFill>
              </a:rPr>
              <a:t>Наружно минеральные воды применяют путем погружения в них в ваннах, реже в бассейнах. При этом на погруженное тело больного действуют все факторы водной среды, в том числе и термический, химический и механический.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Доказано</a:t>
            </a:r>
            <a:r>
              <a:rPr lang="ru-RU" sz="2000" b="1" dirty="0">
                <a:solidFill>
                  <a:schemeClr val="tx1"/>
                </a:solidFill>
              </a:rPr>
              <a:t>, что минеральная вода в виде ионов и газов легко проникает через здоровую, неповрежденную кожу (радон, двуокись углерода, сероводород, железо, йод, бром и т.д.) А они в свою очередь, действуют на кожу, и проникая через кровь - на весь организм и избирательно - на соответствующие органы и ткани. 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Механизм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sz="24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it_1032_167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3500462" cy="2257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Например, сера проникает в </a:t>
            </a:r>
            <a:r>
              <a:rPr lang="ru-RU" sz="2000" dirty="0" err="1">
                <a:solidFill>
                  <a:schemeClr val="tx1"/>
                </a:solidFill>
              </a:rPr>
              <a:t>хондроитин</a:t>
            </a:r>
            <a:r>
              <a:rPr lang="ru-RU" sz="2000" dirty="0">
                <a:solidFill>
                  <a:schemeClr val="tx1"/>
                </a:solidFill>
              </a:rPr>
              <a:t>, серная кислота - в суставные хрящи, железо - в клетки крови и т.д. Так минеральные воды, кроме общеукрепляющего и иммунологического действия на весь организм, совершенно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 специфически воздействуют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 при некоторых заболеваниях.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 Специфическое воздействие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 может быть антиспастическое,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 гипотензивное,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 болеутоляющее,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 ощелачивающее, стимулирующее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 обновление кровяных клеток 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1"/>
                </a:solidFill>
              </a:rPr>
              <a:t> трофику. </a:t>
            </a:r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Механизм действия</a:t>
            </a:r>
          </a:p>
        </p:txBody>
      </p:sp>
      <p:pic>
        <p:nvPicPr>
          <p:cNvPr id="14340" name="Picture 4" descr="Prywi-u-devochek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352800"/>
            <a:ext cx="40386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 импульсных токов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/>
              <a:t>противовоспалительное и обезболивающее действие</a:t>
            </a:r>
          </a:p>
          <a:p>
            <a:pPr>
              <a:lnSpc>
                <a:spcPct val="80000"/>
              </a:lnSpc>
            </a:pPr>
            <a:r>
              <a:rPr lang="ru-RU" sz="2000" b="1" i="1" dirty="0"/>
              <a:t>Парезы, параличи.</a:t>
            </a:r>
          </a:p>
          <a:p>
            <a:pPr>
              <a:lnSpc>
                <a:spcPct val="80000"/>
              </a:lnSpc>
            </a:pPr>
            <a:r>
              <a:rPr lang="ru-RU" sz="2000" b="1" i="1" dirty="0"/>
              <a:t>Болевые синдромы различного генеза </a:t>
            </a:r>
          </a:p>
          <a:p>
            <a:pPr>
              <a:lnSpc>
                <a:spcPct val="80000"/>
              </a:lnSpc>
            </a:pPr>
            <a:r>
              <a:rPr lang="ru-RU" sz="2000" b="1" i="1" dirty="0"/>
              <a:t>Гипертоническая болезнь І-ІІ ст.</a:t>
            </a:r>
          </a:p>
          <a:p>
            <a:pPr>
              <a:lnSpc>
                <a:spcPct val="80000"/>
              </a:lnSpc>
            </a:pPr>
            <a:r>
              <a:rPr lang="ru-RU" sz="2000" b="1" i="1" dirty="0"/>
              <a:t>Заболевания мочевыделительной системы.</a:t>
            </a:r>
          </a:p>
          <a:p>
            <a:pPr>
              <a:lnSpc>
                <a:spcPct val="80000"/>
              </a:lnSpc>
            </a:pPr>
            <a:r>
              <a:rPr lang="ru-RU" sz="2000" b="1" i="1" dirty="0"/>
              <a:t>Заболевания органов пищеварения.</a:t>
            </a:r>
          </a:p>
          <a:p>
            <a:pPr>
              <a:lnSpc>
                <a:spcPct val="80000"/>
              </a:lnSpc>
            </a:pPr>
            <a:r>
              <a:rPr lang="ru-RU" sz="2000" b="1" i="1" dirty="0"/>
              <a:t>Заболевания дыхательной системы.</a:t>
            </a:r>
          </a:p>
          <a:p>
            <a:pPr>
              <a:lnSpc>
                <a:spcPct val="80000"/>
              </a:lnSpc>
            </a:pPr>
            <a:r>
              <a:rPr lang="ru-RU" sz="2000" b="1" i="1" dirty="0"/>
              <a:t>Артрозы, ревматические заболевания суставов, периартриты.</a:t>
            </a:r>
          </a:p>
          <a:p>
            <a:pPr>
              <a:lnSpc>
                <a:spcPct val="80000"/>
              </a:lnSpc>
            </a:pPr>
            <a:r>
              <a:rPr lang="ru-RU" sz="2000" b="1" i="1" dirty="0"/>
              <a:t>Венозный застой, </a:t>
            </a:r>
            <a:r>
              <a:rPr lang="ru-RU" sz="2000" b="1" i="1" dirty="0" err="1"/>
              <a:t>лимфостаз</a:t>
            </a:r>
            <a:r>
              <a:rPr lang="ru-RU" sz="2000" b="1" i="1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000" b="1" i="1" dirty="0"/>
              <a:t>Импотенция функционального характера.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Радоновые воды содержат в растворенном виде радиоактивный газ радон в концентрации выше 185 Бк/л. Радон воздействует на рецепторы кожи испускаемым 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альфа-излучением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Радоновые процедуры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являются щадящим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мягким раздражителем,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они оказывают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болеутоляющее 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успокаивающее нервную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систему рефлекторное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действие, улучшают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сон и аппетит, усиливают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восстановительные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процессы, оказывают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десенсибилизирующее действие,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нормализуют артериальное давление,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оказывают мягкое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противовоспалительное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/>
              <a:t>Радоновые воды </a:t>
            </a:r>
          </a:p>
        </p:txBody>
      </p:sp>
      <p:pic>
        <p:nvPicPr>
          <p:cNvPr id="20484" name="Picture 4" descr="0f8ab708402474397b96bec5c5a967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857364"/>
            <a:ext cx="3714744" cy="44529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err="1">
                <a:solidFill>
                  <a:schemeClr val="tx1"/>
                </a:solidFill>
              </a:rPr>
              <a:t>Йодобромные</a:t>
            </a:r>
            <a:r>
              <a:rPr lang="ru-RU" sz="2800" dirty="0">
                <a:solidFill>
                  <a:schemeClr val="tx1"/>
                </a:solidFill>
              </a:rPr>
              <a:t> воды - хлоридно-натриевые воды, содержащие йод (более 5 мг/л) и бром (более 25 г/л), показаны при заболеваниях системы кровообращения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1"/>
                </a:solidFill>
              </a:rPr>
              <a:t>и нервной системы,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1"/>
                </a:solidFill>
              </a:rPr>
              <a:t>благоприятно влияют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1"/>
                </a:solidFill>
              </a:rPr>
              <a:t> на функциональное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1"/>
                </a:solidFill>
              </a:rPr>
              <a:t> состояние щитовидной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1"/>
                </a:solidFill>
              </a:rPr>
              <a:t> железы. </a:t>
            </a: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Йодобромные</a:t>
            </a:r>
            <a:r>
              <a:rPr lang="ru-RU" dirty="0">
                <a:solidFill>
                  <a:srgbClr val="00B050"/>
                </a:solidFill>
              </a:rPr>
              <a:t> воды </a:t>
            </a:r>
          </a:p>
        </p:txBody>
      </p:sp>
      <p:pic>
        <p:nvPicPr>
          <p:cNvPr id="22532" name="Picture 4" descr="1612-2009-12-11-044205355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657600"/>
            <a:ext cx="4191000" cy="2813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</a:rPr>
              <a:t>Кремнистые термы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1"/>
                </a:solidFill>
              </a:rPr>
              <a:t> содержат кремниевую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1"/>
                </a:solidFill>
              </a:rPr>
              <a:t> кислоту (50 мг/л и более)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1"/>
                </a:solidFill>
              </a:rPr>
              <a:t> и имеют температуру свыше </a:t>
            </a:r>
            <a:r>
              <a:rPr lang="ru-RU" sz="2800" dirty="0" smtClean="0">
                <a:solidFill>
                  <a:schemeClr val="tx1"/>
                </a:solidFill>
              </a:rPr>
              <a:t>50 </a:t>
            </a:r>
            <a:r>
              <a:rPr lang="ru-RU" sz="2800" dirty="0">
                <a:solidFill>
                  <a:schemeClr val="tx1"/>
                </a:solidFill>
              </a:rPr>
              <a:t>С. При погружении в них возникает характерная </a:t>
            </a:r>
            <a:r>
              <a:rPr lang="ru-RU" sz="2800" dirty="0" smtClean="0">
                <a:solidFill>
                  <a:schemeClr val="tx1"/>
                </a:solidFill>
              </a:rPr>
              <a:t>картина </a:t>
            </a:r>
            <a:r>
              <a:rPr lang="ru-RU" sz="2800" dirty="0">
                <a:solidFill>
                  <a:schemeClr val="tx1"/>
                </a:solidFill>
              </a:rPr>
              <a:t>кожных сосудов - побледнение сменяется покраснением. Гиперемия, как полагают, связана с действием азота. Кремнистые термы оказывают седативное, </a:t>
            </a:r>
            <a:r>
              <a:rPr lang="ru-RU" sz="2800" dirty="0" err="1">
                <a:solidFill>
                  <a:schemeClr val="tx1"/>
                </a:solidFill>
              </a:rPr>
              <a:t>аналгезирующее</a:t>
            </a:r>
            <a:r>
              <a:rPr lang="ru-RU" sz="2800" dirty="0">
                <a:solidFill>
                  <a:schemeClr val="tx1"/>
                </a:solidFill>
              </a:rPr>
              <a:t>, противовоспалительное действие, улучшают трофику тканей. </a:t>
            </a: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Кремнистые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термы </a:t>
            </a:r>
          </a:p>
        </p:txBody>
      </p:sp>
      <p:pic>
        <p:nvPicPr>
          <p:cNvPr id="23556" name="Picture 4" descr="a1dd4bcfba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2400"/>
            <a:ext cx="3581400" cy="2392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84313"/>
            <a:ext cx="7543800" cy="46116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Оказывает химическое действие, обусловленное  содержащимися в ней  микроэлементами, солями, газами.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Показаны при заболеваниях ЖКТ.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Принимают 3 раза в день – перед едой, реже после еды. Пить воду нужно медленно, не торопясь, небольшими глотками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Продолжительность курса от 3-4 до 5-6 недель.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0" dirty="0" smtClean="0">
                <a:solidFill>
                  <a:srgbClr val="7030A0"/>
                </a:solidFill>
                <a:effectLst/>
              </a:rPr>
              <a:t>Внутреннее применение </a:t>
            </a:r>
            <a:br>
              <a:rPr lang="ru-RU" sz="2800" b="0" dirty="0" smtClean="0">
                <a:solidFill>
                  <a:srgbClr val="7030A0"/>
                </a:solidFill>
                <a:effectLst/>
              </a:rPr>
            </a:br>
            <a:r>
              <a:rPr lang="ru-RU" sz="2800" b="0" dirty="0" smtClean="0">
                <a:solidFill>
                  <a:srgbClr val="7030A0"/>
                </a:solidFill>
                <a:effectLst/>
              </a:rPr>
              <a:t>минеральных вод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620713"/>
            <a:ext cx="7543800" cy="5475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При заболеваниях желудка с пониженной секретностью и кислотностью желудочного сока назначают питье за 10-20 мин. до еды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При нормальной секреции  пьют за 30-45 мин. до еды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При язвенной болезни желудка и ДПК – за 1-1,5 ч до еды.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Холодная вода возбуждает секрецию,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теплая – тормозит и оказывает одновременно болеутоляющее и спазмолитическое действие.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Поэтому при язвенной болезни пьют подогретую минеральную воду.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25538"/>
            <a:ext cx="7543800" cy="49704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Хронический холецистит</a:t>
            </a:r>
          </a:p>
          <a:p>
            <a:pPr eaLnBrk="1" hangingPunct="1">
              <a:defRPr/>
            </a:pPr>
            <a:r>
              <a:rPr lang="ru-RU" dirty="0" smtClean="0"/>
              <a:t>Панкреатит в стадии ремиссии</a:t>
            </a:r>
          </a:p>
          <a:p>
            <a:pPr eaLnBrk="1" hangingPunct="1">
              <a:defRPr/>
            </a:pPr>
            <a:r>
              <a:rPr lang="ru-RU" dirty="0" smtClean="0"/>
              <a:t>Последствиях оперативных вмешательств на желудке</a:t>
            </a:r>
          </a:p>
          <a:p>
            <a:pPr eaLnBrk="1" hangingPunct="1">
              <a:defRPr/>
            </a:pPr>
            <a:r>
              <a:rPr lang="ru-RU" dirty="0" smtClean="0"/>
              <a:t>Хронические запоры, энтериты, колиты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667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Показания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73238"/>
            <a:ext cx="7543800" cy="43227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Обострения хр. гастрита и язвенной болезни с явлениями тошноты, рвоты, болей. </a:t>
            </a:r>
          </a:p>
          <a:p>
            <a:pPr eaLnBrk="1" hangingPunct="1">
              <a:defRPr/>
            </a:pPr>
            <a:r>
              <a:rPr lang="ru-RU" dirty="0" smtClean="0"/>
              <a:t>При поносах, особенно если они усиливаются в результате приема минеральной воды. </a:t>
            </a: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08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i="1" u="sng" dirty="0" smtClean="0">
                <a:solidFill>
                  <a:srgbClr val="FF0000"/>
                </a:solidFill>
                <a:effectLst/>
              </a:rPr>
              <a:t>Противопоказано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543800" cy="60531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Проникновение </a:t>
            </a:r>
            <a:r>
              <a:rPr lang="ru-RU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СО2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из воды происходит через неповрежденную кожу, там абсорбируется 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66% СО2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2-й путь – ингаляционный, чем выше температура воды, тем интенсивнее путь поступления углекислоты.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Основной путь выведения </a:t>
            </a:r>
            <a:r>
              <a:rPr lang="ru-RU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СО2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ч/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легкие в течении 40 мин.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60531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Физиологическое действие </a:t>
            </a:r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СО2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дополняется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микромассажем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кожи, вследствие двухфазной среды (вода + газ), также добавляется температурный массаж.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СО2 </a:t>
            </a:r>
            <a:r>
              <a:rPr lang="ru-RU" sz="1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ванн</a:t>
            </a:r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характерна реакция – периферийной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вазодилятации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что вызывает перераспределение ОЦК, увеличивает возврат венозной крови к сердцу, удлинение диастолы, усиление систолы.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Т.о. способствует работе сердца в облегченных условиях, что является методом функциональной тренировки сердца.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5624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АД носят фазовый характер: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Умеренное повышение АД в первые 5 мин, и последующее его длительное снижение, особенно при исходно повышенном АД, усиливается почечная гемодинамика, увеличивается диурез, снижается уровень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альдестерона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крови.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СО2 действует на дыхательный центр, следствием чего является: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урежение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углубление дыхания, усиливает дыхательную функцию легких.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Противопоказания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2700" b="1" dirty="0">
                <a:solidFill>
                  <a:srgbClr val="7030A0"/>
                </a:solidFill>
              </a:rPr>
              <a:t>к применению импульсных токов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1.</a:t>
            </a:r>
            <a:r>
              <a:rPr lang="ru-RU" sz="2800" b="1" dirty="0"/>
              <a:t> </a:t>
            </a:r>
            <a:r>
              <a:rPr lang="ru-RU" sz="2800" b="1" dirty="0" smtClean="0"/>
              <a:t>Острые, гнойные </a:t>
            </a:r>
            <a:r>
              <a:rPr lang="ru-RU" sz="2800" b="1" dirty="0"/>
              <a:t>воспалительные процессы</a:t>
            </a: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2</a:t>
            </a:r>
            <a:r>
              <a:rPr lang="ru-RU" sz="2800" b="1" dirty="0" smtClean="0"/>
              <a:t>.</a:t>
            </a:r>
            <a:r>
              <a:rPr lang="ru-RU" sz="2800" b="1" dirty="0"/>
              <a:t> Свежие переломы, гематомы</a:t>
            </a: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3</a:t>
            </a:r>
            <a:r>
              <a:rPr lang="ru-RU" sz="2800" b="1" dirty="0" smtClean="0"/>
              <a:t>.</a:t>
            </a:r>
            <a:r>
              <a:rPr lang="ru-RU" sz="2800" b="1" dirty="0"/>
              <a:t> Желчнокаменная, мочекаменная болезнь (кроме дистального расположения конкрементов)</a:t>
            </a: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4</a:t>
            </a:r>
            <a:r>
              <a:rPr lang="ru-RU" sz="2800" b="1" dirty="0" smtClean="0"/>
              <a:t>.</a:t>
            </a:r>
            <a:r>
              <a:rPr lang="ru-RU" sz="2800" b="1" dirty="0"/>
              <a:t> Заболевания </a:t>
            </a:r>
            <a:r>
              <a:rPr lang="ru-RU" sz="2800" b="1" dirty="0" smtClean="0"/>
              <a:t>глаз, с угрозой </a:t>
            </a:r>
            <a:r>
              <a:rPr lang="ru-RU" sz="2800" b="1" dirty="0"/>
              <a:t>отслоение сетчатки</a:t>
            </a: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5</a:t>
            </a:r>
            <a:r>
              <a:rPr lang="ru-RU" sz="2800" b="1" dirty="0" smtClean="0"/>
              <a:t>. </a:t>
            </a:r>
            <a:r>
              <a:rPr lang="ru-RU" sz="2800" b="1" dirty="0"/>
              <a:t>Непереносимость тока </a:t>
            </a: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6437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Изменяется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биоэлектрическая активность коры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головного мозга 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гипоталямуса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повышает умственную деятельность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нервно-мышечный аппарат: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повышается функциональная активность нервной системы, снижается тонус мускулатуры кишечника, мочеточников.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Углекислые ванны начинают с 35С и постепенно доводят до 32С, продолжительность с 7 мин до 12-15 мин к концу курса,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или 2 дня подряд и перерыв на 3-й, № 12-15.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mineralnaya_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36304" cy="3312368"/>
          </a:xfrm>
          <a:prstGeom prst="rect">
            <a:avLst/>
          </a:prstGeom>
          <a:noFill/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304800"/>
            <a:ext cx="7643834" cy="963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Внутреннее применение 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минеральных вод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2143108" y="1285860"/>
            <a:ext cx="7000892" cy="48101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Оказывает химическое действие, обусловленное  содержащимися в ней  микроэлементами, солями, газами.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Показаны при заболеваниях ЖКТ.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Принимают 3 раза в день – перед едой, реже после еды. Пить воду нужно медленно, не торопясь, небольшими глотками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Продолжительность курса от 3-4 до 5-6 недель.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</a:rPr>
              <a:t>Специфика действия питьевых минеральных вод зависит от их химического состава.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Гидрокарбонатные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(Боржоми, Ессентуки, Железноводск..), регулируют  секреторную и моторную функции желудка в зависимости от времени относительно приема пищи, уменьшают спазмы желудка и кишечника.</a:t>
            </a: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Хлоридные воды </a:t>
            </a:r>
            <a:r>
              <a:rPr lang="ru-RU" sz="2400" dirty="0" smtClean="0">
                <a:solidFill>
                  <a:schemeClr val="tx1"/>
                </a:solidFill>
              </a:rPr>
              <a:t>усиливают секрецию желудочного сока и повышают его кислотность.</a:t>
            </a: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Сульфидные воды </a:t>
            </a:r>
            <a:r>
              <a:rPr lang="ru-RU" sz="2400" dirty="0" smtClean="0">
                <a:solidFill>
                  <a:schemeClr val="tx1"/>
                </a:solidFill>
              </a:rPr>
              <a:t>(Пятигорск) снижают желудочную секрецию, оказывают слабительное и желчегонное действие.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476250"/>
            <a:ext cx="8039128" cy="56197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i="1" dirty="0" smtClean="0">
                <a:solidFill>
                  <a:srgbClr val="FF0000"/>
                </a:solidFill>
              </a:rPr>
              <a:t>Воды, содержащие  органические </a:t>
            </a:r>
            <a:r>
              <a:rPr lang="ru-RU" i="1" dirty="0" err="1" smtClean="0">
                <a:solidFill>
                  <a:srgbClr val="FF0000"/>
                </a:solidFill>
              </a:rPr>
              <a:t>в-ва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 err="1" smtClean="0">
                <a:solidFill>
                  <a:schemeClr val="tx1"/>
                </a:solidFill>
              </a:rPr>
              <a:t>Нафтуся</a:t>
            </a:r>
            <a:r>
              <a:rPr lang="ru-RU" dirty="0" smtClean="0">
                <a:solidFill>
                  <a:schemeClr val="tx1"/>
                </a:solidFill>
              </a:rPr>
              <a:t>), обладают мочегонным свойством, их применяют при МКБ и инфекциях мочевыводящих путей.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БАВ, содержащиеся в некоторых водах, всасываясь из ЖКТ, оказывают специфическое действие. </a:t>
            </a:r>
            <a:r>
              <a:rPr lang="ru-RU" sz="3000" dirty="0" smtClean="0">
                <a:solidFill>
                  <a:schemeClr val="tx1"/>
                </a:solidFill>
              </a:rPr>
              <a:t>Так, </a:t>
            </a:r>
            <a:r>
              <a:rPr lang="ru-RU" sz="3000" dirty="0" smtClean="0">
                <a:solidFill>
                  <a:srgbClr val="FF0000"/>
                </a:solidFill>
              </a:rPr>
              <a:t>железо</a:t>
            </a:r>
            <a:r>
              <a:rPr lang="ru-RU" sz="3000" dirty="0" smtClean="0">
                <a:solidFill>
                  <a:srgbClr val="FFCCCC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предупреждает развитие анемии, йод стимулирует окислительно-восстановительные процессы в организме, усиливает функцию щитовидной железы, </a:t>
            </a:r>
            <a:r>
              <a:rPr lang="ru-RU" sz="3000" dirty="0" smtClean="0">
                <a:solidFill>
                  <a:srgbClr val="FF0000"/>
                </a:solidFill>
              </a:rPr>
              <a:t>бром</a:t>
            </a:r>
            <a:r>
              <a:rPr lang="ru-RU" sz="3000" dirty="0" smtClean="0">
                <a:solidFill>
                  <a:srgbClr val="FFCCCC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способствует процессам торможения ЦНС.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512511" cy="114300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1520"/>
            <a:ext cx="9144000" cy="636988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300" b="1" u="sng" dirty="0" smtClean="0"/>
              <a:t>Обязательная</a:t>
            </a:r>
            <a:endParaRPr lang="ru-RU" sz="2300" dirty="0"/>
          </a:p>
          <a:p>
            <a:r>
              <a:rPr lang="ru-RU" sz="2300" dirty="0"/>
              <a:t>1. Восстановительная медицина: учебник В. А. Епифанов М.: ГЭОТАР-Медиа, 2012. </a:t>
            </a:r>
          </a:p>
          <a:p>
            <a:r>
              <a:rPr lang="ru-RU" sz="2300" dirty="0"/>
              <a:t>2 Общая физиотерапия : учебник Г. Н. Пономаренко М. : ГЭОТАР-Медиа, 2012.</a:t>
            </a:r>
          </a:p>
          <a:p>
            <a:pPr marL="45720" indent="0">
              <a:buNone/>
            </a:pPr>
            <a:r>
              <a:rPr lang="ru-RU" sz="2300" b="1" u="sng" dirty="0"/>
              <a:t>Д</a:t>
            </a:r>
            <a:r>
              <a:rPr lang="ru-RU" sz="2300" b="1" u="sng" dirty="0" smtClean="0"/>
              <a:t>ополнительная</a:t>
            </a:r>
            <a:endParaRPr lang="ru-RU" sz="2300" dirty="0"/>
          </a:p>
          <a:p>
            <a:r>
              <a:rPr lang="ru-RU" sz="2300" dirty="0"/>
              <a:t>1</a:t>
            </a:r>
            <a:r>
              <a:rPr lang="ru-RU" sz="2300" dirty="0" smtClean="0"/>
              <a:t>. </a:t>
            </a:r>
            <a:r>
              <a:rPr lang="ru-RU" sz="2300" dirty="0"/>
              <a:t>Реабилитация больных хронической сердечной недостаточностью А. Т. Тепляков, Н. В. Куликова Томск : STT, 2010. </a:t>
            </a:r>
          </a:p>
          <a:p>
            <a:r>
              <a:rPr lang="ru-RU" sz="2300" dirty="0"/>
              <a:t>2</a:t>
            </a:r>
            <a:r>
              <a:rPr lang="ru-RU" sz="2300" dirty="0" smtClean="0"/>
              <a:t>. </a:t>
            </a:r>
            <a:r>
              <a:rPr lang="ru-RU" sz="2300" dirty="0"/>
              <a:t>Реабилитация при заболеваниях сердечно-сосудистой системы ред. И. Н. Макарова М. : ГЭОТАР-Медиа, 2010. </a:t>
            </a:r>
          </a:p>
          <a:p>
            <a:r>
              <a:rPr lang="ru-RU" sz="2300" dirty="0"/>
              <a:t>3</a:t>
            </a:r>
            <a:r>
              <a:rPr lang="ru-RU" sz="2300" dirty="0" smtClean="0"/>
              <a:t>.Топическая </a:t>
            </a:r>
            <a:r>
              <a:rPr lang="ru-RU" sz="2300" dirty="0"/>
              <a:t>диагностика и заболевания нервной системы : метод. рекомендации для внеаудиторных занятий студентов 4 курса обучающихся по спец. 060101 "</a:t>
            </a:r>
            <a:r>
              <a:rPr lang="ru-RU" sz="2300" dirty="0" err="1"/>
              <a:t>Леч</a:t>
            </a:r>
            <a:r>
              <a:rPr lang="ru-RU" sz="2300" dirty="0"/>
              <a:t>. дело" сост. С. В. Прокопенко, Г. </a:t>
            </a:r>
            <a:r>
              <a:rPr lang="ru-RU" sz="2300" dirty="0" err="1"/>
              <a:t>В.Харламова</a:t>
            </a:r>
            <a:r>
              <a:rPr lang="ru-RU" sz="2300" dirty="0"/>
              <a:t>, Д. В. </a:t>
            </a:r>
            <a:r>
              <a:rPr lang="ru-RU" sz="2300" dirty="0" err="1"/>
              <a:t>Похабов</a:t>
            </a:r>
            <a:r>
              <a:rPr lang="ru-RU" sz="2300" dirty="0"/>
              <a:t> [и др</a:t>
            </a:r>
            <a:r>
              <a:rPr lang="ru-RU" sz="2300" dirty="0" smtClean="0"/>
              <a:t>.]Красноярск </a:t>
            </a:r>
            <a:r>
              <a:rPr lang="ru-RU" sz="2300" dirty="0"/>
              <a:t>: Изд-во: </a:t>
            </a:r>
            <a:r>
              <a:rPr lang="ru-RU" sz="2300" dirty="0" err="1"/>
              <a:t>КрасГМА</a:t>
            </a:r>
            <a:r>
              <a:rPr lang="ru-RU" sz="2300" dirty="0"/>
              <a:t>, 2008.</a:t>
            </a:r>
          </a:p>
          <a:p>
            <a:pPr marL="45720" indent="0">
              <a:buNone/>
            </a:pPr>
            <a:endParaRPr lang="ru-RU" sz="2300" dirty="0"/>
          </a:p>
          <a:p>
            <a:pPr marL="45720" indent="0">
              <a:buNone/>
            </a:pPr>
            <a:r>
              <a:rPr lang="ru-RU" sz="2300" b="1" u="sng" dirty="0" smtClean="0"/>
              <a:t>Электронные </a:t>
            </a:r>
            <a:r>
              <a:rPr lang="ru-RU" sz="2300" b="1" u="sng" dirty="0"/>
              <a:t>ресурсы</a:t>
            </a:r>
            <a:endParaRPr lang="ru-RU" sz="2300" dirty="0"/>
          </a:p>
          <a:p>
            <a:r>
              <a:rPr lang="ru-RU" sz="2300" dirty="0"/>
              <a:t>1. ЭБС </a:t>
            </a:r>
            <a:r>
              <a:rPr lang="ru-RU" sz="2300" dirty="0" err="1"/>
              <a:t>КрасГМУ</a:t>
            </a:r>
            <a:r>
              <a:rPr lang="ru-RU" sz="2300" dirty="0"/>
              <a:t> "</a:t>
            </a:r>
            <a:r>
              <a:rPr lang="ru-RU" sz="2300" dirty="0" err="1"/>
              <a:t>Colibris</a:t>
            </a:r>
            <a:r>
              <a:rPr lang="ru-RU" sz="2300" dirty="0"/>
              <a:t>";</a:t>
            </a:r>
          </a:p>
          <a:p>
            <a:r>
              <a:rPr lang="ru-RU" sz="2300" dirty="0"/>
              <a:t>2. ЭБС Консультант студента;</a:t>
            </a:r>
          </a:p>
          <a:p>
            <a:r>
              <a:rPr lang="ru-RU" sz="2300" dirty="0"/>
              <a:t>3. ЭБС Университетская библиотека </a:t>
            </a:r>
            <a:r>
              <a:rPr lang="ru-RU" sz="2300" dirty="0" err="1"/>
              <a:t>Online</a:t>
            </a:r>
            <a:r>
              <a:rPr lang="ru-RU" sz="2300" dirty="0"/>
              <a:t>;</a:t>
            </a:r>
          </a:p>
          <a:p>
            <a:r>
              <a:rPr lang="ru-RU" sz="2300" dirty="0"/>
              <a:t>4. ЭНБ </a:t>
            </a:r>
            <a:r>
              <a:rPr lang="ru-RU" sz="2300" dirty="0" err="1"/>
              <a:t>eLibrary</a:t>
            </a:r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129583"/>
      </p:ext>
    </p:extLst>
  </p:cSld>
  <p:clrMapOvr>
    <a:masterClrMapping/>
  </p:clrMapOvr>
  <p:transition spd="slow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34481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97535259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1786</TotalTime>
  <Words>3541</Words>
  <Application>Microsoft Office PowerPoint</Application>
  <PresentationFormat>Экран (4:3)</PresentationFormat>
  <Paragraphs>492</Paragraphs>
  <Slides>95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95</vt:i4>
      </vt:variant>
    </vt:vector>
  </HeadingPairs>
  <TitlesOfParts>
    <vt:vector size="106" baseType="lpstr">
      <vt:lpstr>Arial</vt:lpstr>
      <vt:lpstr>Arial Narrow</vt:lpstr>
      <vt:lpstr>Calibri</vt:lpstr>
      <vt:lpstr>Franklin Gothic Book</vt:lpstr>
      <vt:lpstr>Franklin Gothic Medium</vt:lpstr>
      <vt:lpstr>Tahoma</vt:lpstr>
      <vt:lpstr>Times New Roman</vt:lpstr>
      <vt:lpstr>Wingdings</vt:lpstr>
      <vt:lpstr>Wingdings 2</vt:lpstr>
      <vt:lpstr>Трек</vt:lpstr>
      <vt:lpstr>Тема Office</vt:lpstr>
      <vt:lpstr>Презентация PowerPoint</vt:lpstr>
      <vt:lpstr>Электроимпульсная терапия</vt:lpstr>
      <vt:lpstr>Особенности и преимущества импульсной ЭТ по сравнению с непрерывными воздействиями</vt:lpstr>
      <vt:lpstr>При подборе адекватных параметров импульсной ЭТ надо исходить из трех основных принципов:</vt:lpstr>
      <vt:lpstr>Основные методы лечения импульсными токами</vt:lpstr>
      <vt:lpstr>Презентация PowerPoint</vt:lpstr>
      <vt:lpstr>Возрастные особенности</vt:lpstr>
      <vt:lpstr>Показания к применению импульсных токов</vt:lpstr>
      <vt:lpstr>Противопоказания к применению импульсных токов</vt:lpstr>
      <vt:lpstr>Презентация PowerPoint</vt:lpstr>
      <vt:lpstr>Презентация PowerPoint</vt:lpstr>
      <vt:lpstr>Физическая характеристика (параметры):</vt:lpstr>
      <vt:lpstr>Механизм действия</vt:lpstr>
      <vt:lpstr> В лечебном действии электросна выделяют две фазы </vt:lpstr>
      <vt:lpstr>Презентация PowerPoint</vt:lpstr>
      <vt:lpstr>методика</vt:lpstr>
      <vt:lpstr>Презентация PowerPoint</vt:lpstr>
      <vt:lpstr>Лечебные эффекты:  </vt:lpstr>
      <vt:lpstr>Электросон, приближаясь по характеру к физиологическому сну, имеет с ним ряд отличительных особенностей:</vt:lpstr>
      <vt:lpstr>Показания</vt:lpstr>
      <vt:lpstr>Противопоказания:</vt:lpstr>
      <vt:lpstr>Диадинамотерапия</vt:lpstr>
      <vt:lpstr>Презентация PowerPoint</vt:lpstr>
      <vt:lpstr>Физиологическое и лечебное действие ДДТ</vt:lpstr>
      <vt:lpstr>Презентация PowerPoint</vt:lpstr>
      <vt:lpstr>Показания к применению диадинамических токов </vt:lpstr>
      <vt:lpstr>продолжение</vt:lpstr>
      <vt:lpstr> Противопоказания к применению диадинамических токов: </vt:lpstr>
      <vt:lpstr>Амплипульстерапия</vt:lpstr>
      <vt:lpstr>Презентация PowerPoint</vt:lpstr>
      <vt:lpstr>Отличия амплипульстерапии от диадинамотерапии</vt:lpstr>
      <vt:lpstr>Внешний вид аппарата «Амплипульс-5»</vt:lpstr>
      <vt:lpstr>  Наиболее частые варианты расположения электродов при воздействии на болевые зоны лица синусоидальными модулированными или диадинамическими токами </vt:lpstr>
      <vt:lpstr>Презентация PowerPoint</vt:lpstr>
      <vt:lpstr> Показания к применению  амплипульстерапии: </vt:lpstr>
      <vt:lpstr>Презентация PowerPoint</vt:lpstr>
      <vt:lpstr>Презентация PowerPoint</vt:lpstr>
      <vt:lpstr>Противопоказания: </vt:lpstr>
      <vt:lpstr>Презентация PowerPoint</vt:lpstr>
      <vt:lpstr>Интерференционный ток – это среднечастотный переменный синусоидальный ток с низкочастотными амплитудными модуляциями (1 – 200Гц).</vt:lpstr>
      <vt:lpstr>ЭФФЕКТ ИНТЕРФЕРЕНЦИОННОЙ ТЕРАПИИ:</vt:lpstr>
      <vt:lpstr>ОСОБЕННОСТИ  ИНТЕРФЕРЕНЦИОННОЙ терапии</vt:lpstr>
      <vt:lpstr>Особенности метода</vt:lpstr>
      <vt:lpstr>Показания:</vt:lpstr>
      <vt:lpstr>противопоказания</vt:lpstr>
      <vt:lpstr>Флюктуоризация</vt:lpstr>
      <vt:lpstr>Применяют три формы данного тока:</vt:lpstr>
      <vt:lpstr>Механизм действия</vt:lpstr>
      <vt:lpstr>Эффекты:</vt:lpstr>
      <vt:lpstr>Показания</vt:lpstr>
      <vt:lpstr>Противопоказания:</vt:lpstr>
      <vt:lpstr>Высокочастотная электротерапия</vt:lpstr>
      <vt:lpstr>Презентация PowerPoint</vt:lpstr>
      <vt:lpstr>Возрастные особенности</vt:lpstr>
      <vt:lpstr>Местная дарсонвализация-</vt:lpstr>
      <vt:lpstr>Эффекты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Дарсонвализацию проводят чаще грибовидным  электродом детям с 2 лет при малой или средней мощности, продолжительностью 5- 10 мин. </vt:lpstr>
      <vt:lpstr>Показания</vt:lpstr>
      <vt:lpstr>Противопоказания</vt:lpstr>
      <vt:lpstr>Особенности ультратонотерапии</vt:lpstr>
      <vt:lpstr>Презентация PowerPoint</vt:lpstr>
      <vt:lpstr>Показания к ультратонтерапии</vt:lpstr>
      <vt:lpstr>Бальнеология, бальнеотерапия</vt:lpstr>
      <vt:lpstr>Механизм действия</vt:lpstr>
      <vt:lpstr>Механизм действия</vt:lpstr>
      <vt:lpstr>Минеральные воды</vt:lpstr>
      <vt:lpstr>Классификация минеральных вод</vt:lpstr>
      <vt:lpstr>Критерии минеральных вод </vt:lpstr>
      <vt:lpstr>Методы бальнеотерапии  </vt:lpstr>
      <vt:lpstr>Методы бальнеотерапии</vt:lpstr>
      <vt:lpstr>Методы бальнеотерапии</vt:lpstr>
      <vt:lpstr>Методы бальнеотерапии</vt:lpstr>
      <vt:lpstr>Методы бальнеотерапии</vt:lpstr>
      <vt:lpstr>Механизм действия</vt:lpstr>
      <vt:lpstr>Механизм действия</vt:lpstr>
      <vt:lpstr>Радоновые воды </vt:lpstr>
      <vt:lpstr>Йодобромные воды </vt:lpstr>
      <vt:lpstr>Кремнистые  термы </vt:lpstr>
      <vt:lpstr>Внутреннее применение  минеральных вод</vt:lpstr>
      <vt:lpstr>Презентация PowerPoint</vt:lpstr>
      <vt:lpstr>Показания</vt:lpstr>
      <vt:lpstr>Противопоказано</vt:lpstr>
      <vt:lpstr>Проникновение СО2 из воды происходит через неповрежденную кожу, там абсорбируется 66% СО2;  2-й путь – ингаляционный, чем выше температура воды, тем интенсивнее путь поступления углекислоты.  Основной путь выведения СО2 ч/з легкие в течении 40 мин. </vt:lpstr>
      <vt:lpstr>Физиологическое действие СО2 дополняется микромассажем кожи, вследствие двухфазной среды (вода + газ), также добавляется температурный массаж.  Для СО2 ванн характерна реакция – периферийной вазодилятации, что вызывает перераспределение ОЦК, увеличивает возврат венозной крови к сердцу, удлинение диастолы, усиление систолы. Т.о. способствует работе сердца в облегченных условиях, что является методом функциональной тренировки сердца.</vt:lpstr>
      <vt:lpstr>Изменения АД носят фазовый характер:   Умеренное повышение АД в первые 5 мин, и последующее его длительное снижение, особенно при исходно повышенном АД, усиливается почечная гемодинамика, увеличивается диурез, снижается уровень альдестерона в крови. - СО2 действует на дыхательный центр, следствием чего является: урежение, углубление дыхания, усиливает дыхательную функцию легких.</vt:lpstr>
      <vt:lpstr>- Изменяется биоэлектрическая активность коры головного мозга и гипоталямуса, повышает умственную деятельность. - На нервно-мышечный аппарат: повышается функциональная активность нервной системы, снижается тонус мускулатуры кишечника, мочеточников. -Методика: Углекислые ванны начинают с 35С и постепенно доводят до 32С, продолжительность с 7 мин до 12-15 мин к концу курса, ежед. или 2 дня подряд и перерыв на 3-й, № 12-15.</vt:lpstr>
      <vt:lpstr>Внутреннее применение  минеральных вод</vt:lpstr>
      <vt:lpstr>Специфика действия питьевых минеральных вод зависит от их химического состава.</vt:lpstr>
      <vt:lpstr>Презентация PowerPoint</vt:lpstr>
      <vt:lpstr>Литература</vt:lpstr>
      <vt:lpstr>Презентация PowerPoint</vt:lpstr>
    </vt:vector>
  </TitlesOfParts>
  <Company>Line-K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AlexK</dc:creator>
  <cp:lastModifiedBy>Руслан</cp:lastModifiedBy>
  <cp:revision>175</cp:revision>
  <dcterms:created xsi:type="dcterms:W3CDTF">2008-11-17T14:34:36Z</dcterms:created>
  <dcterms:modified xsi:type="dcterms:W3CDTF">2020-11-10T09:57:14Z</dcterms:modified>
</cp:coreProperties>
</file>