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8" y="-6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92F47C7-8CFC-4D40-AC3D-37DF4B4DA28D}" type="datetimeFigureOut">
              <a:rPr lang="ru-RU" smtClean="0"/>
              <a:t>22.04.2020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AD2CEBA-A095-4DE8-ACF4-5B5DFE934C0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2F47C7-8CFC-4D40-AC3D-37DF4B4DA28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D2CEBA-A095-4DE8-ACF4-5B5DFE934C0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2F47C7-8CFC-4D40-AC3D-37DF4B4DA28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D2CEBA-A095-4DE8-ACF4-5B5DFE934C0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92F47C7-8CFC-4D40-AC3D-37DF4B4DA28D}" type="datetimeFigureOut">
              <a:rPr lang="ru-RU" smtClean="0"/>
              <a:t>22.04.2020</a:t>
            </a:fld>
            <a:endParaRPr lang="ru-RU"/>
          </a:p>
        </p:txBody>
      </p:sp>
      <p:sp>
        <p:nvSpPr>
          <p:cNvPr id="9" name="Номер слайда 8"/>
          <p:cNvSpPr>
            <a:spLocks noGrp="1"/>
          </p:cNvSpPr>
          <p:nvPr>
            <p:ph type="sldNum" sz="quarter" idx="15"/>
          </p:nvPr>
        </p:nvSpPr>
        <p:spPr/>
        <p:txBody>
          <a:bodyPr rtlCol="0"/>
          <a:lstStyle/>
          <a:p>
            <a:fld id="{4AD2CEBA-A095-4DE8-ACF4-5B5DFE934C0E}"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92F47C7-8CFC-4D40-AC3D-37DF4B4DA28D}" type="datetimeFigureOut">
              <a:rPr lang="ru-RU" smtClean="0"/>
              <a:t>22.04.2020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AD2CEBA-A095-4DE8-ACF4-5B5DFE934C0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92F47C7-8CFC-4D40-AC3D-37DF4B4DA28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D2CEBA-A095-4DE8-ACF4-5B5DFE934C0E}"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92F47C7-8CFC-4D40-AC3D-37DF4B4DA28D}" type="datetimeFigureOut">
              <a:rPr lang="ru-RU" smtClean="0"/>
              <a:t>22.04.2020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D2CEBA-A095-4DE8-ACF4-5B5DFE934C0E}"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92F47C7-8CFC-4D40-AC3D-37DF4B4DA28D}" type="datetimeFigureOut">
              <a:rPr lang="ru-RU" smtClean="0"/>
              <a:t>22.04.2020</a:t>
            </a:fld>
            <a:endParaRPr lang="ru-RU"/>
          </a:p>
        </p:txBody>
      </p:sp>
      <p:sp>
        <p:nvSpPr>
          <p:cNvPr id="7" name="Номер слайда 6"/>
          <p:cNvSpPr>
            <a:spLocks noGrp="1"/>
          </p:cNvSpPr>
          <p:nvPr>
            <p:ph type="sldNum" sz="quarter" idx="11"/>
          </p:nvPr>
        </p:nvSpPr>
        <p:spPr/>
        <p:txBody>
          <a:bodyPr rtlCol="0"/>
          <a:lstStyle/>
          <a:p>
            <a:fld id="{4AD2CEBA-A095-4DE8-ACF4-5B5DFE934C0E}"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2F47C7-8CFC-4D40-AC3D-37DF4B4DA28D}" type="datetimeFigureOut">
              <a:rPr lang="ru-RU" smtClean="0"/>
              <a:t>22.04.2020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D2CEBA-A095-4DE8-ACF4-5B5DFE934C0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92F47C7-8CFC-4D40-AC3D-37DF4B4DA28D}" type="datetimeFigureOut">
              <a:rPr lang="ru-RU" smtClean="0"/>
              <a:t>22.04.2020</a:t>
            </a:fld>
            <a:endParaRPr lang="ru-RU"/>
          </a:p>
        </p:txBody>
      </p:sp>
      <p:sp>
        <p:nvSpPr>
          <p:cNvPr id="22" name="Номер слайда 21"/>
          <p:cNvSpPr>
            <a:spLocks noGrp="1"/>
          </p:cNvSpPr>
          <p:nvPr>
            <p:ph type="sldNum" sz="quarter" idx="15"/>
          </p:nvPr>
        </p:nvSpPr>
        <p:spPr/>
        <p:txBody>
          <a:bodyPr rtlCol="0"/>
          <a:lstStyle/>
          <a:p>
            <a:fld id="{4AD2CEBA-A095-4DE8-ACF4-5B5DFE934C0E}"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92F47C7-8CFC-4D40-AC3D-37DF4B4DA28D}" type="datetimeFigureOut">
              <a:rPr lang="ru-RU" smtClean="0"/>
              <a:t>22.04.2020</a:t>
            </a:fld>
            <a:endParaRPr lang="ru-RU"/>
          </a:p>
        </p:txBody>
      </p:sp>
      <p:sp>
        <p:nvSpPr>
          <p:cNvPr id="18" name="Номер слайда 17"/>
          <p:cNvSpPr>
            <a:spLocks noGrp="1"/>
          </p:cNvSpPr>
          <p:nvPr>
            <p:ph type="sldNum" sz="quarter" idx="11"/>
          </p:nvPr>
        </p:nvSpPr>
        <p:spPr/>
        <p:txBody>
          <a:bodyPr rtlCol="0"/>
          <a:lstStyle/>
          <a:p>
            <a:fld id="{4AD2CEBA-A095-4DE8-ACF4-5B5DFE934C0E}"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2F47C7-8CFC-4D40-AC3D-37DF4B4DA28D}" type="datetimeFigureOut">
              <a:rPr lang="ru-RU" smtClean="0"/>
              <a:t>22.04.2020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D2CEBA-A095-4DE8-ACF4-5B5DFE934C0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an.yandex.ru/count/WciejI_zO2a23HC0r1y2EE6n8qbZiGK0AGCnPkIVNW00000uhh0XzBt3x0s00SgM5eW1i-7Yk4YG0U2emSmtc07MeUUoFw01qAZ1p3Ue0T2Tvx8_k07yWBAo7i010jW1XjsZ7U01qFcX7Pu2c0AAzSqBe0BIWTK1kGB0qx9-yWmEfF02c_Qj_mgWMyK2-0JKgIw81UZeBP05rAake0M6aGwe1SNZ2x05nUCBk0N5uml01V3aFiW5e_iFq0Mofdoe1dp91afaZHwnT_4gqGOyW8nY5bKXS5vhciY6ioTH7RW7j0O2mkd0Qe0A0S4AhKIH9gWxwZ_92WU4INQ53Uy4gWiGKadh8skQ000ckUD2swFe2-ZeBV0B1eWCdf_alW6f3DY3KHZw6SY_w0mVc0tBuopAoBNqaVRT-2gW3i24FUkqegItzice7ShWfXUG4BV1mBYMeRQdBCp0e1BG4AYUy8JfbmhW4OI8K-WHgRdkcl-UYS8msR50UVK3YXLUv3_f4hRjL-qZATBxy18NY1C2g1FVk-Ue_FY3X1RW4yNZ2uWKlf_SfhJshedD0Q0KnUCBg1JKgIx0583aWX3850JG5D7XcnFO5E2lZlG5u1G1w1GOo1NGYRQTtm7G5U2lZlG5s1N1YlRieu-y_6Fme1RGf9dq1R0MiWF95j0Mdf_alW615vWN_BQa8gWN2Hq0DEJmeEGbb-qCvip9v25n8OdiHFM4TUaYkaM9qHhR5-UefwzsyWOWfqBCcFfzU07IEpropzccN2u3P073jIbtaleSmy75aqfZQ4DKHg0tgXnxbR7iCHRZk84UESQ9sYRm~1?stat-id=2&amp;test-tag=401321794787329&amp;format-type=54&amp;actual-format=40&amp;banner-test-tags=eyI3NDYyMjAxOTA0IjoiMzI3NjkifQ%3D%3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0"/>
            <a:ext cx="7560840" cy="3140968"/>
          </a:xfrm>
        </p:spPr>
        <p:txBody>
          <a:bodyPr>
            <a:noAutofit/>
          </a:bodyPr>
          <a:lstStyle/>
          <a:p>
            <a:pPr algn="ctr"/>
            <a:r>
              <a:rPr lang="ru-RU" sz="1600" dirty="0" smtClean="0">
                <a:solidFill>
                  <a:schemeClr val="tx1"/>
                </a:solidFill>
                <a:latin typeface="Times New Roman" pitchFamily="18" charset="0"/>
                <a:cs typeface="Times New Roman" pitchFamily="18" charset="0"/>
              </a:rPr>
              <a:t>Федеральное государственное бюджетное образовательное учреждение высшего образование «Красноярский государственный медицинский университет имени профессора </a:t>
            </a:r>
            <a:r>
              <a:rPr lang="ru-RU" sz="1600" dirty="0" err="1" smtClean="0">
                <a:solidFill>
                  <a:schemeClr val="tx1"/>
                </a:solidFill>
                <a:latin typeface="Times New Roman" pitchFamily="18" charset="0"/>
                <a:cs typeface="Times New Roman" pitchFamily="18" charset="0"/>
              </a:rPr>
              <a:t>В.Ф.Войно-Ясенецкого</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Министерсва</a:t>
            </a:r>
            <a:r>
              <a:rPr lang="ru-RU" sz="1600" dirty="0" smtClean="0">
                <a:solidFill>
                  <a:schemeClr val="tx1"/>
                </a:solidFill>
                <a:latin typeface="Times New Roman" pitchFamily="18" charset="0"/>
                <a:cs typeface="Times New Roman" pitchFamily="18" charset="0"/>
              </a:rPr>
              <a:t> здравоохранения Российской Федерации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Фармацевтический колледж </a:t>
            </a: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Тема: </a:t>
            </a:r>
            <a:r>
              <a:rPr lang="ru-RU" sz="1600" b="0" cap="all" dirty="0" smtClean="0">
                <a:solidFill>
                  <a:schemeClr val="tx1"/>
                </a:solidFill>
                <a:latin typeface="Times New Roman" pitchFamily="18" charset="0"/>
                <a:cs typeface="Times New Roman" pitchFamily="18" charset="0"/>
              </a:rPr>
              <a:t>РЕАБИЛИТАЦИЯ ПОСЛЕ МОЧЕКАМЕННОЙ БОЛЕЗНИ</a:t>
            </a:r>
            <a:r>
              <a:rPr lang="ru-RU" sz="1600" b="0" cap="all" dirty="0" smtClean="0">
                <a:solidFill>
                  <a:schemeClr val="tx1"/>
                </a:solidFill>
              </a:rPr>
              <a:t/>
            </a:r>
            <a:br>
              <a:rPr lang="ru-RU" sz="1600" b="0" cap="all" dirty="0" smtClean="0">
                <a:solidFill>
                  <a:schemeClr val="tx1"/>
                </a:solidFill>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endParaRPr lang="ru-RU" sz="14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779912" y="5589240"/>
            <a:ext cx="5364088" cy="1268760"/>
          </a:xfrm>
        </p:spPr>
        <p:txBody>
          <a:bodyPr>
            <a:normAutofit/>
          </a:bodyPr>
          <a:lstStyle/>
          <a:p>
            <a:r>
              <a:rPr lang="ru-RU" sz="2400" b="0" dirty="0" smtClean="0">
                <a:solidFill>
                  <a:schemeClr val="tx1"/>
                </a:solidFill>
                <a:latin typeface="Times New Roman" pitchFamily="18" charset="0"/>
                <a:cs typeface="Times New Roman" pitchFamily="18" charset="0"/>
              </a:rPr>
              <a:t>Выполнила работу: Васильева К.А</a:t>
            </a:r>
          </a:p>
          <a:p>
            <a:r>
              <a:rPr lang="ru-RU" sz="2400" b="0" dirty="0" smtClean="0">
                <a:solidFill>
                  <a:schemeClr val="tx1"/>
                </a:solidFill>
                <a:latin typeface="Times New Roman" pitchFamily="18" charset="0"/>
                <a:cs typeface="Times New Roman" pitchFamily="18" charset="0"/>
              </a:rPr>
              <a:t>Проверила: </a:t>
            </a:r>
            <a:r>
              <a:rPr lang="ru-RU" sz="2400" b="0" dirty="0" err="1" smtClean="0">
                <a:solidFill>
                  <a:schemeClr val="tx1"/>
                </a:solidFill>
                <a:latin typeface="Times New Roman" pitchFamily="18" charset="0"/>
                <a:cs typeface="Times New Roman" pitchFamily="18" charset="0"/>
              </a:rPr>
              <a:t>Шпитальная</a:t>
            </a:r>
            <a:r>
              <a:rPr lang="ru-RU" sz="2400" b="0" dirty="0" smtClean="0">
                <a:solidFill>
                  <a:schemeClr val="tx1"/>
                </a:solidFill>
                <a:latin typeface="Times New Roman" pitchFamily="18" charset="0"/>
                <a:cs typeface="Times New Roman" pitchFamily="18" charset="0"/>
              </a:rPr>
              <a:t> О.В</a:t>
            </a:r>
            <a:endParaRPr lang="ru-RU" sz="2400" b="0" dirty="0">
              <a:solidFill>
                <a:schemeClr val="tx1"/>
              </a:solidFill>
              <a:latin typeface="Times New Roman" pitchFamily="18" charset="0"/>
              <a:cs typeface="Times New Roman" pitchFamily="18" charset="0"/>
            </a:endParaRPr>
          </a:p>
        </p:txBody>
      </p:sp>
      <p:pic>
        <p:nvPicPr>
          <p:cNvPr id="3074" name="Picture 2" descr="C:\Users\Марина\Desktop\download.jpg"/>
          <p:cNvPicPr>
            <a:picLocks noChangeAspect="1" noChangeArrowheads="1"/>
          </p:cNvPicPr>
          <p:nvPr/>
        </p:nvPicPr>
        <p:blipFill>
          <a:blip r:embed="rId2" cstate="print"/>
          <a:srcRect/>
          <a:stretch>
            <a:fillRect/>
          </a:stretch>
        </p:blipFill>
        <p:spPr bwMode="auto">
          <a:xfrm>
            <a:off x="2771800" y="2852936"/>
            <a:ext cx="5544616" cy="25202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188640"/>
            <a:ext cx="8280920" cy="6285312"/>
          </a:xfrm>
        </p:spPr>
        <p:txBody>
          <a:bodyPr/>
          <a:lstStyle/>
          <a:p>
            <a:pPr algn="just"/>
            <a:r>
              <a:rPr lang="ru-RU" dirty="0" smtClean="0"/>
              <a:t>Если камень начинает движение вниз из почки, то боль перемещается из поясничной области в паховую. Выраженный болевой синдром называется почечной коликой. Он проявляется интенсивной болью в пояснице, длящейся до нескольких суток. Иногда болевые ощущения бывают нестерпимыми, вызывают резкое ухудшение состояния больного. В этой ситуации требуется срочная медицинская помощь.</a:t>
            </a:r>
            <a:endParaRPr lang="ru-RU" dirty="0"/>
          </a:p>
        </p:txBody>
      </p:sp>
      <p:pic>
        <p:nvPicPr>
          <p:cNvPr id="9218" name="Picture 2" descr="C:\Users\Марина\Desktop\download.jpg"/>
          <p:cNvPicPr>
            <a:picLocks noChangeAspect="1" noChangeArrowheads="1"/>
          </p:cNvPicPr>
          <p:nvPr/>
        </p:nvPicPr>
        <p:blipFill>
          <a:blip r:embed="rId2" cstate="print"/>
          <a:srcRect/>
          <a:stretch>
            <a:fillRect/>
          </a:stretch>
        </p:blipFill>
        <p:spPr bwMode="auto">
          <a:xfrm>
            <a:off x="1475656" y="3645024"/>
            <a:ext cx="5616624" cy="28083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cap="all" dirty="0" smtClean="0">
                <a:solidFill>
                  <a:schemeClr val="tx1"/>
                </a:solidFill>
                <a:latin typeface="Times New Roman" pitchFamily="18" charset="0"/>
                <a:cs typeface="Times New Roman" pitchFamily="18" charset="0"/>
              </a:rPr>
              <a:t>РЕАБИЛИТАЦИЯ </a:t>
            </a:r>
            <a:r>
              <a:rPr lang="ru-RU" cap="all" dirty="0" smtClean="0"/>
              <a:t/>
            </a:r>
            <a:br>
              <a:rPr lang="ru-RU" cap="all" dirty="0" smtClean="0"/>
            </a:br>
            <a:endParaRPr lang="ru-RU" dirty="0"/>
          </a:p>
        </p:txBody>
      </p:sp>
      <p:sp>
        <p:nvSpPr>
          <p:cNvPr id="3" name="Содержимое 2"/>
          <p:cNvSpPr>
            <a:spLocks noGrp="1"/>
          </p:cNvSpPr>
          <p:nvPr>
            <p:ph sz="quarter" idx="1"/>
          </p:nvPr>
        </p:nvSpPr>
        <p:spPr/>
        <p:txBody>
          <a:bodyPr/>
          <a:lstStyle/>
          <a:p>
            <a:pPr algn="just"/>
            <a:r>
              <a:rPr lang="ru-RU" dirty="0" smtClean="0">
                <a:latin typeface="Times New Roman" pitchFamily="18" charset="0"/>
                <a:cs typeface="Times New Roman" pitchFamily="18" charset="0"/>
              </a:rPr>
              <a:t>Перечень общих рекомендаций в реабилитационный период следующий</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увеличение объема употребляемой воды (до 2,5 л в день);</a:t>
            </a:r>
          </a:p>
          <a:p>
            <a:pPr algn="just"/>
            <a:r>
              <a:rPr lang="ru-RU" dirty="0" smtClean="0">
                <a:latin typeface="Times New Roman" pitchFamily="18" charset="0"/>
                <a:cs typeface="Times New Roman" pitchFamily="18" charset="0"/>
              </a:rPr>
              <a:t>прием назначенных диуретических медикаментов;</a:t>
            </a:r>
          </a:p>
          <a:p>
            <a:pPr algn="just"/>
            <a:r>
              <a:rPr lang="ru-RU" dirty="0" smtClean="0">
                <a:latin typeface="Times New Roman" pitchFamily="18" charset="0"/>
                <a:cs typeface="Times New Roman" pitchFamily="18" charset="0"/>
              </a:rPr>
              <a:t>изменение рациона, употребление продуктов и напитков, восстанавливающих работу почек, ускоряющих выведение из тканей остатков камней;</a:t>
            </a:r>
          </a:p>
          <a:p>
            <a:pPr algn="just"/>
            <a:r>
              <a:rPr lang="ru-RU" dirty="0" smtClean="0">
                <a:latin typeface="Times New Roman" pitchFamily="18" charset="0"/>
                <a:cs typeface="Times New Roman" pitchFamily="18" charset="0"/>
              </a:rPr>
              <a:t>умеренные физические нагрузки.</a:t>
            </a:r>
          </a:p>
          <a:p>
            <a:pPr algn="just">
              <a:buFont typeface="Wingdings" pitchFamily="2" charset="2"/>
              <a:buChar char="Ø"/>
            </a:pP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332656"/>
            <a:ext cx="8352928" cy="6192688"/>
          </a:xfrm>
        </p:spPr>
        <p:txBody>
          <a:bodyPr/>
          <a:lstStyle/>
          <a:p>
            <a:pPr algn="just"/>
            <a:r>
              <a:rPr lang="ru-RU" dirty="0" smtClean="0">
                <a:latin typeface="Times New Roman" pitchFamily="18" charset="0"/>
                <a:cs typeface="Times New Roman" pitchFamily="18" charset="0"/>
              </a:rPr>
              <a:t>Для восстановления работы почек, ослабления остаточных симптомов заболевания, ускорения возвращения к полноценной жизни рекомендуются физиотерапевтические мероприятия. Назначает процедуры, определяет их количество и периодичность лечащий врач.</a:t>
            </a:r>
            <a:endParaRPr lang="ru-RU" dirty="0">
              <a:latin typeface="Times New Roman" pitchFamily="18" charset="0"/>
              <a:cs typeface="Times New Roman" pitchFamily="18" charset="0"/>
            </a:endParaRPr>
          </a:p>
        </p:txBody>
      </p:sp>
      <p:pic>
        <p:nvPicPr>
          <p:cNvPr id="10242" name="Picture 2" descr="C:\Users\Марина\Desktop\download.jpg"/>
          <p:cNvPicPr>
            <a:picLocks noChangeAspect="1" noChangeArrowheads="1"/>
          </p:cNvPicPr>
          <p:nvPr/>
        </p:nvPicPr>
        <p:blipFill>
          <a:blip r:embed="rId2" cstate="print"/>
          <a:srcRect/>
          <a:stretch>
            <a:fillRect/>
          </a:stretch>
        </p:blipFill>
        <p:spPr bwMode="auto">
          <a:xfrm>
            <a:off x="1979712" y="2636912"/>
            <a:ext cx="5256584" cy="39373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92480" cy="980728"/>
          </a:xfrm>
        </p:spPr>
        <p:txBody>
          <a:bodyPr>
            <a:normAutofit fontScale="90000"/>
          </a:bodyPr>
          <a:lstStyle/>
          <a:p>
            <a:pPr algn="ctr"/>
            <a:r>
              <a:rPr lang="ru-RU" dirty="0" smtClean="0">
                <a:solidFill>
                  <a:schemeClr val="tx1"/>
                </a:solidFill>
                <a:latin typeface="Times New Roman" pitchFamily="18" charset="0"/>
                <a:cs typeface="Times New Roman" pitchFamily="18" charset="0"/>
              </a:rPr>
              <a:t>Наиболее выраженный положительный эффект дают следующие </a:t>
            </a:r>
            <a:r>
              <a:rPr lang="ru-RU" dirty="0" err="1" smtClean="0">
                <a:solidFill>
                  <a:schemeClr val="tx1"/>
                </a:solidFill>
                <a:latin typeface="Times New Roman" pitchFamily="18" charset="0"/>
                <a:cs typeface="Times New Roman" pitchFamily="18" charset="0"/>
              </a:rPr>
              <a:t>физиопроцедуры</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51520" y="1052736"/>
            <a:ext cx="8352928" cy="5421216"/>
          </a:xfrm>
        </p:spPr>
        <p:txBody>
          <a:bodyPr>
            <a:normAutofit fontScale="92500"/>
          </a:bodyPr>
          <a:lstStyle/>
          <a:p>
            <a:pPr algn="just"/>
            <a:r>
              <a:rPr lang="ru-RU" dirty="0" smtClean="0">
                <a:latin typeface="Times New Roman" pitchFamily="18" charset="0"/>
                <a:cs typeface="Times New Roman" pitchFamily="18" charset="0"/>
              </a:rPr>
              <a:t>Электрофорез с использованием различных лекарственных средств. При помощи электрического тока в организм через кожный покров вводятся в определенной дозировке медикаменты. Реабилитация при мочекаменной болезни подразумевает введение препаратов в поясничную область для ослабления болевых ощущений.</a:t>
            </a:r>
          </a:p>
          <a:p>
            <a:pPr algn="just"/>
            <a:r>
              <a:rPr lang="ru-RU" dirty="0" smtClean="0">
                <a:latin typeface="Times New Roman" pitchFamily="18" charset="0"/>
                <a:cs typeface="Times New Roman" pitchFamily="18" charset="0"/>
              </a:rPr>
              <a:t>Сероводородные ванны. Пациент на полчаса погружается в подогретую, насыщенную газом воду. Сероводород, проникая в организм через кожный покров, ускоряет выведение токсинов, не дает им снова накапливаться в тканях.</a:t>
            </a:r>
          </a:p>
          <a:p>
            <a:pPr algn="just"/>
            <a:r>
              <a:rPr lang="ru-RU" dirty="0" smtClean="0">
                <a:latin typeface="Times New Roman" pitchFamily="18" charset="0"/>
                <a:cs typeface="Times New Roman" pitchFamily="18" charset="0"/>
              </a:rPr>
              <a:t>Индуктотермия. При данной процедуре на ткани мочевыделительной системы воздействуют посредством магнитного поля разной интенсивности. Результатом становится ослабление болевых ощущений, уменьшение спазмов мышечных тканей.</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11266" name="Picture 2" descr="C:\Users\Марина\Desktop\kamni-zapolonivshie-pochki-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txBody>
          <a:bodyPr>
            <a:noAutofit/>
          </a:bodyPr>
          <a:lstStyle/>
          <a:p>
            <a:pPr algn="ctr"/>
            <a:r>
              <a:rPr lang="ru-RU" sz="2000" dirty="0" smtClean="0">
                <a:solidFill>
                  <a:schemeClr val="tx1"/>
                </a:solidFill>
                <a:latin typeface="Times New Roman" pitchFamily="18" charset="0"/>
                <a:cs typeface="Times New Roman" pitchFamily="18" charset="0"/>
              </a:rPr>
              <a:t>Обязательный пункт реабилитации после мочекаменной болезни – соблюдение диеты. Нужно питаться дробно (5 – 6 раз в день мелкими порциями). Запрещается употреблять:</a:t>
            </a:r>
            <a:endParaRPr lang="ru-RU" sz="20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268760"/>
            <a:ext cx="7467600" cy="5205192"/>
          </a:xfrm>
        </p:spPr>
        <p:txBody>
          <a:bodyPr>
            <a:normAutofit/>
          </a:bodyPr>
          <a:lstStyle/>
          <a:p>
            <a:r>
              <a:rPr lang="ru-RU" sz="2800" dirty="0" smtClean="0">
                <a:latin typeface="Times New Roman" pitchFamily="18" charset="0"/>
                <a:cs typeface="Times New Roman" pitchFamily="18" charset="0"/>
              </a:rPr>
              <a:t>жареные блюда;</a:t>
            </a:r>
          </a:p>
          <a:p>
            <a:r>
              <a:rPr lang="ru-RU" sz="2800" dirty="0" smtClean="0">
                <a:latin typeface="Times New Roman" pitchFamily="18" charset="0"/>
                <a:cs typeface="Times New Roman" pitchFamily="18" charset="0"/>
              </a:rPr>
              <a:t>солености и копчености;</a:t>
            </a:r>
          </a:p>
          <a:p>
            <a:r>
              <a:rPr lang="ru-RU" sz="2800" dirty="0" err="1" smtClean="0">
                <a:latin typeface="Times New Roman" pitchFamily="18" charset="0"/>
                <a:cs typeface="Times New Roman" pitchFamily="18" charset="0"/>
              </a:rPr>
              <a:t>фастфуд</a:t>
            </a:r>
            <a:r>
              <a:rPr lang="ru-RU" sz="2800" dirty="0" smtClean="0">
                <a:latin typeface="Times New Roman" pitchFamily="18" charset="0"/>
                <a:cs typeface="Times New Roman" pitchFamily="18" charset="0"/>
              </a:rPr>
              <a:t>;</a:t>
            </a:r>
          </a:p>
          <a:p>
            <a:r>
              <a:rPr lang="ru-RU" sz="2800" dirty="0" smtClean="0">
                <a:latin typeface="Times New Roman" pitchFamily="18" charset="0"/>
                <a:cs typeface="Times New Roman" pitchFamily="18" charset="0"/>
              </a:rPr>
              <a:t>острые соусы и маринады;</a:t>
            </a:r>
          </a:p>
          <a:p>
            <a:r>
              <a:rPr lang="ru-RU" sz="2800" dirty="0" smtClean="0">
                <a:latin typeface="Times New Roman" pitchFamily="18" charset="0"/>
                <a:cs typeface="Times New Roman" pitchFamily="18" charset="0"/>
              </a:rPr>
              <a:t>алкогольные напитки;</a:t>
            </a:r>
          </a:p>
          <a:p>
            <a:r>
              <a:rPr lang="ru-RU" sz="2800" dirty="0" smtClean="0">
                <a:latin typeface="Times New Roman" pitchFamily="18" charset="0"/>
                <a:cs typeface="Times New Roman" pitchFamily="18" charset="0"/>
              </a:rPr>
              <a:t>сладкие газировки</a:t>
            </a:r>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12290" name="Picture 2" descr="C:\Users\Марина\Desktop\imag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908720"/>
          </a:xfrm>
        </p:spPr>
        <p:txBody>
          <a:bodyPr>
            <a:normAutofit fontScale="90000"/>
          </a:bodyPr>
          <a:lstStyle/>
          <a:p>
            <a:pPr algn="ctr"/>
            <a:r>
              <a:rPr lang="ru-RU" dirty="0" smtClean="0">
                <a:solidFill>
                  <a:schemeClr val="tx1"/>
                </a:solidFill>
                <a:latin typeface="Times New Roman" pitchFamily="18" charset="0"/>
                <a:cs typeface="Times New Roman" pitchFamily="18" charset="0"/>
              </a:rPr>
              <a:t>Для нормализации метаболизма необходимо включать в меню</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23528" y="980728"/>
            <a:ext cx="8136904" cy="5400600"/>
          </a:xfrm>
        </p:spPr>
        <p:txBody>
          <a:bodyPr/>
          <a:lstStyle/>
          <a:p>
            <a:r>
              <a:rPr lang="ru-RU" dirty="0" smtClean="0"/>
              <a:t>крупяные каши;</a:t>
            </a:r>
          </a:p>
          <a:p>
            <a:r>
              <a:rPr lang="ru-RU" dirty="0" smtClean="0"/>
              <a:t>бобовые культуры;</a:t>
            </a:r>
          </a:p>
          <a:p>
            <a:r>
              <a:rPr lang="ru-RU" dirty="0" smtClean="0"/>
              <a:t>отрубной хлеб;</a:t>
            </a:r>
          </a:p>
          <a:p>
            <a:r>
              <a:rPr lang="ru-RU" dirty="0" smtClean="0"/>
              <a:t>орехи;</a:t>
            </a:r>
          </a:p>
          <a:p>
            <a:r>
              <a:rPr lang="ru-RU" dirty="0" smtClean="0"/>
              <a:t>свежие растительные продукты.</a:t>
            </a:r>
          </a:p>
          <a:p>
            <a:endParaRPr lang="ru-RU" dirty="0"/>
          </a:p>
        </p:txBody>
      </p:sp>
      <p:pic>
        <p:nvPicPr>
          <p:cNvPr id="13314" name="Picture 2" descr="C:\Users\Марина\Desktop\download.jpg"/>
          <p:cNvPicPr>
            <a:picLocks noChangeAspect="1" noChangeArrowheads="1"/>
          </p:cNvPicPr>
          <p:nvPr/>
        </p:nvPicPr>
        <p:blipFill>
          <a:blip r:embed="rId2" cstate="print"/>
          <a:srcRect/>
          <a:stretch>
            <a:fillRect/>
          </a:stretch>
        </p:blipFill>
        <p:spPr bwMode="auto">
          <a:xfrm>
            <a:off x="1331640" y="3284984"/>
            <a:ext cx="6120680" cy="33843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8363272" cy="6141296"/>
          </a:xfrm>
        </p:spPr>
        <p:txBody>
          <a:bodyPr/>
          <a:lstStyle/>
          <a:p>
            <a:pPr algn="just"/>
            <a:r>
              <a:rPr lang="ru-RU" dirty="0" smtClean="0"/>
              <a:t>Такой рацион желателен не только в реабилитационный период, но и на протяжении всей жизни, поскольку </a:t>
            </a:r>
            <a:r>
              <a:rPr lang="ru-RU" dirty="0" err="1" smtClean="0"/>
              <a:t>уролитиаз</a:t>
            </a:r>
            <a:r>
              <a:rPr lang="ru-RU" dirty="0" smtClean="0"/>
              <a:t> склонен рецидивировать. Меню нужно составлять так, чтобы не допускать ухудшения работы пищеварительного тракта. При частых запорах состояние больного может ухудшиться, так как застой фекалий в кишечнике приводит к насыщению урины солями. Поэтому важно регулярно опорожнять кишечный тракт.</a:t>
            </a:r>
            <a:endParaRPr lang="ru-RU" dirty="0"/>
          </a:p>
        </p:txBody>
      </p:sp>
      <p:pic>
        <p:nvPicPr>
          <p:cNvPr id="14338" name="Picture 2" descr="C:\Users\Марина\Desktop\download.jpg"/>
          <p:cNvPicPr>
            <a:picLocks noChangeAspect="1" noChangeArrowheads="1"/>
          </p:cNvPicPr>
          <p:nvPr/>
        </p:nvPicPr>
        <p:blipFill>
          <a:blip r:embed="rId2" cstate="print"/>
          <a:srcRect/>
          <a:stretch>
            <a:fillRect/>
          </a:stretch>
        </p:blipFill>
        <p:spPr bwMode="auto">
          <a:xfrm>
            <a:off x="755576" y="3792979"/>
            <a:ext cx="3024336" cy="3065021"/>
          </a:xfrm>
          <a:prstGeom prst="rect">
            <a:avLst/>
          </a:prstGeom>
          <a:noFill/>
        </p:spPr>
      </p:pic>
      <p:pic>
        <p:nvPicPr>
          <p:cNvPr id="14339" name="Picture 3" descr="C:\Users\Марина\Desktop\download.jpg"/>
          <p:cNvPicPr>
            <a:picLocks noChangeAspect="1" noChangeArrowheads="1"/>
          </p:cNvPicPr>
          <p:nvPr/>
        </p:nvPicPr>
        <p:blipFill>
          <a:blip r:embed="rId3" cstate="print"/>
          <a:srcRect/>
          <a:stretch>
            <a:fillRect/>
          </a:stretch>
        </p:blipFill>
        <p:spPr bwMode="auto">
          <a:xfrm>
            <a:off x="4716016" y="3861048"/>
            <a:ext cx="3851095" cy="273630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88640"/>
            <a:ext cx="8964488" cy="6285312"/>
          </a:xfrm>
        </p:spPr>
        <p:txBody>
          <a:bodyPr/>
          <a:lstStyle/>
          <a:p>
            <a:pPr algn="just"/>
            <a:r>
              <a:rPr lang="ru-RU" dirty="0" smtClean="0"/>
              <a:t>Обязательным при реабилитации пациентов с мочекаменной болезнью является умеренно активный образ жизни. У мало двигающегося человека ухудшается метаболизм, в результате повышается вероятность рецидива мочекаменной болезни. Сразу после выхода камня или хирургического вмешательства интенсивные нагрузки противопоказаны. Пациентам рекомендуются неторопливые пешие прогулки утром и вечером. При учащении пульса необходимо останавливаться, делать передышку. Активные физические тренировки разрешаются спустя месяц после начала восстановительного периода.</a:t>
            </a:r>
            <a:endParaRPr lang="ru-RU" dirty="0"/>
          </a:p>
        </p:txBody>
      </p:sp>
      <p:pic>
        <p:nvPicPr>
          <p:cNvPr id="15362" name="Picture 2" descr="C:\Users\Марина\Desktop\download.jpg"/>
          <p:cNvPicPr>
            <a:picLocks noChangeAspect="1" noChangeArrowheads="1"/>
          </p:cNvPicPr>
          <p:nvPr/>
        </p:nvPicPr>
        <p:blipFill>
          <a:blip r:embed="rId2" cstate="print"/>
          <a:srcRect/>
          <a:stretch>
            <a:fillRect/>
          </a:stretch>
        </p:blipFill>
        <p:spPr bwMode="auto">
          <a:xfrm>
            <a:off x="4571999" y="4437112"/>
            <a:ext cx="4160463" cy="216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cap="all" dirty="0" smtClean="0">
                <a:solidFill>
                  <a:schemeClr val="tx1"/>
                </a:solidFill>
                <a:latin typeface="Times New Roman" pitchFamily="18" charset="0"/>
                <a:cs typeface="Times New Roman" pitchFamily="18" charset="0"/>
              </a:rPr>
              <a:t>ОПИСАНИЕ БОЛЕЗНИ</a:t>
            </a:r>
            <a:r>
              <a:rPr lang="ru-RU" cap="all" dirty="0" smtClean="0">
                <a:solidFill>
                  <a:schemeClr val="tx1"/>
                </a:solidFill>
                <a:latin typeface="Times New Roman" pitchFamily="18" charset="0"/>
                <a:cs typeface="Times New Roman" pitchFamily="18" charset="0"/>
              </a:rPr>
              <a:t/>
            </a:r>
            <a:br>
              <a:rPr lang="ru-RU" cap="all"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052736"/>
            <a:ext cx="7931224" cy="5421216"/>
          </a:xfrm>
        </p:spPr>
        <p:txBody>
          <a:bodyPr/>
          <a:lstStyle/>
          <a:p>
            <a:pPr algn="just"/>
            <a:r>
              <a:rPr lang="ru-RU" dirty="0" err="1" smtClean="0">
                <a:latin typeface="Times New Roman" pitchFamily="18" charset="0"/>
                <a:cs typeface="Times New Roman" pitchFamily="18" charset="0"/>
              </a:rPr>
              <a:t>Уролитиаз</a:t>
            </a:r>
            <a:r>
              <a:rPr lang="ru-RU" dirty="0" smtClean="0">
                <a:latin typeface="Times New Roman" pitchFamily="18" charset="0"/>
                <a:cs typeface="Times New Roman" pitchFamily="18" charset="0"/>
              </a:rPr>
              <a:t> (или мочекаменная болезнь) – тяжелая патология, сопровождающаяся формированием в почках и прочих органах мочеполовой системы твердых структур – конкрементов. Камни бывают разными по величине (до 1,5 см в диаметре), форме, химическому составу. Прогноз определяется своевременностью терапии и соблюдением пациентом правильного образа жизни</a:t>
            </a:r>
            <a:endParaRPr lang="ru-RU" dirty="0">
              <a:latin typeface="Times New Roman" pitchFamily="18" charset="0"/>
              <a:cs typeface="Times New Roman" pitchFamily="18" charset="0"/>
            </a:endParaRPr>
          </a:p>
        </p:txBody>
      </p:sp>
      <p:pic>
        <p:nvPicPr>
          <p:cNvPr id="1027" name="Picture 3" descr="C:\Users\Марина\Desktop\kamni-zapolonivshie-pochki-1-1024x614.jpg"/>
          <p:cNvPicPr>
            <a:picLocks noChangeAspect="1" noChangeArrowheads="1"/>
          </p:cNvPicPr>
          <p:nvPr/>
        </p:nvPicPr>
        <p:blipFill>
          <a:blip r:embed="rId2" cstate="print"/>
          <a:srcRect/>
          <a:stretch>
            <a:fillRect/>
          </a:stretch>
        </p:blipFill>
        <p:spPr bwMode="auto">
          <a:xfrm>
            <a:off x="1835696" y="3789040"/>
            <a:ext cx="5757664" cy="306896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16386" name="Picture 2" descr="C:\Users\Марина\Desktop\downloa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8291264" cy="6213304"/>
          </a:xfrm>
        </p:spPr>
        <p:txBody>
          <a:bodyPr/>
          <a:lstStyle/>
          <a:p>
            <a:pPr algn="just"/>
            <a:r>
              <a:rPr lang="ru-RU" dirty="0" smtClean="0"/>
              <a:t>Хороший эффект дает реабилитация больных с мочекаменной болезнью в санаторно-курортных условиях. В какой санаторий лучше отправиться, какие минеральные напитки употреблять, следует узнать у медицинского специалиста. В России пациентов отправляют преимущественно на Кавказские Минеральные Воды.</a:t>
            </a:r>
            <a:endParaRPr lang="ru-RU" dirty="0"/>
          </a:p>
        </p:txBody>
      </p:sp>
      <p:pic>
        <p:nvPicPr>
          <p:cNvPr id="17410" name="Picture 2" descr="C:\Users\Марина\Desktop\download.jpg"/>
          <p:cNvPicPr>
            <a:picLocks noChangeAspect="1" noChangeArrowheads="1"/>
          </p:cNvPicPr>
          <p:nvPr/>
        </p:nvPicPr>
        <p:blipFill>
          <a:blip r:embed="rId2" cstate="print"/>
          <a:srcRect/>
          <a:stretch>
            <a:fillRect/>
          </a:stretch>
        </p:blipFill>
        <p:spPr bwMode="auto">
          <a:xfrm>
            <a:off x="1187624" y="2908716"/>
            <a:ext cx="6336704" cy="394928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332656"/>
            <a:ext cx="8280920" cy="6141296"/>
          </a:xfrm>
        </p:spPr>
        <p:txBody>
          <a:bodyPr/>
          <a:lstStyle/>
          <a:p>
            <a:pPr algn="just"/>
            <a:r>
              <a:rPr lang="ru-RU" dirty="0" smtClean="0"/>
              <a:t>В санаториях больным назначают воду определенного уровня минерализации. Она нормализует работу органов мочеполовой системы, гасит воспалительные реакции, благотворно влияет на состояние мышечных тканей мочевыводящих органов, ослабляет болевые ощущения, улучшает химический состав урины и стимулирует ее отток</a:t>
            </a:r>
            <a:r>
              <a:rPr lang="ru-RU" dirty="0" smtClean="0"/>
              <a:t>.</a:t>
            </a:r>
          </a:p>
          <a:p>
            <a:pPr algn="just">
              <a:buNone/>
            </a:pPr>
            <a:endParaRPr lang="ru-RU" dirty="0"/>
          </a:p>
        </p:txBody>
      </p:sp>
      <p:pic>
        <p:nvPicPr>
          <p:cNvPr id="18434" name="Picture 2" descr="C:\Users\Марина\Desktop\download.jpg"/>
          <p:cNvPicPr>
            <a:picLocks noChangeAspect="1" noChangeArrowheads="1"/>
          </p:cNvPicPr>
          <p:nvPr/>
        </p:nvPicPr>
        <p:blipFill>
          <a:blip r:embed="rId2" cstate="print"/>
          <a:srcRect/>
          <a:stretch>
            <a:fillRect/>
          </a:stretch>
        </p:blipFill>
        <p:spPr bwMode="auto">
          <a:xfrm>
            <a:off x="1259632" y="3068960"/>
            <a:ext cx="6264696" cy="36004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260648"/>
            <a:ext cx="8331696" cy="6213304"/>
          </a:xfrm>
        </p:spPr>
        <p:txBody>
          <a:bodyPr/>
          <a:lstStyle/>
          <a:p>
            <a:pPr algn="just"/>
            <a:r>
              <a:rPr lang="ru-RU" dirty="0" smtClean="0"/>
              <a:t>В восстановительный период пациентам необходимо тщательно соблюдать все врачебные рекомендации. Реабилитационные мероприятия нельзя прерывать, даже если симптомы исчезли, и кажется, что состояние мочеполовой системы нормализовалось. В противном случае высока вероятность, что болезнь вернется.              </a:t>
            </a:r>
            <a:endParaRPr lang="ru-RU" dirty="0"/>
          </a:p>
        </p:txBody>
      </p:sp>
      <p:pic>
        <p:nvPicPr>
          <p:cNvPr id="19458" name="Picture 2" descr="C:\Users\Марина\Desktop\download.jpg"/>
          <p:cNvPicPr>
            <a:picLocks noChangeAspect="1" noChangeArrowheads="1"/>
          </p:cNvPicPr>
          <p:nvPr/>
        </p:nvPicPr>
        <p:blipFill>
          <a:blip r:embed="rId2" cstate="print"/>
          <a:srcRect/>
          <a:stretch>
            <a:fillRect/>
          </a:stretch>
        </p:blipFill>
        <p:spPr bwMode="auto">
          <a:xfrm>
            <a:off x="395536" y="2852936"/>
            <a:ext cx="4104456" cy="4005064"/>
          </a:xfrm>
          <a:prstGeom prst="rect">
            <a:avLst/>
          </a:prstGeom>
          <a:noFill/>
        </p:spPr>
      </p:pic>
      <p:pic>
        <p:nvPicPr>
          <p:cNvPr id="19459" name="Picture 3" descr="C:\Users\Марина\Desktop\download.jpg"/>
          <p:cNvPicPr>
            <a:picLocks noChangeAspect="1" noChangeArrowheads="1"/>
          </p:cNvPicPr>
          <p:nvPr/>
        </p:nvPicPr>
        <p:blipFill>
          <a:blip r:embed="rId3" cstate="print"/>
          <a:srcRect/>
          <a:stretch>
            <a:fillRect/>
          </a:stretch>
        </p:blipFill>
        <p:spPr bwMode="auto">
          <a:xfrm>
            <a:off x="4644008" y="2852936"/>
            <a:ext cx="4032448" cy="381642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20482" name="Picture 2" descr="C:\Users\Марина\Desktop\downloa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7467600" cy="6213304"/>
          </a:xfrm>
        </p:spPr>
        <p:txBody>
          <a:bodyPr/>
          <a:lstStyle/>
          <a:p>
            <a:pPr algn="just"/>
            <a:r>
              <a:rPr lang="ru-RU" dirty="0" smtClean="0"/>
              <a:t>Заболевание развивается у людей всех возрастов. Для него характерна сезонность: приступы чаще диагностируются в зимние и весенние праздники – периоды изобилия вредной пищи и алкогольных напитков.</a:t>
            </a:r>
          </a:p>
          <a:p>
            <a:pPr algn="just"/>
            <a:r>
              <a:rPr lang="ru-RU" dirty="0" smtClean="0"/>
              <a:t>Конкременты могут сформироваться на любом участке мочевыделительной системы, но чаще всего развивается нефролитиаз – поражение почечных тканей. Это обусловлено тем, что в почках происходит очищение крови от вредных компонентов.</a:t>
            </a:r>
          </a:p>
          <a:p>
            <a:pPr algn="just"/>
            <a:endParaRPr lang="ru-RU" dirty="0"/>
          </a:p>
        </p:txBody>
      </p:sp>
      <p:pic>
        <p:nvPicPr>
          <p:cNvPr id="2051" name="Picture 3" descr="C:\Users\Марина\Desktop\download.jpg"/>
          <p:cNvPicPr>
            <a:picLocks noChangeAspect="1" noChangeArrowheads="1"/>
          </p:cNvPicPr>
          <p:nvPr/>
        </p:nvPicPr>
        <p:blipFill>
          <a:blip r:embed="rId2" cstate="print"/>
          <a:srcRect/>
          <a:stretch>
            <a:fillRect/>
          </a:stretch>
        </p:blipFill>
        <p:spPr bwMode="auto">
          <a:xfrm>
            <a:off x="2987824" y="4221088"/>
            <a:ext cx="3744416" cy="26369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cap="all" dirty="0" smtClean="0">
                <a:solidFill>
                  <a:schemeClr val="tx1"/>
                </a:solidFill>
                <a:latin typeface="Times New Roman" pitchFamily="18" charset="0"/>
                <a:cs typeface="Times New Roman" pitchFamily="18" charset="0"/>
              </a:rPr>
              <a:t>ПРИЧИНЫ БОЛЕЗНИ</a:t>
            </a:r>
            <a:r>
              <a:rPr lang="ru-RU" cap="all" dirty="0" smtClean="0"/>
              <a:t/>
            </a:r>
            <a:br>
              <a:rPr lang="ru-RU" cap="all" dirty="0" smtClean="0"/>
            </a:br>
            <a:endParaRPr lang="ru-RU" dirty="0"/>
          </a:p>
        </p:txBody>
      </p:sp>
      <p:sp>
        <p:nvSpPr>
          <p:cNvPr id="3" name="Содержимое 2"/>
          <p:cNvSpPr>
            <a:spLocks noGrp="1"/>
          </p:cNvSpPr>
          <p:nvPr>
            <p:ph sz="quarter" idx="1"/>
          </p:nvPr>
        </p:nvSpPr>
        <p:spPr/>
        <p:txBody>
          <a:bodyPr/>
          <a:lstStyle/>
          <a:p>
            <a:pPr algn="just"/>
            <a:r>
              <a:rPr lang="ru-RU" dirty="0" smtClean="0"/>
              <a:t>Мочекаменная болезнь развивается под воздействием трех типов факторов</a:t>
            </a:r>
            <a:r>
              <a:rPr lang="ru-RU" dirty="0" smtClean="0"/>
              <a:t>:</a:t>
            </a:r>
          </a:p>
          <a:p>
            <a:pPr algn="just">
              <a:buNone/>
            </a:pPr>
            <a:endParaRPr lang="ru-RU" dirty="0" smtClean="0"/>
          </a:p>
          <a:p>
            <a:pPr algn="just">
              <a:buFont typeface="Wingdings" pitchFamily="2" charset="2"/>
              <a:buChar char="Ø"/>
            </a:pPr>
            <a:r>
              <a:rPr lang="ru-RU" dirty="0" smtClean="0"/>
              <a:t>экзогенных (внешних</a:t>
            </a:r>
            <a:r>
              <a:rPr lang="ru-RU" dirty="0" smtClean="0"/>
              <a:t>);</a:t>
            </a:r>
          </a:p>
          <a:p>
            <a:pPr algn="just">
              <a:buFont typeface="Wingdings" pitchFamily="2" charset="2"/>
              <a:buChar char="Ø"/>
            </a:pPr>
            <a:r>
              <a:rPr lang="ru-RU" dirty="0" smtClean="0"/>
              <a:t>эндогенных (внутренних</a:t>
            </a:r>
            <a:r>
              <a:rPr lang="ru-RU" dirty="0" smtClean="0"/>
              <a:t>);</a:t>
            </a:r>
          </a:p>
          <a:p>
            <a:pPr algn="just">
              <a:buFont typeface="Wingdings" pitchFamily="2" charset="2"/>
              <a:buChar char="Ø"/>
            </a:pPr>
            <a:r>
              <a:rPr lang="ru-RU" dirty="0" smtClean="0"/>
              <a:t>местных</a:t>
            </a:r>
            <a:r>
              <a:rPr lang="ru-RU" dirty="0" smtClean="0"/>
              <a:t>.</a:t>
            </a:r>
          </a:p>
          <a:p>
            <a:pPr algn="just">
              <a:buNone/>
            </a:pPr>
            <a:endParaRPr lang="ru-RU" dirty="0">
              <a:latin typeface="Times New Roman" pitchFamily="18" charset="0"/>
              <a:cs typeface="Times New Roman" pitchFamily="18" charset="0"/>
            </a:endParaRPr>
          </a:p>
        </p:txBody>
      </p:sp>
      <p:pic>
        <p:nvPicPr>
          <p:cNvPr id="4098" name="Picture 2" descr="C:\Users\Марина\Desktop\download.jpg"/>
          <p:cNvPicPr>
            <a:picLocks noChangeAspect="1" noChangeArrowheads="1"/>
          </p:cNvPicPr>
          <p:nvPr/>
        </p:nvPicPr>
        <p:blipFill>
          <a:blip r:embed="rId2" cstate="print"/>
          <a:srcRect/>
          <a:stretch>
            <a:fillRect/>
          </a:stretch>
        </p:blipFill>
        <p:spPr bwMode="auto">
          <a:xfrm>
            <a:off x="2987824" y="4149080"/>
            <a:ext cx="4659341" cy="2376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260648"/>
            <a:ext cx="8496944" cy="6213304"/>
          </a:xfrm>
        </p:spPr>
        <p:txBody>
          <a:bodyPr>
            <a:normAutofit/>
          </a:bodyPr>
          <a:lstStyle/>
          <a:p>
            <a:pPr algn="just">
              <a:buNone/>
            </a:pPr>
            <a:r>
              <a:rPr lang="ru-RU" dirty="0" smtClean="0">
                <a:latin typeface="Times New Roman" pitchFamily="18" charset="0"/>
                <a:cs typeface="Times New Roman" pitchFamily="18" charset="0"/>
              </a:rPr>
              <a:t>Внешними провоцирующими факторами являются</a:t>
            </a:r>
            <a:r>
              <a:rPr lang="ru-RU" dirty="0" smtClean="0">
                <a:latin typeface="Times New Roman" pitchFamily="18" charset="0"/>
                <a:cs typeface="Times New Roman" pitchFamily="18" charset="0"/>
              </a:rPr>
              <a:t>:</a:t>
            </a:r>
          </a:p>
          <a:p>
            <a:pPr algn="just">
              <a:buNone/>
            </a:pPr>
            <a:endParaRPr lang="ru-RU" dirty="0" smtClean="0">
              <a:latin typeface="Times New Roman" pitchFamily="18" charset="0"/>
              <a:cs typeface="Times New Roman" pitchFamily="18" charset="0"/>
            </a:endParaRPr>
          </a:p>
          <a:p>
            <a:pPr algn="just">
              <a:buFont typeface="Wingdings" pitchFamily="2" charset="2"/>
              <a:buChar char="Ø"/>
            </a:pPr>
            <a:r>
              <a:rPr lang="ru-RU" dirty="0" smtClean="0">
                <a:latin typeface="Times New Roman" pitchFamily="18" charset="0"/>
                <a:cs typeface="Times New Roman" pitchFamily="18" charset="0"/>
              </a:rPr>
              <a:t>некачественное питание (употребление продуктов, повышающих кислотность урины</a:t>
            </a:r>
            <a:r>
              <a:rPr lang="ru-RU" dirty="0" smtClean="0">
                <a:latin typeface="Times New Roman" pitchFamily="18" charset="0"/>
                <a:cs typeface="Times New Roman" pitchFamily="18" charset="0"/>
              </a:rPr>
              <a:t>);</a:t>
            </a:r>
          </a:p>
          <a:p>
            <a:pPr algn="just">
              <a:buFont typeface="Wingdings" pitchFamily="2" charset="2"/>
              <a:buChar char="Ø"/>
            </a:pPr>
            <a:r>
              <a:rPr lang="ru-RU" dirty="0" smtClean="0">
                <a:latin typeface="Times New Roman" pitchFamily="18" charset="0"/>
                <a:cs typeface="Times New Roman" pitchFamily="18" charset="0"/>
              </a:rPr>
              <a:t>вредные трудовые условия (занятость на производстве с токсичными отходами, выполнение тяжелой физической работы</a:t>
            </a:r>
            <a:r>
              <a:rPr lang="ru-RU" dirty="0" smtClean="0">
                <a:latin typeface="Times New Roman" pitchFamily="18" charset="0"/>
                <a:cs typeface="Times New Roman" pitchFamily="18" charset="0"/>
              </a:rPr>
              <a:t>);</a:t>
            </a:r>
          </a:p>
          <a:p>
            <a:pPr algn="just">
              <a:buFont typeface="Wingdings" pitchFamily="2" charset="2"/>
              <a:buChar char="Ø"/>
            </a:pPr>
            <a:r>
              <a:rPr lang="ru-RU" dirty="0" smtClean="0">
                <a:latin typeface="Times New Roman" pitchFamily="18" charset="0"/>
                <a:cs typeface="Times New Roman" pitchFamily="18" charset="0"/>
              </a:rPr>
              <a:t>неблагоприятные климатические условия (активное воздействие ультрафиолетового излучения, высокая температура воздуха</a:t>
            </a:r>
            <a:r>
              <a:rPr lang="ru-RU" dirty="0" smtClean="0">
                <a:latin typeface="Times New Roman" pitchFamily="18" charset="0"/>
                <a:cs typeface="Times New Roman" pitchFamily="18" charset="0"/>
              </a:rPr>
              <a:t>);</a:t>
            </a:r>
          </a:p>
          <a:p>
            <a:pPr algn="just">
              <a:buFont typeface="Wingdings" pitchFamily="2" charset="2"/>
              <a:buChar char="Ø"/>
            </a:pPr>
            <a:r>
              <a:rPr lang="ru-RU" dirty="0" smtClean="0">
                <a:latin typeface="Times New Roman" pitchFamily="18" charset="0"/>
                <a:cs typeface="Times New Roman" pitchFamily="18" charset="0"/>
              </a:rPr>
              <a:t>низкая двигательная активность</a:t>
            </a:r>
            <a:r>
              <a:rPr lang="ru-RU" dirty="0" smtClean="0">
                <a:latin typeface="Times New Roman" pitchFamily="18" charset="0"/>
                <a:cs typeface="Times New Roman" pitchFamily="18" charset="0"/>
              </a:rPr>
              <a:t>;</a:t>
            </a:r>
          </a:p>
          <a:p>
            <a:pPr algn="just">
              <a:buFont typeface="Wingdings" pitchFamily="2" charset="2"/>
              <a:buChar char="Ø"/>
            </a:pPr>
            <a:r>
              <a:rPr lang="ru-RU" dirty="0" smtClean="0">
                <a:latin typeface="Times New Roman" pitchFamily="18" charset="0"/>
                <a:cs typeface="Times New Roman" pitchFamily="18" charset="0"/>
              </a:rPr>
              <a:t>употребление питьевой воды с высокой концентрацией кальциевых солей.</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88640"/>
            <a:ext cx="7467600" cy="6285312"/>
          </a:xfrm>
        </p:spPr>
        <p:txBody>
          <a:bodyPr>
            <a:normAutofit/>
          </a:bodyPr>
          <a:lstStyle/>
          <a:p>
            <a:pPr>
              <a:buNone/>
            </a:pPr>
            <a:r>
              <a:rPr lang="ru-RU" sz="2800" dirty="0" smtClean="0">
                <a:latin typeface="Times New Roman" pitchFamily="18" charset="0"/>
                <a:cs typeface="Times New Roman" pitchFamily="18" charset="0"/>
              </a:rPr>
              <a:t>Из внутренних факторов следует отметить</a:t>
            </a:r>
            <a:r>
              <a:rPr lang="ru-RU" sz="2800" dirty="0" smtClean="0">
                <a:latin typeface="Times New Roman" pitchFamily="18" charset="0"/>
                <a:cs typeface="Times New Roman" pitchFamily="18" charset="0"/>
              </a:rPr>
              <a:t>:</a:t>
            </a:r>
          </a:p>
          <a:p>
            <a:pPr>
              <a:buNone/>
            </a:pP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слишком активное функционирование щитовидной железы;</a:t>
            </a:r>
          </a:p>
          <a:p>
            <a:pPr algn="just"/>
            <a:r>
              <a:rPr lang="ru-RU" sz="2800" dirty="0" smtClean="0">
                <a:latin typeface="Times New Roman" pitchFamily="18" charset="0"/>
                <a:cs typeface="Times New Roman" pitchFamily="18" charset="0"/>
              </a:rPr>
              <a:t>хронические патологии пищеварительного тракта;</a:t>
            </a:r>
          </a:p>
          <a:p>
            <a:pPr algn="just"/>
            <a:r>
              <a:rPr lang="ru-RU" sz="2800" dirty="0" smtClean="0">
                <a:latin typeface="Times New Roman" pitchFamily="18" charset="0"/>
                <a:cs typeface="Times New Roman" pitchFamily="18" charset="0"/>
              </a:rPr>
              <a:t>нарушения работы печени;</a:t>
            </a:r>
          </a:p>
          <a:p>
            <a:pPr algn="just"/>
            <a:r>
              <a:rPr lang="ru-RU" sz="2800" dirty="0" smtClean="0">
                <a:latin typeface="Times New Roman" pitchFamily="18" charset="0"/>
                <a:cs typeface="Times New Roman" pitchFamily="18" charset="0"/>
              </a:rPr>
              <a:t>слабый ферментный синтез;</a:t>
            </a:r>
          </a:p>
          <a:p>
            <a:pPr algn="just"/>
            <a:r>
              <a:rPr lang="ru-RU" sz="2800" dirty="0" smtClean="0">
                <a:latin typeface="Times New Roman" pitchFamily="18" charset="0"/>
                <a:cs typeface="Times New Roman" pitchFamily="18" charset="0"/>
              </a:rPr>
              <a:t>повреждения опорно-двигательного аппарата.</a:t>
            </a:r>
          </a:p>
          <a:p>
            <a:pPr algn="just">
              <a:buFont typeface="Wingdings" pitchFamily="2" charset="2"/>
              <a:buChar char="Ø"/>
            </a:pPr>
            <a:endParaRPr lang="ru-RU" sz="2800" dirty="0">
              <a:latin typeface="Times New Roman" pitchFamily="18" charset="0"/>
              <a:cs typeface="Times New Roman" pitchFamily="18" charset="0"/>
            </a:endParaRPr>
          </a:p>
        </p:txBody>
      </p:sp>
      <p:pic>
        <p:nvPicPr>
          <p:cNvPr id="5122" name="Picture 2" descr="C:\Users\Марина\Desktop\download.jpg"/>
          <p:cNvPicPr>
            <a:picLocks noChangeAspect="1" noChangeArrowheads="1"/>
          </p:cNvPicPr>
          <p:nvPr/>
        </p:nvPicPr>
        <p:blipFill>
          <a:blip r:embed="rId2" cstate="print"/>
          <a:srcRect/>
          <a:stretch>
            <a:fillRect/>
          </a:stretch>
        </p:blipFill>
        <p:spPr bwMode="auto">
          <a:xfrm>
            <a:off x="2051720" y="4725144"/>
            <a:ext cx="4752528" cy="194421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467600" cy="1143000"/>
          </a:xfrm>
        </p:spPr>
        <p:txBody>
          <a:bodyPr>
            <a:normAutofit fontScale="90000"/>
          </a:bodyPr>
          <a:lstStyle/>
          <a:p>
            <a:pPr algn="ctr"/>
            <a:r>
              <a:rPr lang="ru-RU" dirty="0" smtClean="0">
                <a:solidFill>
                  <a:schemeClr val="tx1"/>
                </a:solidFill>
                <a:latin typeface="Times New Roman" pitchFamily="18" charset="0"/>
                <a:cs typeface="Times New Roman" pitchFamily="18" charset="0"/>
              </a:rPr>
              <a:t>Местными провокаторами развития мочекаменной болезни являются следующие патологические состояния:</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lgn="just"/>
            <a:r>
              <a:rPr lang="ru-RU" dirty="0" smtClean="0">
                <a:latin typeface="Times New Roman" pitchFamily="18" charset="0"/>
                <a:cs typeface="Times New Roman" pitchFamily="18" charset="0"/>
              </a:rPr>
              <a:t>увеличение почки из-за нарушения оттока мочи;</a:t>
            </a:r>
          </a:p>
          <a:p>
            <a:pPr algn="just"/>
            <a:r>
              <a:rPr lang="ru-RU" dirty="0" smtClean="0">
                <a:latin typeface="Times New Roman" pitchFamily="18" charset="0"/>
                <a:cs typeface="Times New Roman" pitchFamily="18" charset="0"/>
              </a:rPr>
              <a:t>аденома предстательной железы;</a:t>
            </a:r>
          </a:p>
          <a:p>
            <a:pPr algn="just"/>
            <a:r>
              <a:rPr lang="ru-RU" dirty="0" err="1" smtClean="0">
                <a:latin typeface="Times New Roman" pitchFamily="18" charset="0"/>
                <a:cs typeface="Times New Roman" pitchFamily="18" charset="0"/>
              </a:rPr>
              <a:t>пиелонефрит</a:t>
            </a:r>
            <a:r>
              <a:rPr lang="ru-RU" dirty="0" smtClean="0">
                <a:latin typeface="Times New Roman" pitchFamily="18" charset="0"/>
                <a:cs typeface="Times New Roman" pitchFamily="18" charset="0"/>
              </a:rPr>
              <a:t> и прочие воспалительные патологии органов мочевыделения;</a:t>
            </a:r>
          </a:p>
          <a:p>
            <a:pPr algn="just"/>
            <a:r>
              <a:rPr lang="ru-RU" dirty="0" smtClean="0">
                <a:latin typeface="Times New Roman" pitchFamily="18" charset="0"/>
                <a:cs typeface="Times New Roman" pitchFamily="18" charset="0"/>
              </a:rPr>
              <a:t>связанное с травмой почки нарушение циркуляции крови в тканях.</a:t>
            </a:r>
          </a:p>
          <a:p>
            <a:pPr algn="just">
              <a:buNone/>
            </a:pPr>
            <a:r>
              <a:rPr lang="ru-RU" dirty="0" smtClean="0">
                <a:latin typeface="Times New Roman" pitchFamily="18" charset="0"/>
                <a:cs typeface="Times New Roman" pitchFamily="18" charset="0"/>
                <a:hlinkClick r:id="rId2"/>
              </a:rPr>
              <a:t/>
            </a:r>
            <a:br>
              <a:rPr lang="ru-RU" dirty="0" smtClean="0">
                <a:latin typeface="Times New Roman" pitchFamily="18" charset="0"/>
                <a:cs typeface="Times New Roman" pitchFamily="18" charset="0"/>
                <a:hlinkClick r:id="rId2"/>
              </a:rPr>
            </a:br>
            <a:endParaRPr lang="ru-RU" dirty="0">
              <a:latin typeface="Times New Roman" pitchFamily="18" charset="0"/>
              <a:cs typeface="Times New Roman" pitchFamily="18" charset="0"/>
            </a:endParaRPr>
          </a:p>
        </p:txBody>
      </p:sp>
      <p:pic>
        <p:nvPicPr>
          <p:cNvPr id="6146" name="Picture 2" descr="C:\Users\Марина\Desktop\download.jpg"/>
          <p:cNvPicPr>
            <a:picLocks noChangeAspect="1" noChangeArrowheads="1"/>
          </p:cNvPicPr>
          <p:nvPr/>
        </p:nvPicPr>
        <p:blipFill>
          <a:blip r:embed="rId3" cstate="print"/>
          <a:srcRect/>
          <a:stretch>
            <a:fillRect/>
          </a:stretch>
        </p:blipFill>
        <p:spPr bwMode="auto">
          <a:xfrm>
            <a:off x="3275855" y="4149080"/>
            <a:ext cx="3942133" cy="2448272"/>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cap="all" dirty="0" smtClean="0">
                <a:solidFill>
                  <a:schemeClr val="tx1"/>
                </a:solidFill>
                <a:latin typeface="Times New Roman" pitchFamily="18" charset="0"/>
                <a:cs typeface="Times New Roman" pitchFamily="18" charset="0"/>
              </a:rPr>
              <a:t>СИМПТОМЫ</a:t>
            </a:r>
            <a:r>
              <a:rPr lang="ru-RU" cap="all" dirty="0" smtClean="0">
                <a:solidFill>
                  <a:schemeClr val="tx1"/>
                </a:solidFill>
                <a:latin typeface="Times New Roman" pitchFamily="18" charset="0"/>
                <a:cs typeface="Times New Roman" pitchFamily="18" charset="0"/>
              </a:rPr>
              <a:t/>
            </a:r>
            <a:br>
              <a:rPr lang="ru-RU" cap="all"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lgn="ctr">
              <a:buNone/>
            </a:pPr>
            <a:r>
              <a:rPr lang="ru-RU" dirty="0" smtClean="0"/>
              <a:t>Многие люди не подозревают, что </a:t>
            </a:r>
            <a:r>
              <a:rPr lang="ru-RU" dirty="0" err="1" smtClean="0"/>
              <a:t>ихмочевыделительные</a:t>
            </a:r>
            <a:r>
              <a:rPr lang="ru-RU" dirty="0" smtClean="0"/>
              <a:t> </a:t>
            </a:r>
            <a:r>
              <a:rPr lang="ru-RU" dirty="0" smtClean="0"/>
              <a:t>органы поражены камнями. Нередко заболевание выявляется случайно при плановом медицинском обследовании, или при обращении к урологу по другой причине.</a:t>
            </a:r>
            <a:endParaRPr lang="ru-RU" dirty="0"/>
          </a:p>
        </p:txBody>
      </p:sp>
      <p:pic>
        <p:nvPicPr>
          <p:cNvPr id="7170" name="Picture 2" descr="C:\Users\Марина\Desktop\kamni-zapolonivshie-pochki-2-1024x576.jpg"/>
          <p:cNvPicPr>
            <a:picLocks noChangeAspect="1" noChangeArrowheads="1"/>
          </p:cNvPicPr>
          <p:nvPr/>
        </p:nvPicPr>
        <p:blipFill>
          <a:blip r:embed="rId2" cstate="print"/>
          <a:srcRect/>
          <a:stretch>
            <a:fillRect/>
          </a:stretch>
        </p:blipFill>
        <p:spPr bwMode="auto">
          <a:xfrm>
            <a:off x="1043608" y="3933056"/>
            <a:ext cx="6408712" cy="2736304"/>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latin typeface="Times New Roman" pitchFamily="18" charset="0"/>
                <a:cs typeface="Times New Roman" pitchFamily="18" charset="0"/>
              </a:rPr>
              <a:t>Из наиболее частых симптомов </a:t>
            </a:r>
            <a:r>
              <a:rPr lang="ru-RU" dirty="0" err="1" smtClean="0">
                <a:solidFill>
                  <a:schemeClr val="tx1"/>
                </a:solidFill>
                <a:latin typeface="Times New Roman" pitchFamily="18" charset="0"/>
                <a:cs typeface="Times New Roman" pitchFamily="18" charset="0"/>
              </a:rPr>
              <a:t>уролитиаза</a:t>
            </a:r>
            <a:r>
              <a:rPr lang="ru-RU" dirty="0" smtClean="0">
                <a:solidFill>
                  <a:schemeClr val="tx1"/>
                </a:solidFill>
                <a:latin typeface="Times New Roman" pitchFamily="18" charset="0"/>
                <a:cs typeface="Times New Roman" pitchFamily="18" charset="0"/>
              </a:rPr>
              <a:t> следует отметить:</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lgn="just"/>
            <a:r>
              <a:rPr lang="ru-RU" dirty="0" smtClean="0">
                <a:latin typeface="Times New Roman" pitchFamily="18" charset="0"/>
                <a:cs typeface="Times New Roman" pitchFamily="18" charset="0"/>
              </a:rPr>
              <a:t>боли в поясничной зоне, усиливающиеся при физическом напряжении или изменении положения тела;</a:t>
            </a:r>
          </a:p>
          <a:p>
            <a:pPr algn="just"/>
            <a:r>
              <a:rPr lang="ru-RU" dirty="0" smtClean="0">
                <a:latin typeface="Times New Roman" pitchFamily="18" charset="0"/>
                <a:cs typeface="Times New Roman" pitchFamily="18" charset="0"/>
              </a:rPr>
              <a:t>учащение мочеиспускания;</a:t>
            </a:r>
          </a:p>
          <a:p>
            <a:pPr algn="just"/>
            <a:r>
              <a:rPr lang="ru-RU" dirty="0" smtClean="0">
                <a:latin typeface="Times New Roman" pitchFamily="18" charset="0"/>
                <a:cs typeface="Times New Roman" pitchFamily="18" charset="0"/>
              </a:rPr>
              <a:t>болевые ощущения при выходе мочи;</a:t>
            </a:r>
          </a:p>
          <a:p>
            <a:pPr algn="just"/>
            <a:r>
              <a:rPr lang="ru-RU" dirty="0" smtClean="0">
                <a:latin typeface="Times New Roman" pitchFamily="18" charset="0"/>
                <a:cs typeface="Times New Roman" pitchFamily="18" charset="0"/>
              </a:rPr>
              <a:t>кровяные включения или муть в урине;</a:t>
            </a:r>
          </a:p>
          <a:p>
            <a:pPr algn="just"/>
            <a:r>
              <a:rPr lang="ru-RU" dirty="0" smtClean="0">
                <a:latin typeface="Times New Roman" pitchFamily="18" charset="0"/>
                <a:cs typeface="Times New Roman" pitchFamily="18" charset="0"/>
              </a:rPr>
              <a:t>повышенное кровяное давление;</a:t>
            </a:r>
          </a:p>
          <a:p>
            <a:pPr algn="just"/>
            <a:r>
              <a:rPr lang="ru-RU" dirty="0" smtClean="0">
                <a:latin typeface="Times New Roman" pitchFamily="18" charset="0"/>
                <a:cs typeface="Times New Roman" pitchFamily="18" charset="0"/>
              </a:rPr>
              <a:t>при </a:t>
            </a:r>
            <a:r>
              <a:rPr lang="ru-RU" dirty="0" err="1" smtClean="0">
                <a:latin typeface="Times New Roman" pitchFamily="18" charset="0"/>
                <a:cs typeface="Times New Roman" pitchFamily="18" charset="0"/>
              </a:rPr>
              <a:t>пиелонефрите</a:t>
            </a:r>
            <a:r>
              <a:rPr lang="ru-RU" dirty="0" smtClean="0">
                <a:latin typeface="Times New Roman" pitchFamily="18" charset="0"/>
                <a:cs typeface="Times New Roman" pitchFamily="18" charset="0"/>
              </a:rPr>
              <a:t> повышение температуры тела.</a:t>
            </a:r>
          </a:p>
          <a:p>
            <a:pPr algn="just"/>
            <a:endParaRPr lang="ru-RU" dirty="0">
              <a:latin typeface="Times New Roman" pitchFamily="18" charset="0"/>
              <a:cs typeface="Times New Roman" pitchFamily="18" charset="0"/>
            </a:endParaRPr>
          </a:p>
        </p:txBody>
      </p:sp>
      <p:pic>
        <p:nvPicPr>
          <p:cNvPr id="8194" name="Picture 2" descr="C:\Users\Марина\Desktop\download.jpg"/>
          <p:cNvPicPr>
            <a:picLocks noChangeAspect="1" noChangeArrowheads="1"/>
          </p:cNvPicPr>
          <p:nvPr/>
        </p:nvPicPr>
        <p:blipFill>
          <a:blip r:embed="rId2" cstate="print"/>
          <a:srcRect/>
          <a:stretch>
            <a:fillRect/>
          </a:stretch>
        </p:blipFill>
        <p:spPr bwMode="auto">
          <a:xfrm>
            <a:off x="3275856" y="5085184"/>
            <a:ext cx="2857500" cy="1600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TotalTime>
  <Words>927</Words>
  <Application>Microsoft Office PowerPoint</Application>
  <PresentationFormat>Экран (4:3)</PresentationFormat>
  <Paragraphs>72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Эркер</vt:lpstr>
      <vt:lpstr>Федеральное государственное бюджетное образовательное учреждение высшего образование «Красноярский государственный медицинский университет имени профессора В.Ф.Войно-Ясенецкого» Министерсва здравоохранения Российской Федерации                         Фармацевтический колледж      Тема: РЕАБИЛИТАЦИЯ ПОСЛЕ МОЧЕКАМЕННОЙ БОЛЕЗНИ  </vt:lpstr>
      <vt:lpstr>ОПИСАНИЕ БОЛЕЗНИ </vt:lpstr>
      <vt:lpstr>Слайд 3</vt:lpstr>
      <vt:lpstr>ПРИЧИНЫ БОЛЕЗНИ </vt:lpstr>
      <vt:lpstr>Слайд 5</vt:lpstr>
      <vt:lpstr>Слайд 6</vt:lpstr>
      <vt:lpstr>Местными провокаторами развития мочекаменной болезни являются следующие патологические состояния:</vt:lpstr>
      <vt:lpstr>СИМПТОМЫ </vt:lpstr>
      <vt:lpstr>Из наиболее частых симптомов уролитиаза следует отметить:</vt:lpstr>
      <vt:lpstr>Слайд 10</vt:lpstr>
      <vt:lpstr>РЕАБИЛИТАЦИЯ  </vt:lpstr>
      <vt:lpstr>Слайд 12</vt:lpstr>
      <vt:lpstr>Наиболее выраженный положительный эффект дают следующие физиопроцедуры:</vt:lpstr>
      <vt:lpstr>Слайд 14</vt:lpstr>
      <vt:lpstr>Обязательный пункт реабилитации после мочекаменной болезни – соблюдение диеты. Нужно питаться дробно (5 – 6 раз в день мелкими порциями). Запрещается употреблять:</vt:lpstr>
      <vt:lpstr>Слайд 16</vt:lpstr>
      <vt:lpstr>Для нормализации метаболизма необходимо включать в меню</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образование «Красноярский государственный медицинский университет имени профессора В.Ф.Войно-Ясенецкого» Министерсва здравоохранения Российской Федерации                         Фармацевтический колледж      Тема: РЕАБИЛИТАЦИЯ ПОСЛЕ МОЧЕКАМЕННОЙ БОЛЕЗНИ</dc:title>
  <dc:creator>Марина</dc:creator>
  <cp:lastModifiedBy>Марина</cp:lastModifiedBy>
  <cp:revision>4</cp:revision>
  <dcterms:created xsi:type="dcterms:W3CDTF">2020-04-22T06:17:31Z</dcterms:created>
  <dcterms:modified xsi:type="dcterms:W3CDTF">2020-04-22T06:50:18Z</dcterms:modified>
</cp:coreProperties>
</file>