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3"/>
  </p:notesMasterIdLst>
  <p:sldIdLst>
    <p:sldId id="427" r:id="rId3"/>
    <p:sldId id="429" r:id="rId4"/>
    <p:sldId id="430" r:id="rId5"/>
    <p:sldId id="431" r:id="rId6"/>
    <p:sldId id="432" r:id="rId7"/>
    <p:sldId id="433" r:id="rId8"/>
    <p:sldId id="434" r:id="rId9"/>
    <p:sldId id="435" r:id="rId10"/>
    <p:sldId id="312" r:id="rId11"/>
    <p:sldId id="295" r:id="rId12"/>
    <p:sldId id="296" r:id="rId13"/>
    <p:sldId id="436" r:id="rId14"/>
    <p:sldId id="405" r:id="rId15"/>
    <p:sldId id="406" r:id="rId16"/>
    <p:sldId id="437" r:id="rId17"/>
    <p:sldId id="438" r:id="rId18"/>
    <p:sldId id="439" r:id="rId19"/>
    <p:sldId id="440" r:id="rId20"/>
    <p:sldId id="441" r:id="rId21"/>
    <p:sldId id="442" r:id="rId22"/>
    <p:sldId id="443" r:id="rId23"/>
    <p:sldId id="444" r:id="rId24"/>
    <p:sldId id="445" r:id="rId25"/>
    <p:sldId id="446" r:id="rId26"/>
    <p:sldId id="488" r:id="rId27"/>
    <p:sldId id="489" r:id="rId28"/>
    <p:sldId id="490" r:id="rId29"/>
    <p:sldId id="491" r:id="rId30"/>
    <p:sldId id="350" r:id="rId31"/>
    <p:sldId id="325" r:id="rId32"/>
    <p:sldId id="448" r:id="rId33"/>
    <p:sldId id="447" r:id="rId34"/>
    <p:sldId id="487" r:id="rId35"/>
    <p:sldId id="449" r:id="rId36"/>
    <p:sldId id="450" r:id="rId37"/>
    <p:sldId id="451" r:id="rId38"/>
    <p:sldId id="452" r:id="rId39"/>
    <p:sldId id="453" r:id="rId40"/>
    <p:sldId id="454" r:id="rId41"/>
    <p:sldId id="455" r:id="rId42"/>
    <p:sldId id="456" r:id="rId43"/>
    <p:sldId id="341" r:id="rId44"/>
    <p:sldId id="482" r:id="rId45"/>
    <p:sldId id="483" r:id="rId46"/>
    <p:sldId id="484" r:id="rId47"/>
    <p:sldId id="485" r:id="rId48"/>
    <p:sldId id="486" r:id="rId49"/>
    <p:sldId id="351" r:id="rId50"/>
    <p:sldId id="472" r:id="rId51"/>
    <p:sldId id="473" r:id="rId52"/>
    <p:sldId id="474" r:id="rId53"/>
    <p:sldId id="475" r:id="rId54"/>
    <p:sldId id="476" r:id="rId55"/>
    <p:sldId id="477" r:id="rId56"/>
    <p:sldId id="478" r:id="rId57"/>
    <p:sldId id="479" r:id="rId58"/>
    <p:sldId id="480" r:id="rId59"/>
    <p:sldId id="481" r:id="rId60"/>
    <p:sldId id="362" r:id="rId61"/>
    <p:sldId id="457" r:id="rId62"/>
    <p:sldId id="364" r:id="rId63"/>
    <p:sldId id="458" r:id="rId64"/>
    <p:sldId id="366" r:id="rId65"/>
    <p:sldId id="459" r:id="rId66"/>
    <p:sldId id="368" r:id="rId67"/>
    <p:sldId id="460" r:id="rId68"/>
    <p:sldId id="370" r:id="rId69"/>
    <p:sldId id="461" r:id="rId70"/>
    <p:sldId id="372" r:id="rId71"/>
    <p:sldId id="407" r:id="rId72"/>
    <p:sldId id="408" r:id="rId73"/>
    <p:sldId id="409" r:id="rId74"/>
    <p:sldId id="410" r:id="rId75"/>
    <p:sldId id="411" r:id="rId76"/>
    <p:sldId id="412" r:id="rId77"/>
    <p:sldId id="413" r:id="rId78"/>
    <p:sldId id="414" r:id="rId79"/>
    <p:sldId id="415" r:id="rId80"/>
    <p:sldId id="416" r:id="rId81"/>
    <p:sldId id="417" r:id="rId82"/>
    <p:sldId id="418" r:id="rId83"/>
    <p:sldId id="419" r:id="rId84"/>
    <p:sldId id="420" r:id="rId85"/>
    <p:sldId id="421" r:id="rId86"/>
    <p:sldId id="422" r:id="rId87"/>
    <p:sldId id="423" r:id="rId88"/>
    <p:sldId id="424" r:id="rId89"/>
    <p:sldId id="425" r:id="rId90"/>
    <p:sldId id="426" r:id="rId91"/>
    <p:sldId id="462" r:id="rId92"/>
    <p:sldId id="463" r:id="rId93"/>
    <p:sldId id="464" r:id="rId94"/>
    <p:sldId id="465" r:id="rId95"/>
    <p:sldId id="466" r:id="rId96"/>
    <p:sldId id="467" r:id="rId97"/>
    <p:sldId id="468" r:id="rId98"/>
    <p:sldId id="469" r:id="rId99"/>
    <p:sldId id="470" r:id="rId100"/>
    <p:sldId id="471" r:id="rId101"/>
    <p:sldId id="291" r:id="rId10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аздел по умолчанию" id="{05262DCA-BD76-49FD-BE34-A0133AB86C2E}">
          <p14:sldIdLst>
            <p14:sldId id="257"/>
            <p14:sldId id="275"/>
            <p14:sldId id="292"/>
            <p14:sldId id="293"/>
            <p14:sldId id="297"/>
            <p14:sldId id="298"/>
            <p14:sldId id="299"/>
            <p14:sldId id="300"/>
            <p14:sldId id="312"/>
            <p14:sldId id="295"/>
            <p14:sldId id="296"/>
            <p14:sldId id="306"/>
            <p14:sldId id="301"/>
            <p14:sldId id="305"/>
            <p14:sldId id="302"/>
            <p14:sldId id="308"/>
            <p14:sldId id="303"/>
            <p14:sldId id="309"/>
            <p14:sldId id="304"/>
            <p14:sldId id="310"/>
            <p14:sldId id="313"/>
            <p14:sldId id="311"/>
            <p14:sldId id="316"/>
            <p14:sldId id="314"/>
            <p14:sldId id="318"/>
            <p14:sldId id="317"/>
            <p14:sldId id="320"/>
            <p14:sldId id="319"/>
            <p14:sldId id="322"/>
            <p14:sldId id="321"/>
            <p14:sldId id="350"/>
            <p14:sldId id="325"/>
            <p14:sldId id="326"/>
            <p14:sldId id="327"/>
            <p14:sldId id="328"/>
            <p14:sldId id="329"/>
            <p14:sldId id="330"/>
            <p14:sldId id="331"/>
            <p14:sldId id="332"/>
            <p14:sldId id="333"/>
            <p14:sldId id="323"/>
            <p14:sldId id="335"/>
            <p14:sldId id="334"/>
            <p14:sldId id="337"/>
            <p14:sldId id="336"/>
            <p14:sldId id="339"/>
            <p14:sldId id="340"/>
            <p14:sldId id="341"/>
            <p14:sldId id="338"/>
            <p14:sldId id="344"/>
            <p14:sldId id="343"/>
            <p14:sldId id="346"/>
            <p14:sldId id="345"/>
            <p14:sldId id="351"/>
            <p14:sldId id="348"/>
            <p14:sldId id="347"/>
            <p14:sldId id="352"/>
            <p14:sldId id="349"/>
            <p14:sldId id="354"/>
            <p14:sldId id="353"/>
            <p14:sldId id="356"/>
            <p14:sldId id="355"/>
            <p14:sldId id="359"/>
            <p14:sldId id="357"/>
            <p14:sldId id="360"/>
            <p14:sldId id="358"/>
            <p14:sldId id="362"/>
            <p14:sldId id="361"/>
            <p14:sldId id="364"/>
            <p14:sldId id="363"/>
            <p14:sldId id="366"/>
            <p14:sldId id="365"/>
            <p14:sldId id="368"/>
            <p14:sldId id="367"/>
            <p14:sldId id="370"/>
            <p14:sldId id="369"/>
            <p14:sldId id="372"/>
            <p14:sldId id="373"/>
            <p14:sldId id="371"/>
            <p14:sldId id="375"/>
            <p14:sldId id="374"/>
            <p14:sldId id="377"/>
            <p14:sldId id="376"/>
            <p14:sldId id="379"/>
            <p14:sldId id="378"/>
            <p14:sldId id="381"/>
            <p14:sldId id="380"/>
            <p14:sldId id="383"/>
            <p14:sldId id="382"/>
            <p14:sldId id="385"/>
            <p14:sldId id="384"/>
            <p14:sldId id="387"/>
            <p14:sldId id="386"/>
            <p14:sldId id="389"/>
            <p14:sldId id="388"/>
            <p14:sldId id="391"/>
            <p14:sldId id="390"/>
            <p14:sldId id="393"/>
            <p14:sldId id="392"/>
            <p14:sldId id="395"/>
            <p14:sldId id="394"/>
            <p14:sldId id="397"/>
            <p14:sldId id="396"/>
            <p14:sldId id="399"/>
            <p14:sldId id="398"/>
            <p14:sldId id="401"/>
            <p14:sldId id="400"/>
            <p14:sldId id="403"/>
            <p14:sldId id="402"/>
            <p14:sldId id="404"/>
            <p14:sldId id="291"/>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2206" autoAdjust="0"/>
    <p:restoredTop sz="86331" autoAdjust="0"/>
  </p:normalViewPr>
  <p:slideViewPr>
    <p:cSldViewPr snapToGrid="0">
      <p:cViewPr varScale="1">
        <p:scale>
          <a:sx n="62" d="100"/>
          <a:sy n="62" d="100"/>
        </p:scale>
        <p:origin x="-726" y="-90"/>
      </p:cViewPr>
      <p:guideLst>
        <p:guide orient="horz" pos="2160"/>
        <p:guide pos="3840"/>
      </p:guideLst>
    </p:cSldViewPr>
  </p:slideViewPr>
  <p:outlineViewPr>
    <p:cViewPr>
      <p:scale>
        <a:sx n="33" d="100"/>
        <a:sy n="33" d="100"/>
      </p:scale>
      <p:origin x="270" y="27087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87D372-5985-447B-9A99-816517F59507}" type="datetimeFigureOut">
              <a:rPr lang="ru-RU" smtClean="0"/>
              <a:pPr/>
              <a:t>29.12.2022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6A7AC-7282-43CA-B066-7B93BE490DB2}" type="slidenum">
              <a:rPr lang="ru-RU" smtClean="0"/>
              <a:pPr/>
              <a:t>‹#›</a:t>
            </a:fld>
            <a:endParaRPr lang="ru-RU"/>
          </a:p>
        </p:txBody>
      </p:sp>
    </p:spTree>
    <p:extLst>
      <p:ext uri="{BB962C8B-B14F-4D97-AF65-F5344CB8AC3E}">
        <p14:creationId xmlns="" xmlns:p14="http://schemas.microsoft.com/office/powerpoint/2010/main" val="1080748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D6A7AC-7282-43CA-B066-7B93BE490DB2}" type="slidenum">
              <a:rPr lang="ru-RU" smtClean="0"/>
              <a:pPr/>
              <a:t>10</a:t>
            </a:fld>
            <a:endParaRPr lang="ru-RU"/>
          </a:p>
        </p:txBody>
      </p:sp>
    </p:spTree>
    <p:extLst>
      <p:ext uri="{BB962C8B-B14F-4D97-AF65-F5344CB8AC3E}">
        <p14:creationId xmlns="" xmlns:p14="http://schemas.microsoft.com/office/powerpoint/2010/main" val="3741663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4D6A7AC-7282-43CA-B066-7B93BE490DB2}" type="slidenum">
              <a:rPr lang="ru-RU" smtClean="0"/>
              <a:pPr/>
              <a:t>63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16325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394185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2497332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18906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106769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999378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484494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72740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169693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698309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14027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2765195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562622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131546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448279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244299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3812138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343562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424669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814885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419566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119DA5F-E3CA-4B99-A4B5-E6917AF04519}" type="datetimeFigureOut">
              <a:rPr lang="ru-RU" smtClean="0"/>
              <a:pPr/>
              <a:t>29.12.2022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273934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9DA5F-E3CA-4B99-A4B5-E6917AF04519}" type="datetimeFigureOut">
              <a:rPr lang="ru-RU" smtClean="0"/>
              <a:pPr/>
              <a:t>29.12.2022</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2C73E-12ED-425F-9A60-3AFF82D9C281}" type="slidenum">
              <a:rPr lang="ru-RU" smtClean="0"/>
              <a:pPr/>
              <a:t>‹#›</a:t>
            </a:fld>
            <a:endParaRPr lang="ru-RU"/>
          </a:p>
        </p:txBody>
      </p:sp>
    </p:spTree>
    <p:extLst>
      <p:ext uri="{BB962C8B-B14F-4D97-AF65-F5344CB8AC3E}">
        <p14:creationId xmlns="" xmlns:p14="http://schemas.microsoft.com/office/powerpoint/2010/main" val="93955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19DA5F-E3CA-4B99-A4B5-E6917AF04519}"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02C73E-12ED-425F-9A60-3AFF82D9C281}"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4504848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Содержимое 6" descr="1613674604_29-p-fon-dlya-prezentatsii-igra-dlya-detei-32.jpg"/>
          <p:cNvPicPr>
            <a:picLocks noGrp="1" noChangeAspect="1"/>
          </p:cNvPicPr>
          <p:nvPr>
            <p:ph idx="1"/>
          </p:nvPr>
        </p:nvPicPr>
        <p:blipFill>
          <a:blip r:embed="rId2"/>
          <a:stretch>
            <a:fillRect/>
          </a:stretch>
        </p:blipFill>
        <p:spPr>
          <a:xfrm>
            <a:off x="0" y="-4750"/>
            <a:ext cx="12192000" cy="6862750"/>
          </a:xfrm>
        </p:spPr>
      </p:pic>
      <p:sp>
        <p:nvSpPr>
          <p:cNvPr id="12" name="TextBox 11"/>
          <p:cNvSpPr txBox="1"/>
          <p:nvPr/>
        </p:nvSpPr>
        <p:spPr>
          <a:xfrm>
            <a:off x="2346960" y="701040"/>
            <a:ext cx="7208520" cy="3477875"/>
          </a:xfrm>
          <a:prstGeom prst="rect">
            <a:avLst/>
          </a:prstGeom>
          <a:noFill/>
        </p:spPr>
        <p:txBody>
          <a:bodyPr wrap="square" rtlCol="0">
            <a:spAutoFit/>
          </a:bodyPr>
          <a:lstStyle/>
          <a:p>
            <a:r>
              <a:rPr lang="ru-RU" sz="4400" b="1" dirty="0" smtClean="0">
                <a:solidFill>
                  <a:srgbClr val="7030A0"/>
                </a:solidFill>
                <a:latin typeface="Times New Roman" panose="02020603050405020304" pitchFamily="18" charset="0"/>
                <a:cs typeface="Times New Roman" panose="02020603050405020304" pitchFamily="18" charset="0"/>
              </a:rPr>
              <a:t>Рекомендации для родителей</a:t>
            </a:r>
            <a:br>
              <a:rPr lang="ru-RU" sz="4400" b="1" dirty="0" smtClean="0">
                <a:solidFill>
                  <a:srgbClr val="7030A0"/>
                </a:solidFill>
                <a:latin typeface="Times New Roman" panose="02020603050405020304" pitchFamily="18" charset="0"/>
                <a:cs typeface="Times New Roman" panose="02020603050405020304" pitchFamily="18" charset="0"/>
              </a:rPr>
            </a:br>
            <a:r>
              <a:rPr lang="ru-RU" sz="4400" b="1" dirty="0" smtClean="0">
                <a:solidFill>
                  <a:srgbClr val="7030A0"/>
                </a:solidFill>
                <a:latin typeface="Times New Roman" panose="02020603050405020304" pitchFamily="18" charset="0"/>
                <a:cs typeface="Times New Roman" panose="02020603050405020304" pitchFamily="18" charset="0"/>
              </a:rPr>
              <a:t>Картотека подвижных игр для детей всех возрастных групп</a:t>
            </a:r>
            <a:endParaRPr lang="ru-RU" sz="4400" b="1" dirty="0">
              <a:solidFill>
                <a:srgbClr val="7030A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Объект 9"/>
          <p:cNvGraphicFramePr>
            <a:graphicFrameLocks noGrp="1"/>
          </p:cNvGraphicFramePr>
          <p:nvPr>
            <p:ph idx="1"/>
            <p:extLst>
              <p:ext uri="{D42A27DB-BD31-4B8C-83A1-F6EECF244321}">
                <p14:modId xmlns="" xmlns:p14="http://schemas.microsoft.com/office/powerpoint/2010/main" val="2197220288"/>
              </p:ext>
            </p:extLst>
          </p:nvPr>
        </p:nvGraphicFramePr>
        <p:xfrm>
          <a:off x="838200" y="136523"/>
          <a:ext cx="10439400" cy="6423341"/>
        </p:xfrm>
        <a:graphic>
          <a:graphicData uri="http://schemas.openxmlformats.org/drawingml/2006/table">
            <a:tbl>
              <a:tblPr firstRow="1" bandRow="1">
                <a:tableStyleId>{9DCAF9ED-07DC-4A11-8D7F-57B35C25682E}</a:tableStyleId>
              </a:tblPr>
              <a:tblGrid>
                <a:gridCol w="3479800">
                  <a:extLst>
                    <a:ext uri="{9D8B030D-6E8A-4147-A177-3AD203B41FA5}">
                      <a16:colId xmlns="" xmlns:a16="http://schemas.microsoft.com/office/drawing/2014/main" val="3964950092"/>
                    </a:ext>
                  </a:extLst>
                </a:gridCol>
                <a:gridCol w="3479800">
                  <a:extLst>
                    <a:ext uri="{9D8B030D-6E8A-4147-A177-3AD203B41FA5}">
                      <a16:colId xmlns="" xmlns:a16="http://schemas.microsoft.com/office/drawing/2014/main" val="2027830076"/>
                    </a:ext>
                  </a:extLst>
                </a:gridCol>
                <a:gridCol w="3479800">
                  <a:extLst>
                    <a:ext uri="{9D8B030D-6E8A-4147-A177-3AD203B41FA5}">
                      <a16:colId xmlns="" xmlns:a16="http://schemas.microsoft.com/office/drawing/2014/main" val="3249506799"/>
                    </a:ext>
                  </a:extLst>
                </a:gridCol>
              </a:tblGrid>
              <a:tr h="625908">
                <a:tc rowSpan="2">
                  <a:txBody>
                    <a:bodyPr/>
                    <a:lstStyle/>
                    <a:p>
                      <a:r>
                        <a:rPr lang="ru-RU" dirty="0" smtClean="0"/>
                        <a:t>Признаки</a:t>
                      </a:r>
                    </a:p>
                    <a:p>
                      <a:endParaRPr lang="ru-RU" dirty="0"/>
                    </a:p>
                  </a:txBody>
                  <a:tcPr/>
                </a:tc>
                <a:tc gridSpan="2">
                  <a:txBody>
                    <a:bodyPr/>
                    <a:lstStyle/>
                    <a:p>
                      <a:r>
                        <a:rPr lang="ru-RU" dirty="0" smtClean="0"/>
                        <a:t>Степень утомления</a:t>
                      </a:r>
                    </a:p>
                    <a:p>
                      <a:endParaRPr lang="ru-RU" dirty="0"/>
                    </a:p>
                  </a:txBody>
                  <a:tcPr/>
                </a:tc>
                <a:tc hMerge="1">
                  <a:txBody>
                    <a:bodyPr/>
                    <a:lstStyle/>
                    <a:p>
                      <a:endParaRPr lang="ru-RU"/>
                    </a:p>
                  </a:txBody>
                  <a:tcPr/>
                </a:tc>
                <a:extLst>
                  <a:ext uri="{0D108BD9-81ED-4DB2-BD59-A6C34878D82A}">
                    <a16:rowId xmlns="" xmlns:a16="http://schemas.microsoft.com/office/drawing/2014/main" val="3839652036"/>
                  </a:ext>
                </a:extLst>
              </a:tr>
              <a:tr h="894155">
                <a:tc vMerge="1">
                  <a:txBody>
                    <a:bodyPr/>
                    <a:lstStyle/>
                    <a:p>
                      <a:endParaRPr lang="ru-RU" dirty="0"/>
                    </a:p>
                  </a:txBody>
                  <a:tcPr>
                    <a:lnT w="12700" cap="flat" cmpd="sng" algn="ctr">
                      <a:solidFill>
                        <a:schemeClr val="tx1"/>
                      </a:solidFill>
                      <a:prstDash val="solid"/>
                      <a:round/>
                      <a:headEnd type="none" w="med" len="med"/>
                      <a:tailEnd type="none" w="med" len="med"/>
                    </a:lnT>
                  </a:tcPr>
                </a:tc>
                <a:tc>
                  <a:txBody>
                    <a:bodyPr/>
                    <a:lstStyle/>
                    <a:p>
                      <a:r>
                        <a:rPr lang="en-US" dirty="0" smtClean="0"/>
                        <a:t>I (</a:t>
                      </a:r>
                      <a:r>
                        <a:rPr lang="ru-RU" dirty="0" smtClean="0"/>
                        <a:t>допустимая)</a:t>
                      </a:r>
                      <a:endParaRPr lang="ru-RU" dirty="0"/>
                    </a:p>
                  </a:txBody>
                  <a:tcPr/>
                </a:tc>
                <a:tc>
                  <a:txBody>
                    <a:bodyPr/>
                    <a:lstStyle/>
                    <a:p>
                      <a:r>
                        <a:rPr lang="en-US" dirty="0" smtClean="0"/>
                        <a:t>II (</a:t>
                      </a:r>
                      <a:r>
                        <a:rPr lang="ru-RU" dirty="0" smtClean="0"/>
                        <a:t>требующая снижения</a:t>
                      </a:r>
                    </a:p>
                    <a:p>
                      <a:r>
                        <a:rPr lang="ru-RU" dirty="0" smtClean="0"/>
                        <a:t>нагрузки)</a:t>
                      </a:r>
                    </a:p>
                    <a:p>
                      <a:endParaRPr lang="ru-RU" dirty="0"/>
                    </a:p>
                  </a:txBody>
                  <a:tcPr/>
                </a:tc>
                <a:extLst>
                  <a:ext uri="{0D108BD9-81ED-4DB2-BD59-A6C34878D82A}">
                    <a16:rowId xmlns="" xmlns:a16="http://schemas.microsoft.com/office/drawing/2014/main" val="1527592111"/>
                  </a:ext>
                </a:extLst>
              </a:tr>
              <a:tr h="1430647">
                <a:tc>
                  <a:txBody>
                    <a:bodyPr/>
                    <a:lstStyle/>
                    <a:p>
                      <a:r>
                        <a:rPr lang="ru-RU" dirty="0" smtClean="0"/>
                        <a:t>Окраска кожи лица и видимых слизистых оболочек</a:t>
                      </a:r>
                      <a:endParaRPr lang="ru-RU" dirty="0"/>
                    </a:p>
                  </a:txBody>
                  <a:tcPr/>
                </a:tc>
                <a:tc>
                  <a:txBody>
                    <a:bodyPr/>
                    <a:lstStyle/>
                    <a:p>
                      <a:r>
                        <a:rPr lang="ru-RU" dirty="0" smtClean="0"/>
                        <a:t>Небольшое покраснение кожи</a:t>
                      </a:r>
                      <a:endParaRPr lang="ru-RU" dirty="0"/>
                    </a:p>
                  </a:txBody>
                  <a:tcPr/>
                </a:tc>
                <a:tc>
                  <a:txBody>
                    <a:bodyPr/>
                    <a:lstStyle/>
                    <a:p>
                      <a:r>
                        <a:rPr lang="ru-RU" dirty="0" smtClean="0"/>
                        <a:t>Значительное покраснение или побледнение кожи, побледнение, небольшая синюшность видимых слизистых оболочек</a:t>
                      </a:r>
                      <a:endParaRPr lang="ru-RU" dirty="0"/>
                    </a:p>
                  </a:txBody>
                  <a:tcPr/>
                </a:tc>
                <a:extLst>
                  <a:ext uri="{0D108BD9-81ED-4DB2-BD59-A6C34878D82A}">
                    <a16:rowId xmlns="" xmlns:a16="http://schemas.microsoft.com/office/drawing/2014/main" val="722819324"/>
                  </a:ext>
                </a:extLst>
              </a:tr>
              <a:tr h="1028381">
                <a:tc>
                  <a:txBody>
                    <a:bodyPr/>
                    <a:lstStyle/>
                    <a:p>
                      <a:r>
                        <a:rPr lang="ru-RU" dirty="0" smtClean="0"/>
                        <a:t>Потливость</a:t>
                      </a:r>
                      <a:endParaRPr lang="ru-RU" dirty="0"/>
                    </a:p>
                  </a:txBody>
                  <a:tcPr/>
                </a:tc>
                <a:tc>
                  <a:txBody>
                    <a:bodyPr/>
                    <a:lstStyle/>
                    <a:p>
                      <a:r>
                        <a:rPr lang="ru-RU" dirty="0" smtClean="0"/>
                        <a:t>Небольшая</a:t>
                      </a:r>
                      <a:endParaRPr lang="ru-RU" dirty="0"/>
                    </a:p>
                  </a:txBody>
                  <a:tcPr/>
                </a:tc>
                <a:tc>
                  <a:txBody>
                    <a:bodyPr/>
                    <a:lstStyle/>
                    <a:p>
                      <a:r>
                        <a:rPr lang="ru-RU" dirty="0" smtClean="0"/>
                        <a:t>Выраженная, преимущественно лица</a:t>
                      </a:r>
                      <a:endParaRPr lang="ru-RU" dirty="0"/>
                    </a:p>
                  </a:txBody>
                  <a:tcPr/>
                </a:tc>
                <a:extLst>
                  <a:ext uri="{0D108BD9-81ED-4DB2-BD59-A6C34878D82A}">
                    <a16:rowId xmlns="" xmlns:a16="http://schemas.microsoft.com/office/drawing/2014/main" val="513641531"/>
                  </a:ext>
                </a:extLst>
              </a:tr>
              <a:tr h="1162401">
                <a:tc>
                  <a:txBody>
                    <a:bodyPr/>
                    <a:lstStyle/>
                    <a:p>
                      <a:r>
                        <a:rPr lang="ru-RU" dirty="0" smtClean="0"/>
                        <a:t>Дыхание</a:t>
                      </a:r>
                      <a:endParaRPr lang="ru-RU" dirty="0"/>
                    </a:p>
                  </a:txBody>
                  <a:tcPr/>
                </a:tc>
                <a:tc>
                  <a:txBody>
                    <a:bodyPr/>
                    <a:lstStyle/>
                    <a:p>
                      <a:r>
                        <a:rPr lang="ru-RU" dirty="0" smtClean="0"/>
                        <a:t>Без изменений или</a:t>
                      </a:r>
                    </a:p>
                    <a:p>
                      <a:r>
                        <a:rPr lang="ru-RU" dirty="0" smtClean="0"/>
                        <a:t>слегка учащенное (на</a:t>
                      </a:r>
                    </a:p>
                    <a:p>
                      <a:r>
                        <a:rPr lang="ru-RU" dirty="0" smtClean="0"/>
                        <a:t>5—8 в минуту)</a:t>
                      </a:r>
                      <a:endParaRPr lang="ru-RU" dirty="0"/>
                    </a:p>
                  </a:txBody>
                  <a:tcPr/>
                </a:tc>
                <a:tc>
                  <a:txBody>
                    <a:bodyPr/>
                    <a:lstStyle/>
                    <a:p>
                      <a:r>
                        <a:rPr lang="ru-RU" dirty="0" smtClean="0"/>
                        <a:t>Учащенное (на 10—15 в</a:t>
                      </a:r>
                    </a:p>
                    <a:p>
                      <a:r>
                        <a:rPr lang="ru-RU" dirty="0" smtClean="0"/>
                        <a:t>минуту); периодические</a:t>
                      </a:r>
                    </a:p>
                    <a:p>
                      <a:r>
                        <a:rPr lang="ru-RU" dirty="0" smtClean="0"/>
                        <a:t>вдохи </a:t>
                      </a:r>
                    </a:p>
                    <a:p>
                      <a:endParaRPr lang="ru-RU" dirty="0"/>
                    </a:p>
                  </a:txBody>
                  <a:tcPr/>
                </a:tc>
                <a:extLst>
                  <a:ext uri="{0D108BD9-81ED-4DB2-BD59-A6C34878D82A}">
                    <a16:rowId xmlns="" xmlns:a16="http://schemas.microsoft.com/office/drawing/2014/main" val="3224346909"/>
                  </a:ext>
                </a:extLst>
              </a:tr>
              <a:tr h="1162401">
                <a:tc>
                  <a:txBody>
                    <a:bodyPr/>
                    <a:lstStyle/>
                    <a:p>
                      <a:r>
                        <a:rPr lang="ru-RU" dirty="0" smtClean="0"/>
                        <a:t>Пульс</a:t>
                      </a:r>
                      <a:endParaRPr lang="ru-RU" dirty="0"/>
                    </a:p>
                  </a:txBody>
                  <a:tcPr/>
                </a:tc>
                <a:tc>
                  <a:txBody>
                    <a:bodyPr/>
                    <a:lstStyle/>
                    <a:p>
                      <a:r>
                        <a:rPr lang="ru-RU" dirty="0" smtClean="0"/>
                        <a:t>Несколько учащенный (на 15—20% от</a:t>
                      </a:r>
                    </a:p>
                    <a:p>
                      <a:r>
                        <a:rPr lang="ru-RU" dirty="0" smtClean="0"/>
                        <a:t>возрастной нормы),</a:t>
                      </a:r>
                    </a:p>
                    <a:p>
                      <a:r>
                        <a:rPr lang="ru-RU" dirty="0" smtClean="0"/>
                        <a:t>ритмичный</a:t>
                      </a:r>
                      <a:endParaRPr lang="ru-RU" dirty="0"/>
                    </a:p>
                  </a:txBody>
                  <a:tcPr/>
                </a:tc>
                <a:tc>
                  <a:txBody>
                    <a:bodyPr/>
                    <a:lstStyle/>
                    <a:p>
                      <a:r>
                        <a:rPr lang="ru-RU" dirty="0" smtClean="0"/>
                        <a:t>Учащенный (30—50% от</a:t>
                      </a:r>
                    </a:p>
                    <a:p>
                      <a:r>
                        <a:rPr lang="ru-RU" dirty="0" smtClean="0"/>
                        <a:t>возрастной нормы), аритмичный</a:t>
                      </a:r>
                      <a:endParaRPr lang="ru-RU" dirty="0"/>
                    </a:p>
                  </a:txBody>
                  <a:tcPr/>
                </a:tc>
                <a:extLst>
                  <a:ext uri="{0D108BD9-81ED-4DB2-BD59-A6C34878D82A}">
                    <a16:rowId xmlns="" xmlns:a16="http://schemas.microsoft.com/office/drawing/2014/main" val="3032221214"/>
                  </a:ext>
                </a:extLst>
              </a:tr>
            </a:tbl>
          </a:graphicData>
        </a:graphic>
      </p:graphicFrame>
    </p:spTree>
    <p:extLst>
      <p:ext uri="{BB962C8B-B14F-4D97-AF65-F5344CB8AC3E}">
        <p14:creationId xmlns="" xmlns:p14="http://schemas.microsoft.com/office/powerpoint/2010/main" val="41787201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wladperw\Desktop\1613674551_42-p-fon-dlya-prezentatsii-igra-dlya-detei-45.pn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2" name="Прямоугольник 1"/>
          <p:cNvSpPr/>
          <p:nvPr/>
        </p:nvSpPr>
        <p:spPr>
          <a:xfrm>
            <a:off x="1975104" y="182880"/>
            <a:ext cx="7653528" cy="3303468"/>
          </a:xfrm>
          <a:prstGeom prst="rect">
            <a:avLst/>
          </a:prstGeom>
        </p:spPr>
        <p:txBody>
          <a:bodyPr wrap="square">
            <a:spAutoFit/>
          </a:bodyPr>
          <a:lstStyle/>
          <a:p>
            <a:pPr algn="ctr">
              <a:spcAft>
                <a:spcPts val="1000"/>
              </a:spcAft>
            </a:pPr>
            <a:r>
              <a:rPr lang="ru-RU" sz="2400" b="1" dirty="0">
                <a:solidFill>
                  <a:srgbClr val="111111"/>
                </a:solidFill>
                <a:latin typeface="Times New Roman" panose="02020603050405020304" pitchFamily="18" charset="0"/>
                <a:ea typeface="Times New Roman" panose="02020603050405020304" pitchFamily="18" charset="0"/>
              </a:rPr>
              <a:t>Литература:</a:t>
            </a:r>
            <a:endParaRPr lang="ru-RU" sz="2400" b="1" dirty="0">
              <a:latin typeface="Times New Roman" panose="02020603050405020304" pitchFamily="18" charset="0"/>
              <a:ea typeface="Times New Roman" panose="02020603050405020304" pitchFamily="18" charset="0"/>
            </a:endParaRPr>
          </a:p>
          <a:p>
            <a:pPr algn="just">
              <a:spcAft>
                <a:spcPts val="1000"/>
              </a:spcAft>
            </a:pPr>
            <a:r>
              <a:rPr lang="ru-RU" sz="2400" dirty="0">
                <a:solidFill>
                  <a:srgbClr val="111111"/>
                </a:solidFill>
                <a:latin typeface="Times New Roman" panose="02020603050405020304" pitchFamily="18" charset="0"/>
                <a:ea typeface="Times New Roman" panose="02020603050405020304" pitchFamily="18" charset="0"/>
              </a:rPr>
              <a:t>1. </a:t>
            </a:r>
            <a:r>
              <a:rPr lang="ru-RU" sz="2400" dirty="0" err="1">
                <a:solidFill>
                  <a:srgbClr val="111111"/>
                </a:solidFill>
                <a:latin typeface="Times New Roman" panose="02020603050405020304" pitchFamily="18" charset="0"/>
                <a:ea typeface="Times New Roman" panose="02020603050405020304" pitchFamily="18" charset="0"/>
              </a:rPr>
              <a:t>Боковец</a:t>
            </a:r>
            <a:r>
              <a:rPr lang="ru-RU" sz="2400" dirty="0">
                <a:solidFill>
                  <a:srgbClr val="111111"/>
                </a:solidFill>
                <a:latin typeface="Times New Roman" panose="02020603050405020304" pitchFamily="18" charset="0"/>
                <a:ea typeface="Times New Roman" panose="02020603050405020304" pitchFamily="18" charset="0"/>
              </a:rPr>
              <a:t>, Ю.В. Воспитание правильной осанки у детей дошкольного возраста: пособие для педагогов, руководителей учреждений, обеспечивающих получение </a:t>
            </a:r>
            <a:r>
              <a:rPr lang="ru-RU" sz="2400" dirty="0" err="1">
                <a:solidFill>
                  <a:srgbClr val="111111"/>
                </a:solidFill>
                <a:latin typeface="Times New Roman" panose="02020603050405020304" pitchFamily="18" charset="0"/>
                <a:ea typeface="Times New Roman" panose="02020603050405020304" pitchFamily="18" charset="0"/>
              </a:rPr>
              <a:t>дошк</a:t>
            </a:r>
            <a:r>
              <a:rPr lang="ru-RU" sz="2400" dirty="0">
                <a:solidFill>
                  <a:srgbClr val="111111"/>
                </a:solidFill>
                <a:latin typeface="Times New Roman" panose="02020603050405020304" pitchFamily="18" charset="0"/>
                <a:ea typeface="Times New Roman" panose="02020603050405020304" pitchFamily="18" charset="0"/>
              </a:rPr>
              <a:t>. Образования / Ю.В. </a:t>
            </a:r>
            <a:r>
              <a:rPr lang="ru-RU" sz="2400" dirty="0" err="1">
                <a:solidFill>
                  <a:srgbClr val="111111"/>
                </a:solidFill>
                <a:latin typeface="Times New Roman" panose="02020603050405020304" pitchFamily="18" charset="0"/>
                <a:ea typeface="Times New Roman" panose="02020603050405020304" pitchFamily="18" charset="0"/>
              </a:rPr>
              <a:t>Боковец</a:t>
            </a:r>
            <a:r>
              <a:rPr lang="ru-RU" sz="2400" dirty="0">
                <a:solidFill>
                  <a:srgbClr val="111111"/>
                </a:solidFill>
                <a:latin typeface="Times New Roman" panose="02020603050405020304" pitchFamily="18" charset="0"/>
                <a:ea typeface="Times New Roman" panose="02020603050405020304" pitchFamily="18" charset="0"/>
              </a:rPr>
              <a:t>. – Мозырь: ООО ИД Белый Ветер, 2005. – 102 с.</a:t>
            </a:r>
            <a:endParaRPr lang="ru-RU" sz="2400" dirty="0">
              <a:latin typeface="Times New Roman" panose="02020603050405020304" pitchFamily="18" charset="0"/>
              <a:ea typeface="Times New Roman" panose="02020603050405020304" pitchFamily="18" charset="0"/>
            </a:endParaRPr>
          </a:p>
          <a:p>
            <a:pPr algn="just">
              <a:spcAft>
                <a:spcPts val="1000"/>
              </a:spcAft>
            </a:pPr>
            <a:r>
              <a:rPr lang="ru-RU" sz="2400" dirty="0">
                <a:solidFill>
                  <a:srgbClr val="111111"/>
                </a:solidFill>
                <a:latin typeface="Times New Roman" panose="02020603050405020304" pitchFamily="18" charset="0"/>
                <a:ea typeface="Times New Roman" panose="02020603050405020304" pitchFamily="18" charset="0"/>
              </a:rPr>
              <a:t>2. </a:t>
            </a:r>
            <a:r>
              <a:rPr lang="ru-RU" sz="2400" dirty="0" err="1">
                <a:latin typeface="Times New Roman" panose="02020603050405020304" pitchFamily="18" charset="0"/>
                <a:ea typeface="Times New Roman" panose="02020603050405020304" pitchFamily="18" charset="0"/>
              </a:rPr>
              <a:t>Страковская</a:t>
            </a:r>
            <a:r>
              <a:rPr lang="ru-RU" sz="2400" dirty="0">
                <a:latin typeface="Times New Roman" panose="02020603050405020304" pitchFamily="18" charset="0"/>
                <a:ea typeface="Times New Roman" panose="02020603050405020304" pitchFamily="18" charset="0"/>
              </a:rPr>
              <a:t> В.Л. Подвижные игры в терапии больных и ослабленных детей .-М.: Медицина, 1978. — 185 с.</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4264906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98120"/>
            <a:ext cx="10515600" cy="624840"/>
          </a:xfrm>
        </p:spPr>
        <p:txBody>
          <a:bodyPr>
            <a:noAutofit/>
          </a:bodyPr>
          <a:lstStyle/>
          <a:p>
            <a:r>
              <a:rPr lang="ru-RU" sz="3200" dirty="0">
                <a:solidFill>
                  <a:srgbClr val="00B0F0"/>
                </a:solidFill>
              </a:rPr>
              <a:t>Методические приемы, позволяющие изменять величину</a:t>
            </a:r>
            <a:br>
              <a:rPr lang="ru-RU" sz="3200" dirty="0">
                <a:solidFill>
                  <a:srgbClr val="00B0F0"/>
                </a:solidFill>
              </a:rPr>
            </a:br>
            <a:r>
              <a:rPr lang="ru-RU" sz="3200" dirty="0">
                <a:solidFill>
                  <a:srgbClr val="00B0F0"/>
                </a:solidFill>
              </a:rPr>
              <a:t>психофизической нагрузки при подборе подвижных игр</a:t>
            </a:r>
          </a:p>
        </p:txBody>
      </p:sp>
      <p:graphicFrame>
        <p:nvGraphicFramePr>
          <p:cNvPr id="4" name="Объект 3"/>
          <p:cNvGraphicFramePr>
            <a:graphicFrameLocks noGrp="1"/>
          </p:cNvGraphicFramePr>
          <p:nvPr>
            <p:ph idx="1"/>
            <p:extLst>
              <p:ext uri="{D42A27DB-BD31-4B8C-83A1-F6EECF244321}">
                <p14:modId xmlns="" xmlns:p14="http://schemas.microsoft.com/office/powerpoint/2010/main" val="2045234861"/>
              </p:ext>
            </p:extLst>
          </p:nvPr>
        </p:nvGraphicFramePr>
        <p:xfrm>
          <a:off x="838200" y="1203959"/>
          <a:ext cx="10515600" cy="5516880"/>
        </p:xfrm>
        <a:graphic>
          <a:graphicData uri="http://schemas.openxmlformats.org/drawingml/2006/table">
            <a:tbl>
              <a:tblPr firstRow="1" bandRow="1">
                <a:tableStyleId>{5FD0F851-EC5A-4D38-B0AD-8093EC10F338}</a:tableStyleId>
              </a:tblPr>
              <a:tblGrid>
                <a:gridCol w="5257800">
                  <a:extLst>
                    <a:ext uri="{9D8B030D-6E8A-4147-A177-3AD203B41FA5}">
                      <a16:colId xmlns="" xmlns:a16="http://schemas.microsoft.com/office/drawing/2014/main" val="2667491792"/>
                    </a:ext>
                  </a:extLst>
                </a:gridCol>
                <a:gridCol w="5257800">
                  <a:extLst>
                    <a:ext uri="{9D8B030D-6E8A-4147-A177-3AD203B41FA5}">
                      <a16:colId xmlns="" xmlns:a16="http://schemas.microsoft.com/office/drawing/2014/main" val="841905247"/>
                    </a:ext>
                  </a:extLst>
                </a:gridCol>
              </a:tblGrid>
              <a:tr h="919480">
                <a:tc>
                  <a:txBody>
                    <a:bodyPr/>
                    <a:lstStyle/>
                    <a:p>
                      <a:r>
                        <a:rPr lang="ru-RU" dirty="0" smtClean="0"/>
                        <a:t>Снижение нагрузки</a:t>
                      </a:r>
                      <a:endParaRPr lang="ru-RU" dirty="0"/>
                    </a:p>
                  </a:txBody>
                  <a:tcPr/>
                </a:tc>
                <a:tc>
                  <a:txBody>
                    <a:bodyPr/>
                    <a:lstStyle/>
                    <a:p>
                      <a:r>
                        <a:rPr lang="ru-RU" dirty="0" smtClean="0"/>
                        <a:t>Повышение нагрузки</a:t>
                      </a:r>
                      <a:endParaRPr lang="ru-RU" dirty="0"/>
                    </a:p>
                  </a:txBody>
                  <a:tcPr/>
                </a:tc>
                <a:extLst>
                  <a:ext uri="{0D108BD9-81ED-4DB2-BD59-A6C34878D82A}">
                    <a16:rowId xmlns="" xmlns:a16="http://schemas.microsoft.com/office/drawing/2014/main" val="3562526890"/>
                  </a:ext>
                </a:extLst>
              </a:tr>
              <a:tr h="919480">
                <a:tc>
                  <a:txBody>
                    <a:bodyPr/>
                    <a:lstStyle/>
                    <a:p>
                      <a:r>
                        <a:rPr lang="ru-RU" dirty="0" smtClean="0"/>
                        <a:t>Включение в занятия преимущественно игр I и II групп</a:t>
                      </a:r>
                      <a:endParaRPr lang="ru-RU" dirty="0"/>
                    </a:p>
                  </a:txBody>
                  <a:tcPr/>
                </a:tc>
                <a:tc>
                  <a:txBody>
                    <a:bodyPr/>
                    <a:lstStyle/>
                    <a:p>
                      <a:r>
                        <a:rPr lang="ru-RU" dirty="0" smtClean="0"/>
                        <a:t>Использование в занятиях игр</a:t>
                      </a:r>
                    </a:p>
                    <a:p>
                      <a:r>
                        <a:rPr lang="ru-RU" dirty="0" smtClean="0"/>
                        <a:t>III и IV групп с 'применением</a:t>
                      </a:r>
                    </a:p>
                    <a:p>
                      <a:r>
                        <a:rPr lang="ru-RU" dirty="0" smtClean="0"/>
                        <a:t>элементов соревнования, эстафет, командных игр</a:t>
                      </a:r>
                      <a:endParaRPr lang="ru-RU" dirty="0"/>
                    </a:p>
                  </a:txBody>
                  <a:tcPr/>
                </a:tc>
                <a:extLst>
                  <a:ext uri="{0D108BD9-81ED-4DB2-BD59-A6C34878D82A}">
                    <a16:rowId xmlns="" xmlns:a16="http://schemas.microsoft.com/office/drawing/2014/main" val="413344183"/>
                  </a:ext>
                </a:extLst>
              </a:tr>
              <a:tr h="919480">
                <a:tc>
                  <a:txBody>
                    <a:bodyPr/>
                    <a:lstStyle/>
                    <a:p>
                      <a:r>
                        <a:rPr lang="ru-RU" dirty="0" smtClean="0"/>
                        <a:t>Уменьшение продолжительности занятий играми</a:t>
                      </a:r>
                      <a:endParaRPr lang="ru-RU" dirty="0"/>
                    </a:p>
                  </a:txBody>
                  <a:tcPr/>
                </a:tc>
                <a:tc>
                  <a:txBody>
                    <a:bodyPr/>
                    <a:lstStyle/>
                    <a:p>
                      <a:r>
                        <a:rPr lang="ru-RU" dirty="0" smtClean="0"/>
                        <a:t>Увеличение продолжительности</a:t>
                      </a:r>
                    </a:p>
                    <a:p>
                      <a:r>
                        <a:rPr lang="ru-RU" dirty="0" smtClean="0"/>
                        <a:t>занятий играми</a:t>
                      </a:r>
                      <a:endParaRPr lang="ru-RU" dirty="0"/>
                    </a:p>
                  </a:txBody>
                  <a:tcPr/>
                </a:tc>
                <a:extLst>
                  <a:ext uri="{0D108BD9-81ED-4DB2-BD59-A6C34878D82A}">
                    <a16:rowId xmlns="" xmlns:a16="http://schemas.microsoft.com/office/drawing/2014/main" val="3033042636"/>
                  </a:ext>
                </a:extLst>
              </a:tr>
              <a:tr h="919480">
                <a:tc>
                  <a:txBody>
                    <a:bodyPr/>
                    <a:lstStyle/>
                    <a:p>
                      <a:r>
                        <a:rPr lang="ru-RU" dirty="0" smtClean="0"/>
                        <a:t> Уменьшение числа повторений</a:t>
                      </a:r>
                    </a:p>
                    <a:p>
                      <a:r>
                        <a:rPr lang="ru-RU" dirty="0" smtClean="0"/>
                        <a:t>одной и той же игры в занятии </a:t>
                      </a:r>
                    </a:p>
                    <a:p>
                      <a:endParaRPr lang="ru-RU" dirty="0"/>
                    </a:p>
                  </a:txBody>
                  <a:tcPr/>
                </a:tc>
                <a:tc>
                  <a:txBody>
                    <a:bodyPr/>
                    <a:lstStyle/>
                    <a:p>
                      <a:r>
                        <a:rPr lang="ru-RU" dirty="0" smtClean="0"/>
                        <a:t>Увеличение числа повторений</a:t>
                      </a:r>
                    </a:p>
                    <a:p>
                      <a:r>
                        <a:rPr lang="ru-RU" dirty="0" smtClean="0"/>
                        <a:t>каждой игры в занятии</a:t>
                      </a:r>
                      <a:endParaRPr lang="ru-RU" dirty="0"/>
                    </a:p>
                  </a:txBody>
                  <a:tcPr/>
                </a:tc>
                <a:extLst>
                  <a:ext uri="{0D108BD9-81ED-4DB2-BD59-A6C34878D82A}">
                    <a16:rowId xmlns="" xmlns:a16="http://schemas.microsoft.com/office/drawing/2014/main" val="1216910963"/>
                  </a:ext>
                </a:extLst>
              </a:tr>
              <a:tr h="919480">
                <a:tc>
                  <a:txBody>
                    <a:bodyPr/>
                    <a:lstStyle/>
                    <a:p>
                      <a:r>
                        <a:rPr lang="ru-RU" dirty="0" smtClean="0"/>
                        <a:t>Уменьшение сложности сюжета игры</a:t>
                      </a:r>
                      <a:endParaRPr lang="ru-RU" dirty="0"/>
                    </a:p>
                  </a:txBody>
                  <a:tcPr/>
                </a:tc>
                <a:tc>
                  <a:txBody>
                    <a:bodyPr/>
                    <a:lstStyle/>
                    <a:p>
                      <a:r>
                        <a:rPr lang="ru-RU" dirty="0" smtClean="0"/>
                        <a:t>Увеличение сложности сюжета</a:t>
                      </a:r>
                    </a:p>
                    <a:p>
                      <a:r>
                        <a:rPr lang="ru-RU" dirty="0" smtClean="0"/>
                        <a:t>игры</a:t>
                      </a:r>
                      <a:endParaRPr lang="ru-RU" dirty="0"/>
                    </a:p>
                  </a:txBody>
                  <a:tcPr/>
                </a:tc>
                <a:extLst>
                  <a:ext uri="{0D108BD9-81ED-4DB2-BD59-A6C34878D82A}">
                    <a16:rowId xmlns="" xmlns:a16="http://schemas.microsoft.com/office/drawing/2014/main" val="3741014130"/>
                  </a:ext>
                </a:extLst>
              </a:tr>
              <a:tr h="919480">
                <a:tc>
                  <a:txBody>
                    <a:bodyPr/>
                    <a:lstStyle/>
                    <a:p>
                      <a:r>
                        <a:rPr lang="ru-RU" dirty="0" smtClean="0"/>
                        <a:t>Уменьшение числа участников</a:t>
                      </a:r>
                    </a:p>
                    <a:p>
                      <a:r>
                        <a:rPr lang="ru-RU" dirty="0" smtClean="0"/>
                        <a:t>игры</a:t>
                      </a:r>
                      <a:endParaRPr lang="ru-RU" dirty="0"/>
                    </a:p>
                  </a:txBody>
                  <a:tcPr/>
                </a:tc>
                <a:tc>
                  <a:txBody>
                    <a:bodyPr/>
                    <a:lstStyle/>
                    <a:p>
                      <a:r>
                        <a:rPr lang="ru-RU" dirty="0" smtClean="0"/>
                        <a:t>Увеличение числа участников</a:t>
                      </a:r>
                    </a:p>
                    <a:p>
                      <a:r>
                        <a:rPr lang="ru-RU" dirty="0" smtClean="0"/>
                        <a:t>игры</a:t>
                      </a:r>
                      <a:endParaRPr lang="ru-RU" dirty="0"/>
                    </a:p>
                  </a:txBody>
                  <a:tcPr/>
                </a:tc>
                <a:extLst>
                  <a:ext uri="{0D108BD9-81ED-4DB2-BD59-A6C34878D82A}">
                    <a16:rowId xmlns="" xmlns:a16="http://schemas.microsoft.com/office/drawing/2014/main" val="2067916619"/>
                  </a:ext>
                </a:extLst>
              </a:tr>
            </a:tbl>
          </a:graphicData>
        </a:graphic>
      </p:graphicFrame>
    </p:spTree>
    <p:extLst>
      <p:ext uri="{BB962C8B-B14F-4D97-AF65-F5344CB8AC3E}">
        <p14:creationId xmlns="" xmlns:p14="http://schemas.microsoft.com/office/powerpoint/2010/main" val="1915359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C:\Users\wladperw\Desktop\1613674551_42-p-fon-dlya-prezentatsii-igra-dlya-detei-45.pn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8" name="TextBox 7"/>
          <p:cNvSpPr txBox="1"/>
          <p:nvPr/>
        </p:nvSpPr>
        <p:spPr>
          <a:xfrm>
            <a:off x="472440" y="1615441"/>
            <a:ext cx="11079480" cy="707886"/>
          </a:xfrm>
          <a:prstGeom prst="rect">
            <a:avLst/>
          </a:prstGeom>
          <a:noFill/>
        </p:spPr>
        <p:txBody>
          <a:bodyPr wrap="square" rtlCol="0">
            <a:spAutoFit/>
          </a:bodyPr>
          <a:lstStyle/>
          <a:p>
            <a:pPr algn="ctr"/>
            <a:r>
              <a:rPr lang="ru-RU" sz="4000" b="1" dirty="0" smtClean="0">
                <a:solidFill>
                  <a:schemeClr val="accent6">
                    <a:lumMod val="75000"/>
                  </a:schemeClr>
                </a:solidFill>
              </a:rPr>
              <a:t>Картотека игр </a:t>
            </a:r>
            <a:r>
              <a:rPr lang="en-US" sz="4000" b="1" dirty="0" smtClean="0">
                <a:solidFill>
                  <a:schemeClr val="accent6">
                    <a:lumMod val="75000"/>
                  </a:schemeClr>
                </a:solidFill>
              </a:rPr>
              <a:t>I </a:t>
            </a:r>
            <a:r>
              <a:rPr lang="ru-RU" sz="4000" b="1" dirty="0" smtClean="0">
                <a:solidFill>
                  <a:schemeClr val="accent6">
                    <a:lumMod val="75000"/>
                  </a:schemeClr>
                </a:solidFill>
              </a:rPr>
              <a:t>группы</a:t>
            </a:r>
            <a:endParaRPr lang="ru-RU" sz="4000" b="1" dirty="0">
              <a:solidFill>
                <a:schemeClr val="accent6">
                  <a:lumMod val="7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smtClean="0">
                <a:latin typeface="Arial Black" panose="020B0A04020102020204" pitchFamily="34" charset="0"/>
              </a:rPr>
              <a:t>Филин</a:t>
            </a:r>
            <a:r>
              <a:rPr lang="ru-RU" sz="8800" dirty="0" smtClean="0"/>
              <a:t> </a:t>
            </a:r>
          </a:p>
          <a:p>
            <a:pPr algn="ctr"/>
            <a:r>
              <a:rPr lang="ru-RU" sz="3200" dirty="0" smtClean="0">
                <a:latin typeface="Arial" panose="020B0604020202020204" pitchFamily="34" charset="0"/>
                <a:cs typeface="Arial" panose="020B0604020202020204" pitchFamily="34" charset="0"/>
              </a:rPr>
              <a:t>(2-5 лет)</a:t>
            </a:r>
            <a:endParaRPr lang="ru-RU" sz="3200" dirty="0">
              <a:latin typeface="Arial" panose="020B0604020202020204" pitchFamily="34" charset="0"/>
              <a:cs typeface="Arial" panose="020B0604020202020204" pitchFamily="34" charset="0"/>
            </a:endParaRPr>
          </a:p>
        </p:txBody>
      </p:sp>
      <p:pic>
        <p:nvPicPr>
          <p:cNvPr id="1028" name="Picture 4" descr="https://creazilla-store.fra1.digitaloceanspaces.com/cliparts/6012/owl-clipart-md.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962655" y="465247"/>
            <a:ext cx="6245225" cy="38408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091806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fontScale="92500"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anose="020B0604020202020204" pitchFamily="34" charset="0"/>
                <a:cs typeface="Arial" panose="020B0604020202020204" pitchFamily="34" charset="0"/>
              </a:rPr>
              <a:t> </a:t>
            </a:r>
            <a:r>
              <a:rPr lang="ru-RU" sz="2000" dirty="0" smtClean="0">
                <a:solidFill>
                  <a:srgbClr val="00B050"/>
                </a:solidFill>
                <a:latin typeface="Arial" panose="020B0604020202020204" pitchFamily="34" charset="0"/>
                <a:cs typeface="Arial" panose="020B0604020202020204" pitchFamily="34" charset="0"/>
              </a:rPr>
              <a:t>Дети </a:t>
            </a:r>
            <a:r>
              <a:rPr lang="ru-RU" sz="2000" dirty="0">
                <a:solidFill>
                  <a:srgbClr val="00B050"/>
                </a:solidFill>
                <a:latin typeface="Arial" panose="020B0604020202020204" pitchFamily="34" charset="0"/>
                <a:cs typeface="Arial" panose="020B0604020202020204" pitchFamily="34" charset="0"/>
              </a:rPr>
              <a:t>сидят полукругом. </a:t>
            </a:r>
            <a:endParaRPr lang="ru-RU" sz="2000" dirty="0" smtClean="0">
              <a:solidFill>
                <a:srgbClr val="00B050"/>
              </a:solidFill>
              <a:latin typeface="Arial" panose="020B0604020202020204" pitchFamily="34" charset="0"/>
              <a:cs typeface="Arial" panose="020B0604020202020204" pitchFamily="34" charset="0"/>
            </a:endParaRPr>
          </a:p>
          <a:p>
            <a:pPr algn="just"/>
            <a:r>
              <a:rPr lang="ru-RU" sz="2000" dirty="0">
                <a:solidFill>
                  <a:srgbClr val="00B050"/>
                </a:solidFill>
                <a:latin typeface="Arial" panose="020B0604020202020204" pitchFamily="34" charset="0"/>
                <a:cs typeface="Arial" panose="020B0604020202020204" pitchFamily="34" charset="0"/>
              </a:rPr>
              <a:t> </a:t>
            </a:r>
            <a:r>
              <a:rPr lang="ru-RU" sz="2000" dirty="0" smtClean="0">
                <a:solidFill>
                  <a:srgbClr val="00B050"/>
                </a:solidFill>
                <a:latin typeface="Arial" panose="020B0604020202020204" pitchFamily="34" charset="0"/>
                <a:cs typeface="Arial" panose="020B0604020202020204" pitchFamily="34" charset="0"/>
              </a:rPr>
              <a:t>По </a:t>
            </a:r>
            <a:r>
              <a:rPr lang="ru-RU" sz="2000" dirty="0">
                <a:solidFill>
                  <a:srgbClr val="00B050"/>
                </a:solidFill>
                <a:latin typeface="Arial" panose="020B0604020202020204" pitchFamily="34" charset="0"/>
                <a:cs typeface="Arial" panose="020B0604020202020204" pitchFamily="34" charset="0"/>
              </a:rPr>
              <a:t>сигналу инструктора </a:t>
            </a:r>
            <a:r>
              <a:rPr lang="ru-RU" sz="2000" dirty="0" smtClean="0">
                <a:solidFill>
                  <a:srgbClr val="00B050"/>
                </a:solidFill>
                <a:latin typeface="Arial" panose="020B0604020202020204" pitchFamily="34" charset="0"/>
                <a:cs typeface="Arial" panose="020B0604020202020204" pitchFamily="34" charset="0"/>
              </a:rPr>
              <a:t>ЛФК «День!»: дети-</a:t>
            </a:r>
            <a:r>
              <a:rPr lang="ru-RU" sz="2000" dirty="0">
                <a:solidFill>
                  <a:srgbClr val="00B050"/>
                </a:solidFill>
                <a:latin typeface="Arial" panose="020B0604020202020204" pitchFamily="34" charset="0"/>
                <a:cs typeface="Arial" panose="020B0604020202020204" pitchFamily="34" charset="0"/>
              </a:rPr>
              <a:t>«филины» медленно поворачивают головы вправо и влево. </a:t>
            </a:r>
            <a:endParaRPr lang="ru-RU" sz="2000" dirty="0" smtClean="0">
              <a:solidFill>
                <a:srgbClr val="00B050"/>
              </a:solidFill>
              <a:latin typeface="Arial" panose="020B0604020202020204" pitchFamily="34" charset="0"/>
              <a:cs typeface="Arial" panose="020B0604020202020204" pitchFamily="34" charset="0"/>
            </a:endParaRPr>
          </a:p>
          <a:p>
            <a:pPr algn="just"/>
            <a:r>
              <a:rPr lang="ru-RU" sz="2000" dirty="0" smtClean="0">
                <a:solidFill>
                  <a:srgbClr val="00B050"/>
                </a:solidFill>
                <a:latin typeface="Arial" panose="020B0604020202020204" pitchFamily="34" charset="0"/>
                <a:cs typeface="Arial" panose="020B0604020202020204" pitchFamily="34" charset="0"/>
              </a:rPr>
              <a:t>По </a:t>
            </a:r>
            <a:r>
              <a:rPr lang="ru-RU" sz="2000" dirty="0">
                <a:solidFill>
                  <a:srgbClr val="00B050"/>
                </a:solidFill>
                <a:latin typeface="Arial" panose="020B0604020202020204" pitchFamily="34" charset="0"/>
                <a:cs typeface="Arial" panose="020B0604020202020204" pitchFamily="34" charset="0"/>
              </a:rPr>
              <a:t>сигналу «Ночь</a:t>
            </a:r>
            <a:r>
              <a:rPr lang="ru-RU" sz="2000" dirty="0" smtClean="0">
                <a:solidFill>
                  <a:srgbClr val="00B050"/>
                </a:solidFill>
                <a:latin typeface="Arial" panose="020B0604020202020204" pitchFamily="34" charset="0"/>
                <a:cs typeface="Arial" panose="020B0604020202020204" pitchFamily="34" charset="0"/>
              </a:rPr>
              <a:t>!»: дети </a:t>
            </a:r>
            <a:r>
              <a:rPr lang="ru-RU" sz="2000" dirty="0">
                <a:solidFill>
                  <a:srgbClr val="00B050"/>
                </a:solidFill>
                <a:latin typeface="Arial" panose="020B0604020202020204" pitchFamily="34" charset="0"/>
                <a:cs typeface="Arial" panose="020B0604020202020204" pitchFamily="34" charset="0"/>
              </a:rPr>
              <a:t>смотрят вперед и взмахивают руками-«крыльями</a:t>
            </a:r>
            <a:r>
              <a:rPr lang="ru-RU" sz="2000" dirty="0" smtClean="0">
                <a:solidFill>
                  <a:srgbClr val="00B050"/>
                </a:solidFill>
                <a:latin typeface="Arial" panose="020B0604020202020204" pitchFamily="34" charset="0"/>
                <a:cs typeface="Arial" panose="020B0604020202020204" pitchFamily="34" charset="0"/>
              </a:rPr>
              <a:t>», опуская </a:t>
            </a:r>
            <a:r>
              <a:rPr lang="ru-RU" sz="2000" dirty="0">
                <a:solidFill>
                  <a:srgbClr val="00B050"/>
                </a:solidFill>
                <a:latin typeface="Arial" panose="020B0604020202020204" pitchFamily="34" charset="0"/>
                <a:cs typeface="Arial" panose="020B0604020202020204" pitchFamily="34" charset="0"/>
              </a:rPr>
              <a:t>их вниз, протяжно, без напряжения, </a:t>
            </a:r>
            <a:r>
              <a:rPr lang="ru-RU" sz="2000" dirty="0" smtClean="0">
                <a:solidFill>
                  <a:srgbClr val="00B050"/>
                </a:solidFill>
                <a:latin typeface="Arial" panose="020B0604020202020204" pitchFamily="34" charset="0"/>
                <a:cs typeface="Arial" panose="020B0604020202020204" pitchFamily="34" charset="0"/>
              </a:rPr>
              <a:t>произносят «у</a:t>
            </a:r>
            <a:r>
              <a:rPr lang="ru-RU" sz="2000" dirty="0">
                <a:solidFill>
                  <a:srgbClr val="00B050"/>
                </a:solidFill>
                <a:latin typeface="Arial" panose="020B0604020202020204" pitchFamily="34" charset="0"/>
                <a:cs typeface="Arial" panose="020B0604020202020204" pitchFamily="34" charset="0"/>
              </a:rPr>
              <a:t>...у...</a:t>
            </a:r>
            <a:r>
              <a:rPr lang="ru-RU" sz="2000" dirty="0" err="1">
                <a:solidFill>
                  <a:srgbClr val="00B050"/>
                </a:solidFill>
                <a:latin typeface="Arial" panose="020B0604020202020204" pitchFamily="34" charset="0"/>
                <a:cs typeface="Arial" panose="020B0604020202020204" pitchFamily="34" charset="0"/>
              </a:rPr>
              <a:t>ффф</a:t>
            </a:r>
            <a:r>
              <a:rPr lang="ru-RU" sz="2000" dirty="0" smtClean="0">
                <a:solidFill>
                  <a:srgbClr val="00B050"/>
                </a:solidFill>
                <a:latin typeface="Arial" panose="020B0604020202020204" pitchFamily="34" charset="0"/>
                <a:cs typeface="Arial" panose="020B0604020202020204" pitchFamily="34" charset="0"/>
              </a:rPr>
              <a:t>»</a:t>
            </a:r>
            <a:endParaRPr lang="ru-RU" sz="700" dirty="0" smtClean="0">
              <a:solidFill>
                <a:srgbClr val="00B050"/>
              </a:solidFill>
              <a:latin typeface="Arial Black" panose="020B0A04020102020204" pitchFamily="34" charset="0"/>
            </a:endParaRPr>
          </a:p>
          <a:p>
            <a:pPr marL="0" indent="0" algn="just">
              <a:buNone/>
            </a:pPr>
            <a:r>
              <a:rPr lang="ru-RU" sz="1800" dirty="0" smtClean="0">
                <a:solidFill>
                  <a:srgbClr val="00B050"/>
                </a:solidFill>
                <a:latin typeface="Arial Black" panose="020B0A04020102020204" pitchFamily="34" charset="0"/>
              </a:rPr>
              <a:t>  Количество повторений: </a:t>
            </a:r>
            <a:r>
              <a:rPr lang="ru-RU" sz="1800" dirty="0" smtClean="0">
                <a:solidFill>
                  <a:srgbClr val="00B050"/>
                </a:solidFill>
                <a:latin typeface="Arial" panose="020B0604020202020204" pitchFamily="34" charset="0"/>
                <a:cs typeface="Arial" panose="020B0604020202020204" pitchFamily="34" charset="0"/>
              </a:rPr>
              <a:t>2 - 4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200" dirty="0" smtClean="0">
                <a:solidFill>
                  <a:srgbClr val="003FBC"/>
                </a:solidFill>
                <a:latin typeface="Arial" panose="020B0604020202020204" pitchFamily="34" charset="0"/>
                <a:cs typeface="Arial" panose="020B0604020202020204" pitchFamily="34" charset="0"/>
              </a:rPr>
              <a:t>Развитие координации движений рук с дыхательными движениями грудной клетки: улучшение функций дыхания (углубление выдоха); тренировка зрительного и слухового анализаторов</a:t>
            </a: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smtClean="0">
                <a:solidFill>
                  <a:srgbClr val="7030A0"/>
                </a:solidFill>
                <a:latin typeface="Arial" panose="020B0604020202020204" pitchFamily="34" charset="0"/>
                <a:cs typeface="Arial" panose="020B0604020202020204" pitchFamily="34" charset="0"/>
              </a:rPr>
              <a:t>Бронхиальная астма </a:t>
            </a:r>
          </a:p>
          <a:p>
            <a:r>
              <a:rPr lang="ru-RU" sz="1800" dirty="0" smtClean="0">
                <a:solidFill>
                  <a:srgbClr val="7030A0"/>
                </a:solidFill>
                <a:latin typeface="Arial" panose="020B0604020202020204" pitchFamily="34" charset="0"/>
                <a:cs typeface="Arial" panose="020B0604020202020204" pitchFamily="34" charset="0"/>
              </a:rPr>
              <a:t>Хронический бронхит</a:t>
            </a:r>
          </a:p>
          <a:p>
            <a:r>
              <a:rPr lang="ru-RU" sz="1800" dirty="0" smtClean="0">
                <a:solidFill>
                  <a:srgbClr val="7030A0"/>
                </a:solidFill>
                <a:latin typeface="Arial" panose="020B0604020202020204" pitchFamily="34" charset="0"/>
                <a:cs typeface="Arial" panose="020B0604020202020204" pitchFamily="34" charset="0"/>
              </a:rPr>
              <a:t>Хроническая пневмония</a:t>
            </a:r>
          </a:p>
          <a:p>
            <a:r>
              <a:rPr lang="ru-RU" sz="1800" dirty="0" smtClean="0">
                <a:solidFill>
                  <a:srgbClr val="7030A0"/>
                </a:solidFill>
                <a:latin typeface="Arial" panose="020B0604020202020204" pitchFamily="34" charset="0"/>
                <a:cs typeface="Arial" panose="020B0604020202020204" pitchFamily="34" charset="0"/>
              </a:rPr>
              <a:t>Нарушения функции дыхания, </a:t>
            </a:r>
            <a:br>
              <a:rPr lang="ru-RU" sz="1800" dirty="0" smtClean="0">
                <a:solidFill>
                  <a:srgbClr val="7030A0"/>
                </a:solidFill>
                <a:latin typeface="Arial" panose="020B0604020202020204" pitchFamily="34" charset="0"/>
                <a:cs typeface="Arial" panose="020B0604020202020204" pitchFamily="34" charset="0"/>
              </a:rPr>
            </a:br>
            <a:r>
              <a:rPr lang="ru-RU" sz="1800" dirty="0" smtClean="0">
                <a:solidFill>
                  <a:srgbClr val="7030A0"/>
                </a:solidFill>
                <a:latin typeface="Arial" panose="020B0604020202020204" pitchFamily="34" charset="0"/>
                <a:cs typeface="Arial" panose="020B0604020202020204" pitchFamily="34" charset="0"/>
              </a:rPr>
              <a:t>вызванные заболеваниями сердечно-сосудистой </a:t>
            </a:r>
            <a:br>
              <a:rPr lang="ru-RU" sz="1800" dirty="0" smtClean="0">
                <a:solidFill>
                  <a:srgbClr val="7030A0"/>
                </a:solidFill>
                <a:latin typeface="Arial" panose="020B0604020202020204" pitchFamily="34" charset="0"/>
                <a:cs typeface="Arial" panose="020B0604020202020204" pitchFamily="34" charset="0"/>
              </a:rPr>
            </a:br>
            <a:r>
              <a:rPr lang="ru-RU" sz="1800" dirty="0" smtClean="0">
                <a:solidFill>
                  <a:srgbClr val="7030A0"/>
                </a:solidFill>
                <a:latin typeface="Arial" panose="020B0604020202020204" pitchFamily="34" charset="0"/>
                <a:cs typeface="Arial" panose="020B0604020202020204" pitchFamily="34" charset="0"/>
              </a:rPr>
              <a:t>системы, опорно-двигательного аппарата </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8" name="Прямоугольник 7"/>
          <p:cNvSpPr/>
          <p:nvPr/>
        </p:nvSpPr>
        <p:spPr>
          <a:xfrm>
            <a:off x="6842760" y="4678680"/>
            <a:ext cx="3947160" cy="15697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pic>
        <p:nvPicPr>
          <p:cNvPr id="5123" name="Picture 3" descr="C:\Users\wladperw\Downloads\2022-12-28_23-47-05.png"/>
          <p:cNvPicPr>
            <a:picLocks noChangeAspect="1" noChangeArrowheads="1"/>
          </p:cNvPicPr>
          <p:nvPr/>
        </p:nvPicPr>
        <p:blipFill>
          <a:blip r:embed="rId3"/>
          <a:srcRect/>
          <a:stretch>
            <a:fillRect/>
          </a:stretch>
        </p:blipFill>
        <p:spPr bwMode="auto">
          <a:xfrm>
            <a:off x="7757160" y="4676126"/>
            <a:ext cx="2223134" cy="1587513"/>
          </a:xfrm>
          <a:prstGeom prst="rect">
            <a:avLst/>
          </a:prstGeom>
          <a:noFill/>
        </p:spPr>
      </p:pic>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err="1">
                <a:latin typeface="Arial Black" pitchFamily="34" charset="0"/>
              </a:rPr>
              <a:t>Кач-кач</a:t>
            </a:r>
            <a:r>
              <a:rPr lang="ru-RU" sz="8800" dirty="0">
                <a:latin typeface="Arial Black" pitchFamily="34" charset="0"/>
              </a:rPr>
              <a:t> </a:t>
            </a:r>
            <a:endParaRPr lang="ru-RU" sz="8800" dirty="0" smtClean="0">
              <a:latin typeface="Arial Black" pitchFamily="34" charset="0"/>
            </a:endParaRPr>
          </a:p>
          <a:p>
            <a:pPr algn="ctr"/>
            <a:r>
              <a:rPr lang="ru-RU" sz="3200" dirty="0" smtClean="0">
                <a:latin typeface="Arial" panose="020B0604020202020204" pitchFamily="34" charset="0"/>
                <a:cs typeface="Arial" panose="020B0604020202020204" pitchFamily="34" charset="0"/>
              </a:rPr>
              <a:t>(2-9 лет)</a:t>
            </a:r>
            <a:endParaRPr lang="ru-RU" sz="32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541690" y="520380"/>
            <a:ext cx="4807554" cy="41591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091806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itchFamily="34" charset="0"/>
                <a:cs typeface="Arial" panose="020B0604020202020204" pitchFamily="34" charset="0"/>
              </a:rPr>
              <a:t> Дети лежат или сидят на полу, ноги вытянуты.</a:t>
            </a:r>
            <a:endParaRPr lang="ru-RU" sz="2000" dirty="0" smtClean="0">
              <a:solidFill>
                <a:srgbClr val="00B050"/>
              </a:solidFill>
              <a:latin typeface="Arial" pitchFamily="34" charset="0"/>
              <a:cs typeface="Arial" pitchFamily="34" charset="0"/>
            </a:endParaRPr>
          </a:p>
          <a:p>
            <a:pPr algn="just"/>
            <a:r>
              <a:rPr lang="ru-RU" sz="2000" dirty="0">
                <a:solidFill>
                  <a:srgbClr val="00B050"/>
                </a:solidFill>
                <a:latin typeface="Arial" panose="020B0604020202020204" pitchFamily="34" charset="0"/>
                <a:cs typeface="Arial" panose="020B0604020202020204" pitchFamily="34" charset="0"/>
              </a:rPr>
              <a:t> По сигналу инструктора лечебной физкультуры раскачивают ступни ног в стороны (вправо, влево), сгибают их и разгибают.</a:t>
            </a:r>
            <a:endParaRPr lang="ru-RU" sz="2000" dirty="0" smtClean="0">
              <a:solidFill>
                <a:srgbClr val="00B050"/>
              </a:solidFill>
              <a:latin typeface="Arial" panose="020B0604020202020204" pitchFamily="34" charset="0"/>
              <a:cs typeface="Arial" panose="020B0604020202020204" pitchFamily="34" charset="0"/>
            </a:endParaRPr>
          </a:p>
          <a:p>
            <a:pPr algn="just"/>
            <a:r>
              <a:rPr lang="ru-RU" sz="2000" dirty="0">
                <a:solidFill>
                  <a:srgbClr val="00B050"/>
                </a:solidFill>
                <a:latin typeface="Arial" pitchFamily="34" charset="0"/>
                <a:cs typeface="Arial" pitchFamily="34" charset="0"/>
              </a:rPr>
              <a:t>Движения сопровождаются словами «</a:t>
            </a:r>
            <a:r>
              <a:rPr lang="ru-RU" sz="2000" dirty="0" err="1">
                <a:solidFill>
                  <a:srgbClr val="00B050"/>
                </a:solidFill>
                <a:latin typeface="Arial" pitchFamily="34" charset="0"/>
                <a:cs typeface="Arial" pitchFamily="34" charset="0"/>
              </a:rPr>
              <a:t>кач-кач</a:t>
            </a:r>
            <a:r>
              <a:rPr lang="ru-RU" sz="2000" dirty="0">
                <a:solidFill>
                  <a:srgbClr val="00B050"/>
                </a:solidFill>
                <a:latin typeface="Arial" pitchFamily="34" charset="0"/>
                <a:cs typeface="Arial" pitchFamily="34" charset="0"/>
              </a:rPr>
              <a:t>».</a:t>
            </a:r>
            <a:r>
              <a:rPr lang="ru-RU" sz="1800" dirty="0" smtClean="0">
                <a:solidFill>
                  <a:srgbClr val="00B050"/>
                </a:solidFill>
                <a:latin typeface="Arial" pitchFamily="34" charset="0"/>
                <a:cs typeface="Arial" pitchFamily="34" charset="0"/>
              </a:rPr>
              <a:t>  </a:t>
            </a:r>
            <a:endParaRPr lang="en-US" sz="1800" dirty="0" smtClean="0">
              <a:solidFill>
                <a:srgbClr val="00B050"/>
              </a:solidFill>
              <a:latin typeface="Arial" pitchFamily="34" charset="0"/>
              <a:cs typeface="Arial" pitchFamily="34" charset="0"/>
            </a:endParaRPr>
          </a:p>
          <a:p>
            <a:pPr algn="just"/>
            <a:r>
              <a:rPr lang="ru-RU" sz="1800" dirty="0" smtClean="0">
                <a:solidFill>
                  <a:srgbClr val="00B050"/>
                </a:solidFill>
                <a:latin typeface="Arial Black" panose="020B0A04020102020204" pitchFamily="34" charset="0"/>
              </a:rPr>
              <a:t>Количество повторений: </a:t>
            </a:r>
            <a:r>
              <a:rPr lang="ru-RU" sz="1800" dirty="0" smtClean="0">
                <a:solidFill>
                  <a:srgbClr val="00B050"/>
                </a:solidFill>
                <a:latin typeface="Arial" panose="020B0604020202020204" pitchFamily="34" charset="0"/>
                <a:cs typeface="Arial" panose="020B0604020202020204" pitchFamily="34" charset="0"/>
              </a:rPr>
              <a:t>2 – </a:t>
            </a:r>
            <a:r>
              <a:rPr lang="en-US" sz="1800" dirty="0" smtClean="0">
                <a:solidFill>
                  <a:srgbClr val="00B050"/>
                </a:solidFill>
                <a:latin typeface="Arial" panose="020B0604020202020204" pitchFamily="34" charset="0"/>
                <a:cs typeface="Arial" panose="020B0604020202020204" pitchFamily="34" charset="0"/>
              </a:rPr>
              <a:t>6 </a:t>
            </a:r>
            <a:r>
              <a:rPr lang="ru-RU" sz="1800" dirty="0" smtClean="0">
                <a:solidFill>
                  <a:srgbClr val="00B050"/>
                </a:solidFill>
                <a:latin typeface="Arial" panose="020B0604020202020204" pitchFamily="34" charset="0"/>
                <a:cs typeface="Arial" panose="020B0604020202020204" pitchFamily="34" charset="0"/>
              </a:rPr>
              <a:t> раз</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400" dirty="0">
                <a:solidFill>
                  <a:srgbClr val="003FBC"/>
                </a:solidFill>
                <a:latin typeface="Arial" pitchFamily="34" charset="0"/>
                <a:cs typeface="Arial" pitchFamily="34" charset="0"/>
              </a:rPr>
              <a:t>Укрепление </a:t>
            </a:r>
            <a:r>
              <a:rPr lang="ru-RU" sz="2400" dirty="0" err="1">
                <a:solidFill>
                  <a:srgbClr val="003FBC"/>
                </a:solidFill>
                <a:latin typeface="Arial" pitchFamily="34" charset="0"/>
                <a:cs typeface="Arial" pitchFamily="34" charset="0"/>
              </a:rPr>
              <a:t>связочно</a:t>
            </a:r>
            <a:r>
              <a:rPr lang="ru-RU" sz="2400" dirty="0">
                <a:solidFill>
                  <a:srgbClr val="003FBC"/>
                </a:solidFill>
                <a:latin typeface="Arial" pitchFamily="34" charset="0"/>
                <a:cs typeface="Arial" pitchFamily="34" charset="0"/>
              </a:rPr>
              <a:t>-мышечного аппарата стопы; увеличение амплитуды движений в голеностопных суставах и суставах стоп и пальцев </a:t>
            </a:r>
            <a:r>
              <a:rPr lang="ru-RU" sz="2400" dirty="0" smtClean="0">
                <a:solidFill>
                  <a:srgbClr val="003FBC"/>
                </a:solidFill>
                <a:latin typeface="Arial" pitchFamily="34" charset="0"/>
                <a:cs typeface="Arial" pitchFamily="34" charset="0"/>
              </a:rPr>
              <a:t>ног. </a:t>
            </a:r>
            <a:r>
              <a:rPr lang="ru-RU" sz="2400" dirty="0"/>
              <a:t/>
            </a:r>
            <a:br>
              <a:rPr lang="ru-RU" sz="2400" dirty="0"/>
            </a:b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a:solidFill>
                  <a:srgbClr val="7030A0"/>
                </a:solidFill>
                <a:latin typeface="Arial" pitchFamily="34" charset="0"/>
                <a:cs typeface="Arial" pitchFamily="34" charset="0"/>
              </a:rPr>
              <a:t>Плоскостопие </a:t>
            </a:r>
            <a:endParaRPr lang="ru-RU" sz="1800" dirty="0" smtClean="0">
              <a:solidFill>
                <a:srgbClr val="7030A0"/>
              </a:solidFill>
              <a:latin typeface="Arial" pitchFamily="34" charset="0"/>
              <a:cs typeface="Arial" pitchFamily="34" charset="0"/>
            </a:endParaRPr>
          </a:p>
          <a:p>
            <a:r>
              <a:rPr lang="ru-RU" sz="1800" dirty="0">
                <a:solidFill>
                  <a:srgbClr val="7030A0"/>
                </a:solidFill>
                <a:latin typeface="Arial" pitchFamily="34" charset="0"/>
                <a:cs typeface="Arial" pitchFamily="34" charset="0"/>
              </a:rPr>
              <a:t>О</a:t>
            </a:r>
            <a:r>
              <a:rPr lang="ru-RU" sz="1800" dirty="0" smtClean="0">
                <a:solidFill>
                  <a:srgbClr val="7030A0"/>
                </a:solidFill>
                <a:latin typeface="Arial" pitchFamily="34" charset="0"/>
                <a:cs typeface="Arial" pitchFamily="34" charset="0"/>
              </a:rPr>
              <a:t>слабление </a:t>
            </a:r>
            <a:r>
              <a:rPr lang="ru-RU" sz="1800" dirty="0" err="1">
                <a:solidFill>
                  <a:srgbClr val="7030A0"/>
                </a:solidFill>
                <a:latin typeface="Arial" pitchFamily="34" charset="0"/>
                <a:cs typeface="Arial" pitchFamily="34" charset="0"/>
              </a:rPr>
              <a:t>связочно</a:t>
            </a:r>
            <a:r>
              <a:rPr lang="en-US" sz="1800" dirty="0">
                <a:solidFill>
                  <a:srgbClr val="7030A0"/>
                </a:solidFill>
                <a:latin typeface="Arial" pitchFamily="34" charset="0"/>
                <a:cs typeface="Arial" pitchFamily="34" charset="0"/>
              </a:rPr>
              <a:t>-</a:t>
            </a:r>
            <a:r>
              <a:rPr lang="ru-RU" sz="1800" dirty="0">
                <a:solidFill>
                  <a:srgbClr val="7030A0"/>
                </a:solidFill>
                <a:latin typeface="Arial" pitchFamily="34" charset="0"/>
                <a:cs typeface="Arial" pitchFamily="34" charset="0"/>
              </a:rPr>
              <a:t>мышечного аппарата </a:t>
            </a:r>
            <a:endParaRPr lang="ru-RU" sz="1800" dirty="0" smtClean="0">
              <a:solidFill>
                <a:srgbClr val="7030A0"/>
              </a:solidFill>
              <a:latin typeface="Arial" pitchFamily="34" charset="0"/>
              <a:cs typeface="Arial" pitchFamily="34" charset="0"/>
            </a:endParaRPr>
          </a:p>
          <a:p>
            <a:r>
              <a:rPr lang="ru-RU" sz="1800" dirty="0">
                <a:solidFill>
                  <a:srgbClr val="7030A0"/>
                </a:solidFill>
                <a:latin typeface="Arial" pitchFamily="34" charset="0"/>
                <a:cs typeface="Arial" pitchFamily="34" charset="0"/>
              </a:rPr>
              <a:t>С</a:t>
            </a:r>
            <a:r>
              <a:rPr lang="ru-RU" sz="1800" dirty="0" smtClean="0">
                <a:solidFill>
                  <a:srgbClr val="7030A0"/>
                </a:solidFill>
                <a:latin typeface="Arial" pitchFamily="34" charset="0"/>
                <a:cs typeface="Arial" pitchFamily="34" charset="0"/>
              </a:rPr>
              <a:t>вязанное </a:t>
            </a:r>
            <a:r>
              <a:rPr lang="ru-RU" sz="1800" dirty="0">
                <a:solidFill>
                  <a:srgbClr val="7030A0"/>
                </a:solidFill>
                <a:latin typeface="Arial" pitchFamily="34" charset="0"/>
                <a:cs typeface="Arial" pitchFamily="34" charset="0"/>
              </a:rPr>
              <a:t>с</a:t>
            </a:r>
            <a:r>
              <a:rPr lang="en-US" sz="1800" dirty="0">
                <a:solidFill>
                  <a:srgbClr val="7030A0"/>
                </a:solidFill>
                <a:latin typeface="Arial" pitchFamily="34" charset="0"/>
                <a:cs typeface="Arial" pitchFamily="34" charset="0"/>
              </a:rPr>
              <a:t> </a:t>
            </a:r>
            <a:r>
              <a:rPr lang="ru-RU" sz="1800" dirty="0">
                <a:solidFill>
                  <a:srgbClr val="7030A0"/>
                </a:solidFill>
                <a:latin typeface="Arial" pitchFamily="34" charset="0"/>
                <a:cs typeface="Arial" pitchFamily="34" charset="0"/>
              </a:rPr>
              <a:t>общим ослаблением организма </a:t>
            </a:r>
          </a:p>
          <a:p>
            <a:r>
              <a:rPr lang="ru-RU" sz="1800" dirty="0">
                <a:solidFill>
                  <a:srgbClr val="7030A0"/>
                </a:solidFill>
                <a:latin typeface="Arial" pitchFamily="34" charset="0"/>
                <a:cs typeface="Arial" pitchFamily="34" charset="0"/>
              </a:rPr>
              <a:t>О</a:t>
            </a:r>
            <a:r>
              <a:rPr lang="ru-RU" sz="1800" dirty="0" smtClean="0">
                <a:solidFill>
                  <a:srgbClr val="7030A0"/>
                </a:solidFill>
                <a:latin typeface="Arial" pitchFamily="34" charset="0"/>
                <a:cs typeface="Arial" pitchFamily="34" charset="0"/>
              </a:rPr>
              <a:t>граничение </a:t>
            </a:r>
            <a:r>
              <a:rPr lang="ru-RU" sz="1800" dirty="0">
                <a:solidFill>
                  <a:srgbClr val="7030A0"/>
                </a:solidFill>
                <a:latin typeface="Arial" pitchFamily="34" charset="0"/>
                <a:cs typeface="Arial" pitchFamily="34" charset="0"/>
              </a:rPr>
              <a:t>подвижности голеностопного сустава, стопы</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160653" y="4407051"/>
            <a:ext cx="4424883" cy="1877157"/>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559899" y="4507606"/>
            <a:ext cx="3593205" cy="16613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a:latin typeface="Arial Black" pitchFamily="34" charset="0"/>
              </a:rPr>
              <a:t>Шарик</a:t>
            </a:r>
            <a:r>
              <a:rPr lang="ru-RU" sz="8800" dirty="0" smtClean="0">
                <a:latin typeface="Arial Black" pitchFamily="34" charset="0"/>
              </a:rPr>
              <a:t> </a:t>
            </a:r>
          </a:p>
          <a:p>
            <a:pPr algn="ctr"/>
            <a:r>
              <a:rPr lang="ru-RU" sz="3200" dirty="0" smtClean="0">
                <a:latin typeface="Arial" panose="020B0604020202020204" pitchFamily="34" charset="0"/>
                <a:cs typeface="Arial" panose="020B0604020202020204" pitchFamily="34" charset="0"/>
              </a:rPr>
              <a:t>(2-14 лет)</a:t>
            </a:r>
            <a:endParaRPr lang="ru-RU" sz="32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19252" y="579549"/>
            <a:ext cx="4259573" cy="39196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72578" y="901435"/>
            <a:ext cx="5302536" cy="377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00097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itchFamily="34" charset="0"/>
                <a:cs typeface="Arial" panose="020B0604020202020204" pitchFamily="34" charset="0"/>
              </a:rPr>
              <a:t> Дети сидят полукругом. «Надувают шары»: широко разводя руки в стороны и глубоко вздохнув, выдувают воздух в шарик—«</a:t>
            </a:r>
            <a:r>
              <a:rPr lang="ru-RU" sz="2000" dirty="0" err="1">
                <a:solidFill>
                  <a:srgbClr val="00B050"/>
                </a:solidFill>
                <a:latin typeface="Arial" pitchFamily="34" charset="0"/>
                <a:cs typeface="Arial" pitchFamily="34" charset="0"/>
              </a:rPr>
              <a:t>ффф</a:t>
            </a:r>
            <a:r>
              <a:rPr lang="ru-RU" sz="2000" dirty="0">
                <a:solidFill>
                  <a:srgbClr val="00B050"/>
                </a:solidFill>
                <a:latin typeface="Arial" pitchFamily="34" charset="0"/>
                <a:cs typeface="Arial" pitchFamily="34" charset="0"/>
              </a:rPr>
              <a:t>»..., медленно соединяя ладони под шариком</a:t>
            </a:r>
            <a:r>
              <a:rPr lang="ru-RU" sz="2000" dirty="0" smtClean="0">
                <a:solidFill>
                  <a:srgbClr val="00B050"/>
                </a:solidFill>
                <a:latin typeface="Arial" pitchFamily="34" charset="0"/>
                <a:cs typeface="Arial" pitchFamily="34" charset="0"/>
              </a:rPr>
              <a:t>.</a:t>
            </a:r>
          </a:p>
          <a:p>
            <a:pPr algn="just"/>
            <a:r>
              <a:rPr lang="ru-RU" sz="2000" dirty="0" smtClean="0">
                <a:solidFill>
                  <a:srgbClr val="00B050"/>
                </a:solidFill>
                <a:latin typeface="Arial" pitchFamily="34" charset="0"/>
                <a:cs typeface="Arial" pitchFamily="34" charset="0"/>
              </a:rPr>
              <a:t> </a:t>
            </a:r>
            <a:r>
              <a:rPr lang="ru-RU" sz="2000" dirty="0">
                <a:solidFill>
                  <a:srgbClr val="00B050"/>
                </a:solidFill>
                <a:latin typeface="Arial" pitchFamily="34" charset="0"/>
                <a:cs typeface="Arial" pitchFamily="34" charset="0"/>
              </a:rPr>
              <a:t>Вдруг шарик «лопается». Дети хлопают в ладоши. </a:t>
            </a:r>
            <a:endParaRPr lang="ru-RU" sz="2000" dirty="0" smtClean="0">
              <a:solidFill>
                <a:srgbClr val="00B050"/>
              </a:solidFill>
              <a:latin typeface="Arial" pitchFamily="34" charset="0"/>
              <a:cs typeface="Arial" pitchFamily="34" charset="0"/>
            </a:endParaRPr>
          </a:p>
          <a:p>
            <a:pPr algn="just"/>
            <a:r>
              <a:rPr lang="ru-RU" sz="2000" dirty="0">
                <a:solidFill>
                  <a:srgbClr val="00B050"/>
                </a:solidFill>
                <a:latin typeface="Arial" pitchFamily="34" charset="0"/>
                <a:cs typeface="Arial" pitchFamily="34" charset="0"/>
              </a:rPr>
              <a:t>Из шарика выходит воздух. «</a:t>
            </a:r>
            <a:r>
              <a:rPr lang="ru-RU" sz="2000" dirty="0" err="1">
                <a:solidFill>
                  <a:srgbClr val="00B050"/>
                </a:solidFill>
                <a:latin typeface="Arial" pitchFamily="34" charset="0"/>
                <a:cs typeface="Arial" pitchFamily="34" charset="0"/>
              </a:rPr>
              <a:t>Шшш</a:t>
            </a:r>
            <a:r>
              <a:rPr lang="ru-RU" sz="2000" dirty="0">
                <a:solidFill>
                  <a:srgbClr val="00B050"/>
                </a:solidFill>
                <a:latin typeface="Arial" pitchFamily="34" charset="0"/>
                <a:cs typeface="Arial" pitchFamily="34" charset="0"/>
              </a:rPr>
              <a:t>...» — произносят дети, складывая руки на коленях. Повторяют 2—3 раза. </a:t>
            </a:r>
            <a:endParaRPr lang="ru-RU" sz="2000" dirty="0" smtClean="0">
              <a:solidFill>
                <a:srgbClr val="00B050"/>
              </a:solidFill>
              <a:latin typeface="Arial" pitchFamily="34" charset="0"/>
              <a:cs typeface="Arial" pitchFamily="34" charset="0"/>
            </a:endParaRPr>
          </a:p>
          <a:p>
            <a:pPr algn="just"/>
            <a:r>
              <a:rPr lang="ru-RU" sz="1800" dirty="0" smtClean="0">
                <a:solidFill>
                  <a:srgbClr val="00B050"/>
                </a:solidFill>
                <a:latin typeface="Arial Black" panose="020B0A04020102020204" pitchFamily="34" charset="0"/>
              </a:rPr>
              <a:t>Количество повторений: </a:t>
            </a:r>
            <a:r>
              <a:rPr lang="ru-RU" sz="1800" dirty="0" smtClean="0">
                <a:solidFill>
                  <a:srgbClr val="00B050"/>
                </a:solidFill>
                <a:latin typeface="Arial" panose="020B0604020202020204" pitchFamily="34" charset="0"/>
                <a:cs typeface="Arial" panose="020B0604020202020204" pitchFamily="34" charset="0"/>
              </a:rPr>
              <a:t>2 – </a:t>
            </a:r>
            <a:r>
              <a:rPr lang="ru-RU" sz="1800" dirty="0">
                <a:solidFill>
                  <a:srgbClr val="00B050"/>
                </a:solidFill>
                <a:latin typeface="Arial" panose="020B0604020202020204" pitchFamily="34" charset="0"/>
                <a:cs typeface="Arial" panose="020B0604020202020204" pitchFamily="34" charset="0"/>
              </a:rPr>
              <a:t>3</a:t>
            </a:r>
            <a:r>
              <a:rPr lang="en-US" sz="1800" dirty="0" smtClean="0">
                <a:solidFill>
                  <a:srgbClr val="00B050"/>
                </a:solidFill>
                <a:latin typeface="Arial" panose="020B0604020202020204" pitchFamily="34" charset="0"/>
                <a:cs typeface="Arial" panose="020B0604020202020204" pitchFamily="34" charset="0"/>
              </a:rPr>
              <a:t> </a:t>
            </a:r>
            <a:r>
              <a:rPr lang="ru-RU" sz="1800" dirty="0" smtClean="0">
                <a:solidFill>
                  <a:srgbClr val="00B050"/>
                </a:solidFill>
                <a:latin typeface="Arial" panose="020B0604020202020204" pitchFamily="34" charset="0"/>
                <a:cs typeface="Arial" panose="020B0604020202020204" pitchFamily="34" charset="0"/>
              </a:rPr>
              <a:t>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400" dirty="0">
                <a:solidFill>
                  <a:srgbClr val="003FBC"/>
                </a:solidFill>
                <a:latin typeface="Arial" pitchFamily="34" charset="0"/>
                <a:cs typeface="Arial" pitchFamily="34" charset="0"/>
              </a:rPr>
              <a:t>Формирование дыхательного акта, </a:t>
            </a:r>
            <a:r>
              <a:rPr lang="ru-RU" sz="2400" dirty="0" err="1">
                <a:solidFill>
                  <a:srgbClr val="003FBC"/>
                </a:solidFill>
                <a:latin typeface="Arial" pitchFamily="34" charset="0"/>
                <a:cs typeface="Arial" pitchFamily="34" charset="0"/>
              </a:rPr>
              <a:t>ритмирование</a:t>
            </a:r>
            <a:r>
              <a:rPr lang="ru-RU" sz="2400" dirty="0">
                <a:solidFill>
                  <a:srgbClr val="003FBC"/>
                </a:solidFill>
                <a:latin typeface="Arial" pitchFamily="34" charset="0"/>
                <a:cs typeface="Arial" pitchFamily="34" charset="0"/>
              </a:rPr>
              <a:t>, углубление </a:t>
            </a:r>
            <a:r>
              <a:rPr lang="ru-RU" sz="2400" dirty="0" smtClean="0">
                <a:solidFill>
                  <a:srgbClr val="003FBC"/>
                </a:solidFill>
                <a:latin typeface="Arial" pitchFamily="34" charset="0"/>
                <a:cs typeface="Arial" pitchFamily="34" charset="0"/>
              </a:rPr>
              <a:t>дыхания.</a:t>
            </a:r>
            <a:r>
              <a:rPr lang="ru-RU" sz="2400" dirty="0"/>
              <a:t/>
            </a:r>
            <a:br>
              <a:rPr lang="ru-RU" sz="2400" dirty="0"/>
            </a:b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indent="0">
              <a:buNone/>
            </a:pPr>
            <a:r>
              <a:rPr lang="ru-RU" sz="1800" dirty="0">
                <a:solidFill>
                  <a:srgbClr val="7030A0"/>
                </a:solidFill>
                <a:latin typeface="Arial" pitchFamily="34" charset="0"/>
                <a:cs typeface="Arial" pitchFamily="34" charset="0"/>
              </a:rPr>
              <a:t>Заболевания органов дыхания: </a:t>
            </a:r>
            <a:endParaRPr lang="ru-RU" sz="1800" dirty="0" smtClean="0">
              <a:solidFill>
                <a:srgbClr val="7030A0"/>
              </a:solidFill>
              <a:latin typeface="Arial" pitchFamily="34" charset="0"/>
              <a:cs typeface="Arial" pitchFamily="34" charset="0"/>
            </a:endParaRPr>
          </a:p>
          <a:p>
            <a:r>
              <a:rPr lang="ru-RU" sz="1800" dirty="0" smtClean="0">
                <a:solidFill>
                  <a:srgbClr val="7030A0"/>
                </a:solidFill>
                <a:latin typeface="Arial" pitchFamily="34" charset="0"/>
                <a:cs typeface="Arial" pitchFamily="34" charset="0"/>
              </a:rPr>
              <a:t>хронический бронхит </a:t>
            </a:r>
          </a:p>
          <a:p>
            <a:r>
              <a:rPr lang="ru-RU" sz="1800" dirty="0" smtClean="0">
                <a:solidFill>
                  <a:srgbClr val="7030A0"/>
                </a:solidFill>
                <a:latin typeface="Arial" pitchFamily="34" charset="0"/>
                <a:cs typeface="Arial" pitchFamily="34" charset="0"/>
              </a:rPr>
              <a:t>бронхиальная астма</a:t>
            </a:r>
          </a:p>
          <a:p>
            <a:r>
              <a:rPr lang="ru-RU" sz="1800" dirty="0" smtClean="0">
                <a:solidFill>
                  <a:srgbClr val="7030A0"/>
                </a:solidFill>
                <a:latin typeface="Arial" pitchFamily="34" charset="0"/>
                <a:cs typeface="Arial" pitchFamily="34" charset="0"/>
              </a:rPr>
              <a:t>хроническая </a:t>
            </a:r>
            <a:r>
              <a:rPr lang="ru-RU" sz="1800" dirty="0">
                <a:solidFill>
                  <a:srgbClr val="7030A0"/>
                </a:solidFill>
                <a:latin typeface="Arial" pitchFamily="34" charset="0"/>
                <a:cs typeface="Arial" pitchFamily="34" charset="0"/>
              </a:rPr>
              <a:t>пневмония</a:t>
            </a:r>
            <a:endParaRPr lang="en-US" sz="1800" dirty="0">
              <a:solidFill>
                <a:srgbClr val="7030A0"/>
              </a:solidFill>
              <a:latin typeface="Arial" pitchFamily="34" charset="0"/>
              <a:cs typeface="Arial" pitchFamily="34" charset="0"/>
            </a:endParaRPr>
          </a:p>
          <a:p>
            <a:endParaRPr lang="ru-RU" sz="1800" dirty="0"/>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101861" y="4561597"/>
            <a:ext cx="4424883" cy="1877157"/>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31111" y="4690210"/>
            <a:ext cx="2034862" cy="16199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1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6600" dirty="0">
                <a:latin typeface="Arial Black" pitchFamily="34" charset="0"/>
              </a:rPr>
              <a:t>Кто как передвигается</a:t>
            </a:r>
            <a:r>
              <a:rPr lang="ru-RU" sz="6600" dirty="0" smtClean="0">
                <a:latin typeface="Arial Black" pitchFamily="34" charset="0"/>
              </a:rPr>
              <a:t>!</a:t>
            </a:r>
          </a:p>
          <a:p>
            <a:pPr algn="ctr"/>
            <a:r>
              <a:rPr lang="ru-RU" sz="3200" dirty="0" smtClean="0">
                <a:latin typeface="Arial" panose="020B0604020202020204" pitchFamily="34" charset="0"/>
                <a:cs typeface="Arial" panose="020B0604020202020204" pitchFamily="34" charset="0"/>
              </a:rPr>
              <a:t>(3-5 лет)</a:t>
            </a:r>
            <a:endParaRPr lang="ru-RU" sz="32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097772" y="463639"/>
            <a:ext cx="5200773" cy="44255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37257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grpSp>
        <p:nvGrpSpPr>
          <p:cNvPr id="4" name="Группа 4"/>
          <p:cNvGrpSpPr/>
          <p:nvPr/>
        </p:nvGrpSpPr>
        <p:grpSpPr>
          <a:xfrm>
            <a:off x="0" y="0"/>
            <a:ext cx="12192000" cy="6858000"/>
            <a:chOff x="0" y="0"/>
            <a:chExt cx="12192000" cy="6858000"/>
          </a:xfrm>
        </p:grpSpPr>
        <p:pic>
          <p:nvPicPr>
            <p:cNvPr id="5"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Скругленный прямоугольник 5"/>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TextBox 8"/>
          <p:cNvSpPr txBox="1"/>
          <p:nvPr/>
        </p:nvSpPr>
        <p:spPr>
          <a:xfrm>
            <a:off x="2758440" y="609600"/>
            <a:ext cx="5806440" cy="523220"/>
          </a:xfrm>
          <a:prstGeom prst="rect">
            <a:avLst/>
          </a:prstGeom>
          <a:noFill/>
        </p:spPr>
        <p:txBody>
          <a:bodyPr wrap="square" rtlCol="0">
            <a:spAutoFit/>
          </a:bodyPr>
          <a:lstStyle/>
          <a:p>
            <a:pPr algn="ctr"/>
            <a:r>
              <a:rPr lang="ru-RU" sz="2800" b="1" dirty="0" smtClean="0">
                <a:solidFill>
                  <a:srgbClr val="7030A0"/>
                </a:solidFill>
              </a:rPr>
              <a:t>Содержание работы</a:t>
            </a:r>
            <a:endParaRPr lang="ru-RU" sz="2800" b="1" dirty="0"/>
          </a:p>
        </p:txBody>
      </p:sp>
      <p:sp>
        <p:nvSpPr>
          <p:cNvPr id="10" name="TextBox 9"/>
          <p:cNvSpPr txBox="1"/>
          <p:nvPr/>
        </p:nvSpPr>
        <p:spPr>
          <a:xfrm>
            <a:off x="1752600" y="1249680"/>
            <a:ext cx="8778240" cy="4708981"/>
          </a:xfrm>
          <a:prstGeom prst="rect">
            <a:avLst/>
          </a:prstGeom>
          <a:noFill/>
        </p:spPr>
        <p:txBody>
          <a:bodyPr wrap="square" rtlCol="0">
            <a:spAutoFit/>
          </a:bodyPr>
          <a:lstStyle/>
          <a:p>
            <a:pPr lvl="0"/>
            <a:r>
              <a:rPr lang="ru-RU" sz="2000" b="1" dirty="0" smtClean="0">
                <a:solidFill>
                  <a:srgbClr val="00B050"/>
                </a:solidFill>
              </a:rPr>
              <a:t>Актуальность</a:t>
            </a:r>
          </a:p>
          <a:p>
            <a:pPr lvl="0"/>
            <a:r>
              <a:rPr lang="ru-RU" sz="2000" b="1" dirty="0" smtClean="0">
                <a:solidFill>
                  <a:srgbClr val="00B050"/>
                </a:solidFill>
              </a:rPr>
              <a:t>Классификация подвижных игр по величине психофизической</a:t>
            </a:r>
          </a:p>
          <a:p>
            <a:pPr lvl="0"/>
            <a:r>
              <a:rPr lang="ru-RU" sz="2000" b="1" dirty="0" smtClean="0">
                <a:solidFill>
                  <a:srgbClr val="00B050"/>
                </a:solidFill>
              </a:rPr>
              <a:t>нагрузки (1,2,3,4 группы)</a:t>
            </a:r>
          </a:p>
          <a:p>
            <a:r>
              <a:rPr lang="ru-RU" sz="2000" b="1" dirty="0" smtClean="0">
                <a:solidFill>
                  <a:srgbClr val="00B050"/>
                </a:solidFill>
              </a:rPr>
              <a:t>Учет признаков утомления детей при проведении подвижных игр</a:t>
            </a:r>
          </a:p>
          <a:p>
            <a:pPr lvl="0"/>
            <a:r>
              <a:rPr lang="ru-RU" sz="2000" b="1" dirty="0" smtClean="0">
                <a:solidFill>
                  <a:srgbClr val="00B050"/>
                </a:solidFill>
              </a:rPr>
              <a:t>и методические приемы, позволяющие</a:t>
            </a:r>
          </a:p>
          <a:p>
            <a:pPr lvl="0"/>
            <a:r>
              <a:rPr lang="ru-RU" sz="2000" b="1" dirty="0" smtClean="0">
                <a:solidFill>
                  <a:srgbClr val="00B050"/>
                </a:solidFill>
              </a:rPr>
              <a:t>изменять величину нагрузки в них</a:t>
            </a:r>
          </a:p>
          <a:p>
            <a:r>
              <a:rPr lang="ru-RU" sz="2000" b="1" dirty="0" smtClean="0">
                <a:solidFill>
                  <a:srgbClr val="00B050"/>
                </a:solidFill>
              </a:rPr>
              <a:t>Подвижные игры с незначительной психофизической нагрузкой (I группа)</a:t>
            </a:r>
          </a:p>
          <a:p>
            <a:r>
              <a:rPr lang="ru-RU" sz="2000" b="1" dirty="0" smtClean="0">
                <a:solidFill>
                  <a:srgbClr val="00B050"/>
                </a:solidFill>
              </a:rPr>
              <a:t>Подвижные игры с умеренной психофизической нагрузкой (II группа) </a:t>
            </a:r>
          </a:p>
          <a:p>
            <a:r>
              <a:rPr lang="ru-RU" sz="2000" b="1" dirty="0" smtClean="0">
                <a:solidFill>
                  <a:srgbClr val="00B050"/>
                </a:solidFill>
              </a:rPr>
              <a:t>Подвижные игры с тонизирующей психофизической нагрузкой (III группа)</a:t>
            </a:r>
          </a:p>
          <a:p>
            <a:r>
              <a:rPr lang="ru-RU" sz="2000" b="1" dirty="0" smtClean="0">
                <a:solidFill>
                  <a:srgbClr val="00B050"/>
                </a:solidFill>
              </a:rPr>
              <a:t>Подвижные игры с тренирующей психофизической нагрузкой (IV группа)</a:t>
            </a:r>
          </a:p>
          <a:p>
            <a:r>
              <a:rPr lang="ru-RU" sz="2000" b="1" dirty="0" smtClean="0">
                <a:solidFill>
                  <a:srgbClr val="00B050"/>
                </a:solidFill>
              </a:rPr>
              <a:t>Картотека игр </a:t>
            </a:r>
            <a:r>
              <a:rPr lang="en-US" sz="2000" b="1" dirty="0" smtClean="0">
                <a:solidFill>
                  <a:srgbClr val="00B050"/>
                </a:solidFill>
              </a:rPr>
              <a:t>I </a:t>
            </a:r>
            <a:r>
              <a:rPr lang="ru-RU" sz="2000" b="1" dirty="0" smtClean="0">
                <a:solidFill>
                  <a:srgbClr val="00B050"/>
                </a:solidFill>
              </a:rPr>
              <a:t>группы</a:t>
            </a:r>
          </a:p>
          <a:p>
            <a:r>
              <a:rPr lang="ru-RU" sz="2000" b="1" dirty="0" smtClean="0">
                <a:solidFill>
                  <a:srgbClr val="00B050"/>
                </a:solidFill>
              </a:rPr>
              <a:t>Картотека игр </a:t>
            </a:r>
            <a:r>
              <a:rPr lang="en-US" sz="2000" b="1" dirty="0" smtClean="0">
                <a:solidFill>
                  <a:srgbClr val="00B050"/>
                </a:solidFill>
              </a:rPr>
              <a:t>II </a:t>
            </a:r>
            <a:r>
              <a:rPr lang="ru-RU" sz="2000" b="1" dirty="0" smtClean="0">
                <a:solidFill>
                  <a:srgbClr val="00B050"/>
                </a:solidFill>
              </a:rPr>
              <a:t>группы</a:t>
            </a:r>
          </a:p>
          <a:p>
            <a:r>
              <a:rPr lang="ru-RU" sz="2000" b="1" dirty="0" smtClean="0">
                <a:solidFill>
                  <a:srgbClr val="00B050"/>
                </a:solidFill>
              </a:rPr>
              <a:t>Картотека игр </a:t>
            </a:r>
            <a:r>
              <a:rPr lang="en-US" sz="2000" b="1" dirty="0" smtClean="0">
                <a:solidFill>
                  <a:srgbClr val="00B050"/>
                </a:solidFill>
              </a:rPr>
              <a:t>III </a:t>
            </a:r>
            <a:r>
              <a:rPr lang="ru-RU" sz="2000" b="1" dirty="0" smtClean="0">
                <a:solidFill>
                  <a:srgbClr val="00B050"/>
                </a:solidFill>
              </a:rPr>
              <a:t>группы</a:t>
            </a:r>
          </a:p>
          <a:p>
            <a:r>
              <a:rPr lang="ru-RU" sz="2000" b="1" dirty="0" smtClean="0">
                <a:solidFill>
                  <a:srgbClr val="00B050"/>
                </a:solidFill>
              </a:rPr>
              <a:t>Картотека игр </a:t>
            </a:r>
            <a:r>
              <a:rPr lang="en-US" sz="2000" b="1" dirty="0" smtClean="0">
                <a:solidFill>
                  <a:srgbClr val="00B050"/>
                </a:solidFill>
              </a:rPr>
              <a:t>IV </a:t>
            </a:r>
            <a:r>
              <a:rPr lang="ru-RU" sz="2000" b="1" dirty="0" smtClean="0">
                <a:solidFill>
                  <a:srgbClr val="00B050"/>
                </a:solidFill>
              </a:rPr>
              <a:t>группы</a:t>
            </a:r>
          </a:p>
          <a:p>
            <a:r>
              <a:rPr lang="ru-RU" sz="2000" b="1" dirty="0" smtClean="0">
                <a:solidFill>
                  <a:srgbClr val="00B050"/>
                </a:solidFill>
              </a:rPr>
              <a:t>Список литературы</a:t>
            </a:r>
            <a:endParaRPr lang="ru-RU" sz="2000" b="1" dirty="0">
              <a:solidFill>
                <a:srgbClr val="00B05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itchFamily="34" charset="0"/>
                <a:cs typeface="Arial" panose="020B0604020202020204" pitchFamily="34" charset="0"/>
              </a:rPr>
              <a:t> Дети сидят на стульях, на ковре</a:t>
            </a:r>
            <a:r>
              <a:rPr lang="ru-RU" sz="2000" dirty="0" smtClean="0">
                <a:solidFill>
                  <a:srgbClr val="00B050"/>
                </a:solidFill>
                <a:latin typeface="Arial" pitchFamily="34" charset="0"/>
                <a:cs typeface="Arial" pitchFamily="34" charset="0"/>
              </a:rPr>
              <a:t>.</a:t>
            </a:r>
          </a:p>
          <a:p>
            <a:pPr algn="just"/>
            <a:r>
              <a:rPr lang="ru-RU" sz="2000" dirty="0">
                <a:solidFill>
                  <a:srgbClr val="00B050"/>
                </a:solidFill>
                <a:latin typeface="Arial" pitchFamily="34" charset="0"/>
                <a:cs typeface="Arial" pitchFamily="34" charset="0"/>
              </a:rPr>
              <a:t>Инструктор лечебной физкультуры называет животных, птиц, насекомых или показывает их изображение, спрашивая: «Как они передвигаются?» (например, бабочка, лягушка, косолапый мишка, зайка и т. д.) </a:t>
            </a:r>
            <a:endParaRPr lang="ru-RU" sz="2000" dirty="0" smtClean="0">
              <a:solidFill>
                <a:srgbClr val="00B050"/>
              </a:solidFill>
              <a:latin typeface="Arial" pitchFamily="34" charset="0"/>
              <a:cs typeface="Arial" pitchFamily="34" charset="0"/>
            </a:endParaRPr>
          </a:p>
          <a:p>
            <a:r>
              <a:rPr lang="ru-RU" sz="2000" dirty="0">
                <a:solidFill>
                  <a:srgbClr val="00B050"/>
                </a:solidFill>
                <a:latin typeface="Arial" pitchFamily="34" charset="0"/>
                <a:cs typeface="Arial" pitchFamily="34" charset="0"/>
              </a:rPr>
              <a:t>Дети стараются движениями ответить на вопросы, ползая, прыгая и другими способами передвигаясь по ковру.</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400" dirty="0" smtClean="0">
                <a:solidFill>
                  <a:srgbClr val="003FBC"/>
                </a:solidFill>
                <a:latin typeface="Arial" pitchFamily="34" charset="0"/>
                <a:cs typeface="Arial" pitchFamily="34" charset="0"/>
              </a:rPr>
              <a:t>Приобретение навыков </a:t>
            </a:r>
            <a:r>
              <a:rPr lang="ru-RU" sz="2400" dirty="0">
                <a:solidFill>
                  <a:srgbClr val="003FBC"/>
                </a:solidFill>
                <a:latin typeface="Arial" pitchFamily="34" charset="0"/>
                <a:cs typeface="Arial" pitchFamily="34" charset="0"/>
              </a:rPr>
              <a:t>передвижения;</a:t>
            </a:r>
            <a:br>
              <a:rPr lang="ru-RU" sz="2400" dirty="0">
                <a:solidFill>
                  <a:srgbClr val="003FBC"/>
                </a:solidFill>
                <a:latin typeface="Arial" pitchFamily="34" charset="0"/>
                <a:cs typeface="Arial" pitchFamily="34" charset="0"/>
              </a:rPr>
            </a:br>
            <a:r>
              <a:rPr lang="ru-RU" sz="2400" dirty="0">
                <a:solidFill>
                  <a:srgbClr val="003FBC"/>
                </a:solidFill>
                <a:latin typeface="Arial" pitchFamily="34" charset="0"/>
                <a:cs typeface="Arial" pitchFamily="34" charset="0"/>
              </a:rPr>
              <a:t>развитие координации движений, внимания, координации зрительного и слухового анализаторов, умения действовать в коллективе</a:t>
            </a:r>
            <a:br>
              <a:rPr lang="ru-RU" sz="2400" dirty="0">
                <a:solidFill>
                  <a:srgbClr val="003FBC"/>
                </a:solidFill>
                <a:latin typeface="Arial" pitchFamily="34" charset="0"/>
                <a:cs typeface="Arial" pitchFamily="34" charset="0"/>
              </a:rPr>
            </a:b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a:solidFill>
                  <a:srgbClr val="7030A0"/>
                </a:solidFill>
                <a:latin typeface="Arial" pitchFamily="34" charset="0"/>
                <a:cs typeface="Arial" pitchFamily="34" charset="0"/>
              </a:rPr>
              <a:t>Различные хронические заболевания,</a:t>
            </a:r>
            <a:r>
              <a:rPr lang="en-US" sz="1800" dirty="0">
                <a:solidFill>
                  <a:srgbClr val="7030A0"/>
                </a:solidFill>
                <a:latin typeface="Arial" pitchFamily="34" charset="0"/>
                <a:cs typeface="Arial" pitchFamily="34" charset="0"/>
              </a:rPr>
              <a:t> </a:t>
            </a:r>
            <a:r>
              <a:rPr lang="ru-RU" sz="1800" dirty="0">
                <a:solidFill>
                  <a:srgbClr val="7030A0"/>
                </a:solidFill>
                <a:latin typeface="Arial" pitchFamily="34" charset="0"/>
                <a:cs typeface="Arial" pitchFamily="34" charset="0"/>
              </a:rPr>
              <a:t>при которых </a:t>
            </a:r>
            <a:endParaRPr lang="ru-RU" sz="1800" dirty="0" smtClean="0">
              <a:solidFill>
                <a:srgbClr val="7030A0"/>
              </a:solidFill>
              <a:latin typeface="Arial" pitchFamily="34" charset="0"/>
              <a:cs typeface="Arial" pitchFamily="34" charset="0"/>
            </a:endParaRPr>
          </a:p>
          <a:p>
            <a:pPr marL="0" indent="0">
              <a:buNone/>
            </a:pPr>
            <a:r>
              <a:rPr lang="ru-RU" sz="1800" dirty="0" smtClean="0">
                <a:solidFill>
                  <a:srgbClr val="7030A0"/>
                </a:solidFill>
                <a:latin typeface="Arial" pitchFamily="34" charset="0"/>
                <a:cs typeface="Arial" pitchFamily="34" charset="0"/>
              </a:rPr>
              <a:t>требуется </a:t>
            </a:r>
            <a:r>
              <a:rPr lang="ru-RU" sz="1800" dirty="0">
                <a:solidFill>
                  <a:srgbClr val="7030A0"/>
                </a:solidFill>
                <a:latin typeface="Arial" pitchFamily="34" charset="0"/>
                <a:cs typeface="Arial" pitchFamily="34" charset="0"/>
              </a:rPr>
              <a:t>повышение</a:t>
            </a:r>
            <a:r>
              <a:rPr lang="en-US" sz="1800" dirty="0">
                <a:solidFill>
                  <a:srgbClr val="7030A0"/>
                </a:solidFill>
                <a:latin typeface="Arial" pitchFamily="34" charset="0"/>
                <a:cs typeface="Arial" pitchFamily="34" charset="0"/>
              </a:rPr>
              <a:t> </a:t>
            </a:r>
            <a:r>
              <a:rPr lang="ru-RU" sz="1800" dirty="0">
                <a:solidFill>
                  <a:srgbClr val="7030A0"/>
                </a:solidFill>
                <a:latin typeface="Arial" pitchFamily="34" charset="0"/>
                <a:cs typeface="Arial" pitchFamily="34" charset="0"/>
              </a:rPr>
              <a:t>резистентности организма  </a:t>
            </a:r>
            <a:r>
              <a:rPr lang="ru-RU" sz="1800" dirty="0" smtClean="0">
                <a:solidFill>
                  <a:srgbClr val="7030A0"/>
                </a:solidFill>
                <a:latin typeface="Arial" pitchFamily="34" charset="0"/>
                <a:cs typeface="Arial" pitchFamily="34" charset="0"/>
              </a:rPr>
              <a:t>ослаблен-</a:t>
            </a:r>
          </a:p>
          <a:p>
            <a:pPr marL="0" indent="0">
              <a:buNone/>
            </a:pPr>
            <a:r>
              <a:rPr lang="ru-RU" sz="1800" dirty="0">
                <a:solidFill>
                  <a:srgbClr val="7030A0"/>
                </a:solidFill>
                <a:latin typeface="Arial" pitchFamily="34" charset="0"/>
                <a:cs typeface="Arial" pitchFamily="34" charset="0"/>
              </a:rPr>
              <a:t> </a:t>
            </a:r>
            <a:r>
              <a:rPr lang="ru-RU" sz="1800" dirty="0" smtClean="0">
                <a:solidFill>
                  <a:srgbClr val="7030A0"/>
                </a:solidFill>
                <a:latin typeface="Arial" pitchFamily="34" charset="0"/>
                <a:cs typeface="Arial" pitchFamily="34" charset="0"/>
              </a:rPr>
              <a:t>   -</a:t>
            </a:r>
            <a:r>
              <a:rPr lang="ru-RU" sz="1800" dirty="0" err="1" smtClean="0">
                <a:solidFill>
                  <a:srgbClr val="7030A0"/>
                </a:solidFill>
                <a:latin typeface="Arial" pitchFamily="34" charset="0"/>
                <a:cs typeface="Arial" pitchFamily="34" charset="0"/>
              </a:rPr>
              <a:t>ного</a:t>
            </a:r>
            <a:r>
              <a:rPr lang="ru-RU" sz="1800" dirty="0" smtClean="0">
                <a:solidFill>
                  <a:srgbClr val="7030A0"/>
                </a:solidFill>
                <a:latin typeface="Arial" pitchFamily="34" charset="0"/>
                <a:cs typeface="Arial" pitchFamily="34" charset="0"/>
              </a:rPr>
              <a:t> </a:t>
            </a:r>
            <a:r>
              <a:rPr lang="ru-RU" sz="1800" dirty="0">
                <a:solidFill>
                  <a:srgbClr val="7030A0"/>
                </a:solidFill>
                <a:latin typeface="Arial" pitchFamily="34" charset="0"/>
                <a:cs typeface="Arial" pitchFamily="34" charset="0"/>
              </a:rPr>
              <a:t>ребенка, повышение эмоционального </a:t>
            </a:r>
            <a:r>
              <a:rPr lang="ru-RU" sz="1800" dirty="0" smtClean="0">
                <a:solidFill>
                  <a:srgbClr val="7030A0"/>
                </a:solidFill>
                <a:latin typeface="Arial" pitchFamily="34" charset="0"/>
                <a:cs typeface="Arial" pitchFamily="34" charset="0"/>
              </a:rPr>
              <a:t>тонуса.</a:t>
            </a:r>
            <a:endParaRPr lang="ru-RU" sz="1800" dirty="0">
              <a:solidFill>
                <a:srgbClr val="7030A0"/>
              </a:solidFill>
              <a:latin typeface="Arial" pitchFamily="34" charset="0"/>
              <a:cs typeface="Arial" pitchFamily="34" charset="0"/>
            </a:endParaRP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250806" y="5011863"/>
            <a:ext cx="3908970" cy="1564783"/>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16140" y="5101126"/>
            <a:ext cx="2578302" cy="1386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48647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6000" dirty="0">
                <a:latin typeface="Arial Black" pitchFamily="34" charset="0"/>
              </a:rPr>
              <a:t>Запрещенное </a:t>
            </a:r>
            <a:r>
              <a:rPr lang="ru-RU" sz="6000" dirty="0" smtClean="0">
                <a:latin typeface="Arial Black" pitchFamily="34" charset="0"/>
              </a:rPr>
              <a:t>движение</a:t>
            </a:r>
          </a:p>
          <a:p>
            <a:pPr algn="ctr"/>
            <a:r>
              <a:rPr lang="ru-RU" sz="3200" dirty="0" smtClean="0">
                <a:latin typeface="Arial" panose="020B0604020202020204" pitchFamily="34" charset="0"/>
                <a:cs typeface="Arial" panose="020B0604020202020204" pitchFamily="34" charset="0"/>
              </a:rPr>
              <a:t>(6-14 лет)</a:t>
            </a:r>
            <a:endParaRPr lang="ru-RU" sz="32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404576" y="312334"/>
            <a:ext cx="2910624" cy="4367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74674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fontScale="92500"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itchFamily="34" charset="0"/>
                <a:cs typeface="Arial" panose="020B0604020202020204" pitchFamily="34" charset="0"/>
              </a:rPr>
              <a:t> Дети сидят или стоят; руки на коленях. </a:t>
            </a:r>
            <a:endParaRPr lang="ru-RU" sz="2000" dirty="0" smtClean="0">
              <a:solidFill>
                <a:srgbClr val="00B050"/>
              </a:solidFill>
              <a:latin typeface="Arial" pitchFamily="34" charset="0"/>
              <a:cs typeface="Arial" pitchFamily="34" charset="0"/>
            </a:endParaRPr>
          </a:p>
          <a:p>
            <a:pPr algn="just"/>
            <a:r>
              <a:rPr lang="ru-RU" sz="2000" dirty="0">
                <a:solidFill>
                  <a:srgbClr val="00B050"/>
                </a:solidFill>
                <a:latin typeface="Arial" pitchFamily="34" charset="0"/>
                <a:cs typeface="Arial" pitchFamily="34" charset="0"/>
              </a:rPr>
              <a:t>Инструктор лечебной физкультуры показывает разные гимнастические упражнения последовательно для рук и плечевого пояса, для туловища, для ног. Дети повторяют все упражнения, кроме одного условленного заранее —«запрещенного». </a:t>
            </a:r>
          </a:p>
          <a:p>
            <a:pPr algn="just"/>
            <a:r>
              <a:rPr lang="ru-RU" sz="2000" dirty="0" smtClean="0">
                <a:solidFill>
                  <a:srgbClr val="00B050"/>
                </a:solidFill>
                <a:latin typeface="Arial" pitchFamily="34" charset="0"/>
                <a:cs typeface="Arial" pitchFamily="34" charset="0"/>
              </a:rPr>
              <a:t>Игра </a:t>
            </a:r>
            <a:r>
              <a:rPr lang="ru-RU" sz="2000" dirty="0">
                <a:solidFill>
                  <a:srgbClr val="00B050"/>
                </a:solidFill>
                <a:latin typeface="Arial" pitchFamily="34" charset="0"/>
                <a:cs typeface="Arial" pitchFamily="34" charset="0"/>
              </a:rPr>
              <a:t>усложняется с изменением правила: при показе ведущим «запрещенного» движения дети выполнят назначенное вместо него другое движение. Так, вместо запрещенного — вытягивание рук вперед — дети должны выполнить заранее условленное упражнение, например хлопнуть в ладоши.</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400" dirty="0">
                <a:solidFill>
                  <a:srgbClr val="003FBC"/>
                </a:solidFill>
                <a:latin typeface="Arial" pitchFamily="34" charset="0"/>
                <a:cs typeface="Arial" pitchFamily="34" charset="0"/>
              </a:rPr>
              <a:t>Развитие координации движений </a:t>
            </a:r>
            <a:r>
              <a:rPr lang="ru-RU" sz="2400" dirty="0" smtClean="0">
                <a:solidFill>
                  <a:srgbClr val="003FBC"/>
                </a:solidFill>
                <a:latin typeface="Arial" pitchFamily="34" charset="0"/>
                <a:cs typeface="Arial" pitchFamily="34" charset="0"/>
              </a:rPr>
              <a:t>в  крупных </a:t>
            </a:r>
            <a:r>
              <a:rPr lang="ru-RU" sz="2400" dirty="0">
                <a:solidFill>
                  <a:srgbClr val="003FBC"/>
                </a:solidFill>
                <a:latin typeface="Arial" pitchFamily="34" charset="0"/>
                <a:cs typeface="Arial" pitchFamily="34" charset="0"/>
              </a:rPr>
              <a:t>и мелких мышечных </a:t>
            </a:r>
            <a:r>
              <a:rPr lang="ru-RU" sz="2400" dirty="0" err="1" smtClean="0">
                <a:solidFill>
                  <a:srgbClr val="003FBC"/>
                </a:solidFill>
                <a:latin typeface="Arial" pitchFamily="34" charset="0"/>
                <a:cs typeface="Arial" pitchFamily="34" charset="0"/>
              </a:rPr>
              <a:t>группах;развитие</a:t>
            </a:r>
            <a:r>
              <a:rPr lang="ru-RU" sz="2400" dirty="0" smtClean="0">
                <a:solidFill>
                  <a:srgbClr val="003FBC"/>
                </a:solidFill>
                <a:latin typeface="Arial" pitchFamily="34" charset="0"/>
                <a:cs typeface="Arial" pitchFamily="34" charset="0"/>
              </a:rPr>
              <a:t> </a:t>
            </a:r>
            <a:r>
              <a:rPr lang="ru-RU" sz="2400" dirty="0">
                <a:solidFill>
                  <a:srgbClr val="003FBC"/>
                </a:solidFill>
                <a:latin typeface="Arial" pitchFamily="34" charset="0"/>
                <a:cs typeface="Arial" pitchFamily="34" charset="0"/>
              </a:rPr>
              <a:t>внимания, быстроты </a:t>
            </a:r>
            <a:r>
              <a:rPr lang="ru-RU" sz="2400" dirty="0" err="1" smtClean="0">
                <a:solidFill>
                  <a:srgbClr val="003FBC"/>
                </a:solidFill>
                <a:latin typeface="Arial" pitchFamily="34" charset="0"/>
                <a:cs typeface="Arial" pitchFamily="34" charset="0"/>
              </a:rPr>
              <a:t>реакции,зрительной</a:t>
            </a:r>
            <a:r>
              <a:rPr lang="ru-RU" sz="2400" dirty="0" smtClean="0">
                <a:solidFill>
                  <a:srgbClr val="003FBC"/>
                </a:solidFill>
                <a:latin typeface="Arial" pitchFamily="34" charset="0"/>
                <a:cs typeface="Arial" pitchFamily="34" charset="0"/>
              </a:rPr>
              <a:t> памяти</a:t>
            </a:r>
          </a:p>
          <a:p>
            <a:pPr marL="0" indent="0">
              <a:buNone/>
            </a:pPr>
            <a:r>
              <a:rPr lang="ru-RU" sz="2400" dirty="0" smtClean="0"/>
              <a:t> </a:t>
            </a: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smtClean="0">
                <a:solidFill>
                  <a:srgbClr val="7030A0"/>
                </a:solidFill>
                <a:latin typeface="Arial" pitchFamily="34" charset="0"/>
                <a:cs typeface="Arial" pitchFamily="34" charset="0"/>
              </a:rPr>
              <a:t>болезни </a:t>
            </a:r>
            <a:r>
              <a:rPr lang="ru-RU" sz="1800" dirty="0">
                <a:solidFill>
                  <a:srgbClr val="7030A0"/>
                </a:solidFill>
                <a:latin typeface="Arial" pitchFamily="34" charset="0"/>
                <a:cs typeface="Arial" pitchFamily="34" charset="0"/>
              </a:rPr>
              <a:t>центральной </a:t>
            </a:r>
            <a:r>
              <a:rPr lang="ru-RU" sz="1800" dirty="0" smtClean="0">
                <a:solidFill>
                  <a:srgbClr val="7030A0"/>
                </a:solidFill>
                <a:latin typeface="Arial" pitchFamily="34" charset="0"/>
                <a:cs typeface="Arial" pitchFamily="34" charset="0"/>
              </a:rPr>
              <a:t>нервной системы</a:t>
            </a:r>
          </a:p>
          <a:p>
            <a:r>
              <a:rPr lang="ru-RU" sz="1800" dirty="0" smtClean="0">
                <a:solidFill>
                  <a:srgbClr val="7030A0"/>
                </a:solidFill>
                <a:latin typeface="Arial" pitchFamily="34" charset="0"/>
                <a:cs typeface="Arial" pitchFamily="34" charset="0"/>
              </a:rPr>
              <a:t>задержка </a:t>
            </a:r>
            <a:r>
              <a:rPr lang="ru-RU" sz="1800" dirty="0">
                <a:solidFill>
                  <a:srgbClr val="7030A0"/>
                </a:solidFill>
                <a:latin typeface="Arial" pitchFamily="34" charset="0"/>
                <a:cs typeface="Arial" pitchFamily="34" charset="0"/>
              </a:rPr>
              <a:t>психического </a:t>
            </a:r>
            <a:r>
              <a:rPr lang="ru-RU" sz="1800" dirty="0" smtClean="0">
                <a:solidFill>
                  <a:srgbClr val="7030A0"/>
                </a:solidFill>
                <a:latin typeface="Arial" pitchFamily="34" charset="0"/>
                <a:cs typeface="Arial" pitchFamily="34" charset="0"/>
              </a:rPr>
              <a:t>развития</a:t>
            </a:r>
          </a:p>
          <a:p>
            <a:r>
              <a:rPr lang="ru-RU" sz="1800" dirty="0" smtClean="0">
                <a:solidFill>
                  <a:srgbClr val="7030A0"/>
                </a:solidFill>
                <a:latin typeface="Arial" pitchFamily="34" charset="0"/>
                <a:cs typeface="Arial" pitchFamily="34" charset="0"/>
              </a:rPr>
              <a:t>олигофрения </a:t>
            </a:r>
            <a:r>
              <a:rPr lang="ru-RU" sz="1800" dirty="0">
                <a:solidFill>
                  <a:srgbClr val="7030A0"/>
                </a:solidFill>
                <a:latin typeface="Arial" pitchFamily="34" charset="0"/>
                <a:cs typeface="Arial" pitchFamily="34" charset="0"/>
              </a:rPr>
              <a:t>в стадии дебильности и </a:t>
            </a:r>
            <a:r>
              <a:rPr lang="ru-RU" sz="1800" dirty="0" err="1" smtClean="0">
                <a:solidFill>
                  <a:srgbClr val="7030A0"/>
                </a:solidFill>
                <a:latin typeface="Arial" pitchFamily="34" charset="0"/>
                <a:cs typeface="Arial" pitchFamily="34" charset="0"/>
              </a:rPr>
              <a:t>имбецильности</a:t>
            </a:r>
            <a:endParaRPr lang="ru-RU" sz="1800" dirty="0" smtClean="0">
              <a:solidFill>
                <a:srgbClr val="7030A0"/>
              </a:solidFill>
              <a:latin typeface="Arial" pitchFamily="34" charset="0"/>
              <a:cs typeface="Arial" pitchFamily="34" charset="0"/>
            </a:endParaRPr>
          </a:p>
          <a:p>
            <a:r>
              <a:rPr lang="ru-RU" sz="1800" dirty="0" smtClean="0">
                <a:solidFill>
                  <a:srgbClr val="7030A0"/>
                </a:solidFill>
                <a:latin typeface="Arial" pitchFamily="34" charset="0"/>
                <a:cs typeface="Arial" pitchFamily="34" charset="0"/>
              </a:rPr>
              <a:t>детские церебральные </a:t>
            </a:r>
            <a:r>
              <a:rPr lang="ru-RU" sz="1800" dirty="0" err="1" smtClean="0">
                <a:solidFill>
                  <a:srgbClr val="7030A0"/>
                </a:solidFill>
                <a:latin typeface="Arial" pitchFamily="34" charset="0"/>
                <a:cs typeface="Arial" pitchFamily="34" charset="0"/>
              </a:rPr>
              <a:t>параличи,миопатии</a:t>
            </a: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674476" y="4618492"/>
            <a:ext cx="4424883" cy="1877157"/>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907628" y="4678951"/>
            <a:ext cx="2266681" cy="1756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85313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smtClean="0">
                <a:latin typeface="Arial Black" pitchFamily="34" charset="0"/>
              </a:rPr>
              <a:t>Колечко</a:t>
            </a:r>
          </a:p>
          <a:p>
            <a:pPr algn="ctr"/>
            <a:r>
              <a:rPr lang="ru-RU" sz="3200" dirty="0" smtClean="0">
                <a:latin typeface="Arial" panose="020B0604020202020204" pitchFamily="34" charset="0"/>
                <a:cs typeface="Arial" panose="020B0604020202020204" pitchFamily="34" charset="0"/>
              </a:rPr>
              <a:t>(6-14 лет)</a:t>
            </a:r>
            <a:endParaRPr lang="ru-RU" sz="32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86389" y="270457"/>
            <a:ext cx="3747752" cy="4317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70572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itchFamily="34" charset="0"/>
                <a:cs typeface="Arial" panose="020B0604020202020204" pitchFamily="34" charset="0"/>
              </a:rPr>
              <a:t> Дети сидят на скамейке, стульях или ковре, удобно, кружком. На веревочку надевают колечко; концы веревочки связывают. </a:t>
            </a:r>
            <a:endParaRPr lang="ru-RU" sz="2000" dirty="0" smtClean="0">
              <a:solidFill>
                <a:srgbClr val="00B050"/>
              </a:solidFill>
              <a:latin typeface="Arial" pitchFamily="34" charset="0"/>
              <a:cs typeface="Arial" pitchFamily="34" charset="0"/>
            </a:endParaRPr>
          </a:p>
          <a:p>
            <a:pPr algn="just"/>
            <a:r>
              <a:rPr lang="ru-RU" sz="2000" dirty="0">
                <a:solidFill>
                  <a:srgbClr val="00B050"/>
                </a:solidFill>
                <a:latin typeface="Arial" pitchFamily="34" charset="0"/>
                <a:cs typeface="Arial" pitchFamily="34" charset="0"/>
              </a:rPr>
              <a:t>Играющие, взявшись обеими руками за веревочку, передвигают колечко друг к другу, а для того, чтобы водящий не заметил местонахождения колечка, беспрерывно двигают руками в обе стороны все играющие. Подметив, у кого находится колечко, ведущий быстро ловит руку с кольцом. Очень часто проворные и сметливые играющие уже успевают в это время передать кольцо дальше, а игрок, отыскивающий его, разочаровывается своей неудачей. </a:t>
            </a:r>
          </a:p>
          <a:p>
            <a:pPr algn="just"/>
            <a:r>
              <a:rPr lang="ru-RU" sz="2000" dirty="0" smtClean="0">
                <a:solidFill>
                  <a:srgbClr val="00B050"/>
                </a:solidFill>
                <a:latin typeface="Arial" pitchFamily="34" charset="0"/>
                <a:cs typeface="Arial" pitchFamily="34" charset="0"/>
              </a:rPr>
              <a:t>У </a:t>
            </a:r>
            <a:r>
              <a:rPr lang="ru-RU" sz="2000" dirty="0">
                <a:solidFill>
                  <a:srgbClr val="00B050"/>
                </a:solidFill>
                <a:latin typeface="Arial" pitchFamily="34" charset="0"/>
                <a:cs typeface="Arial" pitchFamily="34" charset="0"/>
              </a:rPr>
              <a:t>кого найдено кольцо, тот сменяет водящего. Самый ловкий из играющих отмечается.</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400" dirty="0">
                <a:solidFill>
                  <a:srgbClr val="003FBC"/>
                </a:solidFill>
              </a:rPr>
              <a:t>Развитие координации движений </a:t>
            </a:r>
            <a:r>
              <a:rPr lang="ru-RU" sz="2400" dirty="0" smtClean="0">
                <a:solidFill>
                  <a:srgbClr val="003FBC"/>
                </a:solidFill>
              </a:rPr>
              <a:t>в крупных </a:t>
            </a:r>
            <a:r>
              <a:rPr lang="ru-RU" sz="2400" dirty="0">
                <a:solidFill>
                  <a:srgbClr val="003FBC"/>
                </a:solidFill>
              </a:rPr>
              <a:t>и мелких мышечных </a:t>
            </a:r>
            <a:r>
              <a:rPr lang="ru-RU" sz="2400" dirty="0" err="1" smtClean="0">
                <a:solidFill>
                  <a:srgbClr val="003FBC"/>
                </a:solidFill>
              </a:rPr>
              <a:t>группах;развитие</a:t>
            </a:r>
            <a:r>
              <a:rPr lang="ru-RU" sz="2400" dirty="0">
                <a:solidFill>
                  <a:srgbClr val="003FBC"/>
                </a:solidFill>
              </a:rPr>
              <a:t> </a:t>
            </a:r>
            <a:r>
              <a:rPr lang="ru-RU" sz="2400" dirty="0" smtClean="0">
                <a:solidFill>
                  <a:srgbClr val="003FBC"/>
                </a:solidFill>
              </a:rPr>
              <a:t>внимания</a:t>
            </a:r>
            <a:r>
              <a:rPr lang="ru-RU" sz="2400" dirty="0">
                <a:solidFill>
                  <a:srgbClr val="003FBC"/>
                </a:solidFill>
              </a:rPr>
              <a:t>, быстроты </a:t>
            </a:r>
            <a:r>
              <a:rPr lang="ru-RU" sz="2400" dirty="0" err="1" smtClean="0">
                <a:solidFill>
                  <a:srgbClr val="003FBC"/>
                </a:solidFill>
              </a:rPr>
              <a:t>реакции,зрительной</a:t>
            </a:r>
            <a:r>
              <a:rPr lang="ru-RU" sz="2400" dirty="0" smtClean="0">
                <a:solidFill>
                  <a:srgbClr val="003FBC"/>
                </a:solidFill>
              </a:rPr>
              <a:t> </a:t>
            </a:r>
            <a:r>
              <a:rPr lang="ru-RU" sz="2400" dirty="0">
                <a:solidFill>
                  <a:srgbClr val="003FBC"/>
                </a:solidFill>
              </a:rPr>
              <a:t>памяти. </a:t>
            </a:r>
            <a:endParaRPr lang="ru-RU" sz="2400" dirty="0" smtClean="0">
              <a:solidFill>
                <a:srgbClr val="003FBC"/>
              </a:solidFill>
            </a:endParaRPr>
          </a:p>
          <a:p>
            <a:pPr marL="0" indent="0">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a:solidFill>
                  <a:srgbClr val="7030A0"/>
                </a:solidFill>
                <a:latin typeface="Arial" pitchFamily="34" charset="0"/>
                <a:cs typeface="Arial" pitchFamily="34" charset="0"/>
              </a:rPr>
              <a:t>болезни центральной </a:t>
            </a:r>
            <a:r>
              <a:rPr lang="ru-RU" sz="1800" dirty="0" smtClean="0">
                <a:solidFill>
                  <a:srgbClr val="7030A0"/>
                </a:solidFill>
                <a:latin typeface="Arial" pitchFamily="34" charset="0"/>
                <a:cs typeface="Arial" pitchFamily="34" charset="0"/>
              </a:rPr>
              <a:t>нервной системы</a:t>
            </a:r>
          </a:p>
          <a:p>
            <a:r>
              <a:rPr lang="ru-RU" sz="1800" dirty="0" smtClean="0">
                <a:solidFill>
                  <a:srgbClr val="7030A0"/>
                </a:solidFill>
                <a:latin typeface="Arial" pitchFamily="34" charset="0"/>
                <a:cs typeface="Arial" pitchFamily="34" charset="0"/>
              </a:rPr>
              <a:t>задержка </a:t>
            </a:r>
            <a:r>
              <a:rPr lang="ru-RU" sz="1800" dirty="0">
                <a:solidFill>
                  <a:srgbClr val="7030A0"/>
                </a:solidFill>
                <a:latin typeface="Arial" pitchFamily="34" charset="0"/>
                <a:cs typeface="Arial" pitchFamily="34" charset="0"/>
              </a:rPr>
              <a:t>психического развития, </a:t>
            </a:r>
            <a:r>
              <a:rPr lang="ru-RU" sz="1800" dirty="0" smtClean="0">
                <a:solidFill>
                  <a:srgbClr val="7030A0"/>
                </a:solidFill>
                <a:latin typeface="Arial" pitchFamily="34" charset="0"/>
                <a:cs typeface="Arial" pitchFamily="34" charset="0"/>
              </a:rPr>
              <a:t>олигофрения</a:t>
            </a:r>
          </a:p>
          <a:p>
            <a:r>
              <a:rPr lang="ru-RU" sz="1800" dirty="0" smtClean="0">
                <a:solidFill>
                  <a:srgbClr val="7030A0"/>
                </a:solidFill>
                <a:latin typeface="Arial" pitchFamily="34" charset="0"/>
                <a:cs typeface="Arial" pitchFamily="34" charset="0"/>
              </a:rPr>
              <a:t>Детские церебральные </a:t>
            </a:r>
            <a:r>
              <a:rPr lang="ru-RU" sz="1800" dirty="0">
                <a:solidFill>
                  <a:srgbClr val="7030A0"/>
                </a:solidFill>
                <a:latin typeface="Arial" pitchFamily="34" charset="0"/>
                <a:cs typeface="Arial" pitchFamily="34" charset="0"/>
              </a:rPr>
              <a:t>параличи, </a:t>
            </a:r>
            <a:r>
              <a:rPr lang="ru-RU" sz="1800" dirty="0" err="1" smtClean="0">
                <a:solidFill>
                  <a:srgbClr val="7030A0"/>
                </a:solidFill>
                <a:latin typeface="Arial" pitchFamily="34" charset="0"/>
                <a:cs typeface="Arial" pitchFamily="34" charset="0"/>
              </a:rPr>
              <a:t>миопатии,полиартрит</a:t>
            </a: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952128" y="4881282"/>
            <a:ext cx="4053363" cy="1695363"/>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61960" y="4953000"/>
            <a:ext cx="1783079" cy="1584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07308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a:latin typeface="Arial Black" pitchFamily="34" charset="0"/>
              </a:rPr>
              <a:t>Кольцо на палочке </a:t>
            </a:r>
            <a:endParaRPr lang="ru-RU" sz="8000" dirty="0" smtClean="0">
              <a:latin typeface="Arial Black" pitchFamily="34" charset="0"/>
            </a:endParaRPr>
          </a:p>
          <a:p>
            <a:pPr algn="ctr"/>
            <a:r>
              <a:rPr lang="ru-RU" sz="3200" dirty="0" smtClean="0">
                <a:latin typeface="Arial" panose="020B0604020202020204" pitchFamily="34" charset="0"/>
                <a:cs typeface="Arial" panose="020B0604020202020204" pitchFamily="34" charset="0"/>
              </a:rPr>
              <a:t>(6-14 лет)</a:t>
            </a:r>
            <a:endParaRPr lang="ru-RU" sz="32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6863" y="476518"/>
            <a:ext cx="5051371" cy="4314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9180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anose="020B0604020202020204" pitchFamily="34" charset="0"/>
                <a:cs typeface="Arial" panose="020B0604020202020204" pitchFamily="34" charset="0"/>
              </a:rPr>
              <a:t> Дети сидят, а при хорошем состоянии могут играть стоя. Из картона или фанеры вырезают кольцо диаметром 15 см и шириной ободка 3—4 см. К кольцу привязывают шнурок; второй конец шнурка привязывают к палочке длиной примерно 30 см</a:t>
            </a:r>
            <a:r>
              <a:rPr lang="ru-RU" sz="2000" dirty="0" smtClean="0">
                <a:solidFill>
                  <a:srgbClr val="00B050"/>
                </a:solidFill>
                <a:latin typeface="Arial" pitchFamily="34" charset="0"/>
                <a:cs typeface="Arial" pitchFamily="34" charset="0"/>
              </a:rPr>
              <a:t>.</a:t>
            </a:r>
          </a:p>
          <a:p>
            <a:pPr algn="just"/>
            <a:r>
              <a:rPr lang="ru-RU" sz="2000" dirty="0" smtClean="0">
                <a:solidFill>
                  <a:srgbClr val="00B050"/>
                </a:solidFill>
                <a:latin typeface="Arial" pitchFamily="34" charset="0"/>
                <a:cs typeface="Arial" pitchFamily="34" charset="0"/>
              </a:rPr>
              <a:t> </a:t>
            </a:r>
            <a:r>
              <a:rPr lang="ru-RU" sz="2000" dirty="0">
                <a:solidFill>
                  <a:srgbClr val="00B050"/>
                </a:solidFill>
                <a:latin typeface="Arial" pitchFamily="34" charset="0"/>
                <a:cs typeface="Arial" pitchFamily="34" charset="0"/>
              </a:rPr>
              <a:t>Играющие поочередно ловят кольцо на палочку. Каждый играющий имеет право сделать подряд три попытки и считает, сколько раз удалось ему поймать кольцо. Затем он передает палочку с кольцом следующему играющему. Палочка с кольцом переходит из рук в руки до тех пор, пока кто ни будь из детей не наберет условное количество попаданий (очков). </a:t>
            </a:r>
          </a:p>
          <a:p>
            <a:pPr algn="just"/>
            <a:r>
              <a:rPr lang="ru-RU" sz="2000" dirty="0" smtClean="0">
                <a:solidFill>
                  <a:srgbClr val="00B050"/>
                </a:solidFill>
                <a:latin typeface="Arial" pitchFamily="34" charset="0"/>
                <a:cs typeface="Arial" pitchFamily="34" charset="0"/>
              </a:rPr>
              <a:t>Играть </a:t>
            </a:r>
            <a:r>
              <a:rPr lang="ru-RU" sz="2000" dirty="0">
                <a:solidFill>
                  <a:srgbClr val="00B050"/>
                </a:solidFill>
                <a:latin typeface="Arial" pitchFamily="34" charset="0"/>
                <a:cs typeface="Arial" pitchFamily="34" charset="0"/>
              </a:rPr>
              <a:t>могут 3—5 детей. Выигравшие в 2—3 играх дети соревнуются между собой.</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400" dirty="0">
                <a:solidFill>
                  <a:srgbClr val="003FBC"/>
                </a:solidFill>
                <a:latin typeface="Arial" pitchFamily="34" charset="0"/>
                <a:cs typeface="Arial" pitchFamily="34" charset="0"/>
              </a:rPr>
              <a:t>Достижения в бросании и ловле предмета, в метании</a:t>
            </a:r>
            <a:r>
              <a:rPr lang="ru-RU" sz="2400" dirty="0" smtClean="0">
                <a:solidFill>
                  <a:srgbClr val="003FBC"/>
                </a:solidFill>
                <a:latin typeface="Arial" pitchFamily="34" charset="0"/>
                <a:cs typeface="Arial" pitchFamily="34" charset="0"/>
              </a:rPr>
              <a:t>.</a:t>
            </a: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algn="just"/>
            <a:r>
              <a:rPr lang="ru-RU" sz="1800" dirty="0" smtClean="0">
                <a:solidFill>
                  <a:srgbClr val="7030A0"/>
                </a:solidFill>
                <a:latin typeface="Arial" pitchFamily="34" charset="0"/>
                <a:cs typeface="Arial" pitchFamily="34" charset="0"/>
              </a:rPr>
              <a:t>Детские </a:t>
            </a:r>
            <a:r>
              <a:rPr lang="ru-RU" sz="1800" dirty="0">
                <a:solidFill>
                  <a:srgbClr val="7030A0"/>
                </a:solidFill>
                <a:latin typeface="Arial" pitchFamily="34" charset="0"/>
                <a:cs typeface="Arial" pitchFamily="34" charset="0"/>
              </a:rPr>
              <a:t>церебральные </a:t>
            </a:r>
            <a:r>
              <a:rPr lang="ru-RU" sz="1800" dirty="0" smtClean="0">
                <a:solidFill>
                  <a:srgbClr val="7030A0"/>
                </a:solidFill>
                <a:latin typeface="Arial" pitchFamily="34" charset="0"/>
                <a:cs typeface="Arial" pitchFamily="34" charset="0"/>
              </a:rPr>
              <a:t>параличи</a:t>
            </a:r>
          </a:p>
          <a:p>
            <a:pPr algn="just"/>
            <a:r>
              <a:rPr lang="ru-RU" sz="1800" dirty="0" smtClean="0">
                <a:solidFill>
                  <a:srgbClr val="7030A0"/>
                </a:solidFill>
                <a:latin typeface="Arial" pitchFamily="34" charset="0"/>
                <a:cs typeface="Arial" pitchFamily="34" charset="0"/>
              </a:rPr>
              <a:t>миопатии</a:t>
            </a:r>
            <a:r>
              <a:rPr lang="ru-RU" sz="1800" dirty="0">
                <a:solidFill>
                  <a:srgbClr val="7030A0"/>
                </a:solidFill>
                <a:latin typeface="Arial" pitchFamily="34" charset="0"/>
                <a:cs typeface="Arial" pitchFamily="34" charset="0"/>
              </a:rPr>
              <a:t>, </a:t>
            </a:r>
            <a:r>
              <a:rPr lang="ru-RU" sz="1800" dirty="0" smtClean="0">
                <a:solidFill>
                  <a:srgbClr val="7030A0"/>
                </a:solidFill>
                <a:latin typeface="Arial" pitchFamily="34" charset="0"/>
                <a:cs typeface="Arial" pitchFamily="34" charset="0"/>
              </a:rPr>
              <a:t>полиартрит</a:t>
            </a:r>
          </a:p>
          <a:p>
            <a:pPr algn="just"/>
            <a:r>
              <a:rPr lang="ru-RU" sz="1800" dirty="0" smtClean="0">
                <a:solidFill>
                  <a:srgbClr val="7030A0"/>
                </a:solidFill>
                <a:latin typeface="Arial" pitchFamily="34" charset="0"/>
                <a:cs typeface="Arial" pitchFamily="34" charset="0"/>
              </a:rPr>
              <a:t> </a:t>
            </a:r>
            <a:r>
              <a:rPr lang="ru-RU" sz="1800" dirty="0">
                <a:solidFill>
                  <a:srgbClr val="7030A0"/>
                </a:solidFill>
                <a:latin typeface="Arial" pitchFamily="34" charset="0"/>
                <a:cs typeface="Arial" pitchFamily="34" charset="0"/>
              </a:rPr>
              <a:t>сосудистые </a:t>
            </a:r>
            <a:r>
              <a:rPr lang="ru-RU" sz="1800" dirty="0" smtClean="0">
                <a:solidFill>
                  <a:srgbClr val="7030A0"/>
                </a:solidFill>
                <a:latin typeface="Arial" pitchFamily="34" charset="0"/>
                <a:cs typeface="Arial" pitchFamily="34" charset="0"/>
              </a:rPr>
              <a:t>дистонии ,нарушения осанки</a:t>
            </a:r>
            <a:endParaRPr lang="ru-RU" sz="1800" dirty="0">
              <a:solidFill>
                <a:srgbClr val="7030A0"/>
              </a:solidFill>
              <a:latin typeface="Arial" pitchFamily="34" charset="0"/>
              <a:cs typeface="Arial" pitchFamily="34" charset="0"/>
            </a:endParaRP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490952" y="4906851"/>
            <a:ext cx="3845334" cy="1669795"/>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16261" y="4906851"/>
            <a:ext cx="2794715" cy="16697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77264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a:latin typeface="Arial Black" pitchFamily="34" charset="0"/>
              </a:rPr>
              <a:t>Из класса в </a:t>
            </a:r>
            <a:r>
              <a:rPr lang="ru-RU" sz="8000" dirty="0" smtClean="0">
                <a:latin typeface="Arial Black" pitchFamily="34" charset="0"/>
              </a:rPr>
              <a:t>класс</a:t>
            </a:r>
          </a:p>
          <a:p>
            <a:pPr algn="ctr"/>
            <a:r>
              <a:rPr lang="ru-RU" sz="3200" dirty="0" smtClean="0">
                <a:latin typeface="Arial" panose="020B0604020202020204" pitchFamily="34" charset="0"/>
                <a:cs typeface="Arial" panose="020B0604020202020204" pitchFamily="34" charset="0"/>
              </a:rPr>
              <a:t>(7-12 лет)</a:t>
            </a:r>
            <a:endParaRPr lang="ru-RU" sz="32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37149" y="566989"/>
            <a:ext cx="4451239" cy="4112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603507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itchFamily="34" charset="0"/>
                <a:cs typeface="Arial" pitchFamily="34" charset="0"/>
              </a:rPr>
              <a:t>Все играющие располагаются, сидя или стоя, на одной линии. Инструктор лечебной физкультуры стоит лицом к шеренге. Это «учитель». Он бросает мяч каждому по очереди и получает его обратно. Если дети перебросили мяч, не уронив его, то все переходят в следующий класс — делая шаг назад</a:t>
            </a:r>
            <a:r>
              <a:rPr lang="ru-RU" sz="2000" dirty="0" smtClean="0">
                <a:solidFill>
                  <a:srgbClr val="00B050"/>
                </a:solidFill>
                <a:latin typeface="Arial" pitchFamily="34" charset="0"/>
                <a:cs typeface="Arial" pitchFamily="34" charset="0"/>
              </a:rPr>
              <a:t>.</a:t>
            </a:r>
          </a:p>
          <a:p>
            <a:pPr algn="just"/>
            <a:r>
              <a:rPr lang="ru-RU" sz="2000" dirty="0" smtClean="0">
                <a:solidFill>
                  <a:srgbClr val="00B050"/>
                </a:solidFill>
                <a:latin typeface="Arial" pitchFamily="34" charset="0"/>
                <a:cs typeface="Arial" pitchFamily="34" charset="0"/>
              </a:rPr>
              <a:t> </a:t>
            </a:r>
            <a:r>
              <a:rPr lang="ru-RU" sz="2000" dirty="0">
                <a:solidFill>
                  <a:srgbClr val="00B050"/>
                </a:solidFill>
                <a:latin typeface="Arial" pitchFamily="34" charset="0"/>
                <a:cs typeface="Arial" pitchFamily="34" charset="0"/>
              </a:rPr>
              <a:t>Если кто-то из играющих уронил мяч, то он остается на «второй год», а если «ученик» ошибся — назначается экзамен: ребенок делает дополнительный бросок. Передача мяча может быть произведена различными приемами: от груди, из-за головы, одной рукой и т. д. В «школе» может быть 8—10 классов.</a:t>
            </a:r>
          </a:p>
          <a:p>
            <a:pPr algn="just"/>
            <a:r>
              <a:rPr lang="ru-RU" sz="2000" dirty="0" smtClean="0">
                <a:solidFill>
                  <a:srgbClr val="00B050"/>
                </a:solidFill>
                <a:latin typeface="Arial" pitchFamily="34" charset="0"/>
                <a:cs typeface="Arial" pitchFamily="34" charset="0"/>
              </a:rPr>
              <a:t> </a:t>
            </a:r>
            <a:r>
              <a:rPr lang="ru-RU" sz="2000" dirty="0">
                <a:solidFill>
                  <a:srgbClr val="00B050"/>
                </a:solidFill>
                <a:latin typeface="Arial" pitchFamily="34" charset="0"/>
                <a:cs typeface="Arial" pitchFamily="34" charset="0"/>
              </a:rPr>
              <a:t>Лучший ученик, прошедший «школу», назначается учителем при повторении игры</a:t>
            </a:r>
            <a:r>
              <a:rPr lang="ru-RU" sz="2000" dirty="0" smtClean="0">
                <a:solidFill>
                  <a:srgbClr val="00B050"/>
                </a:solidFill>
                <a:latin typeface="Arial" pitchFamily="34" charset="0"/>
                <a:cs typeface="Arial" pitchFamily="34" charset="0"/>
              </a:rPr>
              <a:t>.</a:t>
            </a:r>
            <a:endParaRPr lang="ru-RU" sz="2000" dirty="0">
              <a:solidFill>
                <a:srgbClr val="00B050"/>
              </a:solidFill>
              <a:latin typeface="Arial" pitchFamily="34" charset="0"/>
              <a:cs typeface="Arial" pitchFamily="34" charset="0"/>
            </a:endParaRP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000" dirty="0">
                <a:solidFill>
                  <a:srgbClr val="003FBC"/>
                </a:solidFill>
                <a:latin typeface="Arial" pitchFamily="34" charset="0"/>
                <a:cs typeface="Arial" pitchFamily="34" charset="0"/>
              </a:rPr>
              <a:t>Развитие координации движений в мелких и крупных мышечных группах, глазомера, </a:t>
            </a:r>
            <a:r>
              <a:rPr lang="ru-RU" sz="2000" dirty="0" smtClean="0">
                <a:solidFill>
                  <a:srgbClr val="003FBC"/>
                </a:solidFill>
                <a:latin typeface="Arial" pitchFamily="34" charset="0"/>
                <a:cs typeface="Arial" pitchFamily="34" charset="0"/>
              </a:rPr>
              <a:t>быстроты реакции</a:t>
            </a:r>
            <a:r>
              <a:rPr lang="ru-RU" sz="2000" dirty="0">
                <a:solidFill>
                  <a:srgbClr val="003FBC"/>
                </a:solidFill>
                <a:latin typeface="Arial" pitchFamily="34" charset="0"/>
                <a:cs typeface="Arial" pitchFamily="34" charset="0"/>
              </a:rPr>
              <a:t>, </a:t>
            </a:r>
            <a:r>
              <a:rPr lang="ru-RU" sz="2000" dirty="0" smtClean="0">
                <a:solidFill>
                  <a:srgbClr val="003FBC"/>
                </a:solidFill>
                <a:latin typeface="Arial" pitchFamily="34" charset="0"/>
                <a:cs typeface="Arial" pitchFamily="34" charset="0"/>
              </a:rPr>
              <a:t>выдержки; формирование </a:t>
            </a:r>
            <a:r>
              <a:rPr lang="ru-RU" sz="2000" dirty="0">
                <a:solidFill>
                  <a:srgbClr val="003FBC"/>
                </a:solidFill>
                <a:latin typeface="Arial" pitchFamily="34" charset="0"/>
                <a:cs typeface="Arial" pitchFamily="34" charset="0"/>
              </a:rPr>
              <a:t>правильной осанки</a:t>
            </a:r>
            <a:r>
              <a:rPr lang="ru-RU" sz="2000" dirty="0" smtClean="0">
                <a:solidFill>
                  <a:srgbClr val="003FBC"/>
                </a:solidFill>
                <a:latin typeface="Arial" pitchFamily="34" charset="0"/>
                <a:cs typeface="Arial" pitchFamily="34" charset="0"/>
              </a:rPr>
              <a:t>.</a:t>
            </a: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smtClean="0">
                <a:solidFill>
                  <a:srgbClr val="7030A0"/>
                </a:solidFill>
                <a:latin typeface="Arial" pitchFamily="34" charset="0"/>
                <a:cs typeface="Arial" pitchFamily="34" charset="0"/>
              </a:rPr>
              <a:t>детские </a:t>
            </a:r>
            <a:r>
              <a:rPr lang="ru-RU" sz="1800" dirty="0">
                <a:solidFill>
                  <a:srgbClr val="7030A0"/>
                </a:solidFill>
                <a:latin typeface="Arial" pitchFamily="34" charset="0"/>
                <a:cs typeface="Arial" pitchFamily="34" charset="0"/>
              </a:rPr>
              <a:t>церебральные </a:t>
            </a:r>
            <a:r>
              <a:rPr lang="ru-RU" sz="1800" dirty="0" smtClean="0">
                <a:solidFill>
                  <a:srgbClr val="7030A0"/>
                </a:solidFill>
                <a:latin typeface="Arial" pitchFamily="34" charset="0"/>
                <a:cs typeface="Arial" pitchFamily="34" charset="0"/>
              </a:rPr>
              <a:t>параличи</a:t>
            </a:r>
          </a:p>
          <a:p>
            <a:r>
              <a:rPr lang="ru-RU" sz="1800" dirty="0" smtClean="0">
                <a:solidFill>
                  <a:srgbClr val="7030A0"/>
                </a:solidFill>
                <a:latin typeface="Arial" pitchFamily="34" charset="0"/>
                <a:cs typeface="Arial" pitchFamily="34" charset="0"/>
              </a:rPr>
              <a:t> </a:t>
            </a:r>
            <a:r>
              <a:rPr lang="ru-RU" sz="1800" dirty="0">
                <a:solidFill>
                  <a:srgbClr val="7030A0"/>
                </a:solidFill>
                <a:latin typeface="Arial" pitchFamily="34" charset="0"/>
                <a:cs typeface="Arial" pitchFamily="34" charset="0"/>
              </a:rPr>
              <a:t>миопатии, полиартрит, сосудистые </a:t>
            </a:r>
            <a:r>
              <a:rPr lang="ru-RU" sz="1800" dirty="0" smtClean="0">
                <a:solidFill>
                  <a:srgbClr val="7030A0"/>
                </a:solidFill>
                <a:latin typeface="Arial" pitchFamily="34" charset="0"/>
                <a:cs typeface="Arial" pitchFamily="34" charset="0"/>
              </a:rPr>
              <a:t>дистонии</a:t>
            </a:r>
          </a:p>
          <a:p>
            <a:r>
              <a:rPr lang="ru-RU" sz="1800" dirty="0" smtClean="0">
                <a:solidFill>
                  <a:srgbClr val="7030A0"/>
                </a:solidFill>
                <a:latin typeface="Arial" pitchFamily="34" charset="0"/>
                <a:cs typeface="Arial" pitchFamily="34" charset="0"/>
              </a:rPr>
              <a:t>нарушения </a:t>
            </a:r>
            <a:r>
              <a:rPr lang="ru-RU" sz="1800" dirty="0">
                <a:solidFill>
                  <a:srgbClr val="7030A0"/>
                </a:solidFill>
                <a:latin typeface="Arial" pitchFamily="34" charset="0"/>
                <a:cs typeface="Arial" pitchFamily="34" charset="0"/>
              </a:rPr>
              <a:t>осанки.</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881870" y="5100034"/>
            <a:ext cx="2699114" cy="1476612"/>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00056" y="5261591"/>
            <a:ext cx="1540702" cy="1240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54467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ladperw\Desktop\1613674628_54-p-fon-dlya-prezentatsii-igra-dlya-detei-62.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2" name="Заголовок 1"/>
          <p:cNvSpPr>
            <a:spLocks noGrp="1" noChangeAspect="1"/>
          </p:cNvSpPr>
          <p:nvPr>
            <p:ph type="title"/>
          </p:nvPr>
        </p:nvSpPr>
        <p:spPr>
          <a:xfrm>
            <a:off x="780621" y="2519646"/>
            <a:ext cx="10785126" cy="1797521"/>
          </a:xfrm>
        </p:spPr>
        <p:txBody>
          <a:bodyPr/>
          <a:lstStyle/>
          <a:p>
            <a:pPr algn="ctr"/>
            <a:r>
              <a:rPr lang="ru-RU" b="1" dirty="0">
                <a:solidFill>
                  <a:srgbClr val="00B050"/>
                </a:solidFill>
              </a:rPr>
              <a:t>Картотека игр II</a:t>
            </a:r>
            <a:r>
              <a:rPr lang="en-US" b="1" dirty="0" smtClean="0">
                <a:solidFill>
                  <a:srgbClr val="00B050"/>
                </a:solidFill>
              </a:rPr>
              <a:t> </a:t>
            </a:r>
            <a:r>
              <a:rPr lang="ru-RU" b="1" dirty="0">
                <a:solidFill>
                  <a:srgbClr val="00B050"/>
                </a:solidFill>
              </a:rPr>
              <a:t>группы</a:t>
            </a:r>
            <a:r>
              <a:rPr lang="ru-RU" dirty="0">
                <a:solidFill>
                  <a:srgbClr val="00B050"/>
                </a:solidFill>
              </a:rPr>
              <a:t/>
            </a:r>
            <a:br>
              <a:rPr lang="ru-RU" dirty="0">
                <a:solidFill>
                  <a:srgbClr val="00B050"/>
                </a:solidFill>
              </a:rPr>
            </a:br>
            <a:endParaRPr lang="ru-RU" dirty="0">
              <a:solidFill>
                <a:srgbClr val="00B050"/>
              </a:solidFill>
            </a:endParaRPr>
          </a:p>
        </p:txBody>
      </p:sp>
    </p:spTree>
    <p:extLst>
      <p:ext uri="{BB962C8B-B14F-4D97-AF65-F5344CB8AC3E}">
        <p14:creationId xmlns="" xmlns:p14="http://schemas.microsoft.com/office/powerpoint/2010/main" val="3376332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grpSp>
        <p:nvGrpSpPr>
          <p:cNvPr id="4" name="Группа 4"/>
          <p:cNvGrpSpPr/>
          <p:nvPr/>
        </p:nvGrpSpPr>
        <p:grpSpPr>
          <a:xfrm>
            <a:off x="0" y="0"/>
            <a:ext cx="12192000" cy="6858000"/>
            <a:chOff x="0" y="0"/>
            <a:chExt cx="12192000" cy="6858000"/>
          </a:xfrm>
        </p:grpSpPr>
        <p:pic>
          <p:nvPicPr>
            <p:cNvPr id="5"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Скругленный прямоугольник 5"/>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TextBox 6"/>
          <p:cNvSpPr txBox="1"/>
          <p:nvPr/>
        </p:nvSpPr>
        <p:spPr>
          <a:xfrm>
            <a:off x="1112520" y="685800"/>
            <a:ext cx="5532120" cy="461665"/>
          </a:xfrm>
          <a:prstGeom prst="rect">
            <a:avLst/>
          </a:prstGeom>
          <a:noFill/>
        </p:spPr>
        <p:txBody>
          <a:bodyPr wrap="square" rtlCol="0">
            <a:spAutoFit/>
          </a:bodyPr>
          <a:lstStyle/>
          <a:p>
            <a:r>
              <a:rPr lang="ru-RU" sz="2400" b="1" dirty="0" smtClean="0">
                <a:solidFill>
                  <a:srgbClr val="00B050"/>
                </a:solidFill>
              </a:rPr>
              <a:t>Актуальность подвижных игр для детей</a:t>
            </a:r>
            <a:endParaRPr lang="ru-RU" sz="2400" b="1" dirty="0"/>
          </a:p>
        </p:txBody>
      </p:sp>
      <p:sp>
        <p:nvSpPr>
          <p:cNvPr id="8" name="TextBox 7"/>
          <p:cNvSpPr txBox="1"/>
          <p:nvPr/>
        </p:nvSpPr>
        <p:spPr>
          <a:xfrm>
            <a:off x="518160" y="1295400"/>
            <a:ext cx="11140440" cy="4524315"/>
          </a:xfrm>
          <a:prstGeom prst="rect">
            <a:avLst/>
          </a:prstGeom>
          <a:noFill/>
        </p:spPr>
        <p:txBody>
          <a:bodyPr wrap="square" rtlCol="0">
            <a:spAutoFit/>
          </a:bodyPr>
          <a:lstStyle/>
          <a:p>
            <a:r>
              <a:rPr lang="ru-RU" b="1" dirty="0" smtClean="0">
                <a:solidFill>
                  <a:schemeClr val="accent6"/>
                </a:solidFill>
              </a:rPr>
              <a:t>Подвижная игра </a:t>
            </a:r>
            <a:r>
              <a:rPr lang="ru-RU" dirty="0" smtClean="0"/>
              <a:t>- </a:t>
            </a:r>
            <a:r>
              <a:rPr lang="ru-RU" dirty="0" smtClean="0">
                <a:solidFill>
                  <a:srgbClr val="0070C0"/>
                </a:solidFill>
              </a:rPr>
              <a:t>одно из важных средств всестороннего воспитания детей дошкольного возраста. Характерная ее особенность - комплексность воздействия на организм и на все стороны личности ребенка: в игре одновременно осуществляется физическое, умственное, нравственное, эстетическое и трудовое воспитание. Подвижные игры создают атмосферу радости и потому делают наиболее эффективным комплексное решение оздоровительных, образовательных и воспитательных задач. Активная двигательная деятельность игрового характера и вызываемые ею положительные эмоции усиливают все физиологические процессы в организме, улучшают работу всех органов и систем. Ситуации на игровой площадке, которые все время меняются, приучают детей целесообразно использовать двигательные умения и навыки, обеспечивая их совершенствование. Естественно проявляются физические качества - быстрота реакции, ловкость, глазомер, равновесие, навыки пространственной ориентировки и др. Необходимость подчиняться правилам и соответствующим образом реагировать на сигнал организует и дисциплинирует детей, приучает их контролировать свое поведение, развивает сообразительность, двигательную инициативу и самостоятельность. Подвижные игры расширяют общий кругозор детей, стимулируют использование знаний об окружающем мире, человеческих поступках, поведении животных; пополняют словарный запас; совершенствуют психические процессы. Таким образом, подвижные игры - действенное средство разностороннего развития.</a:t>
            </a:r>
            <a:endParaRPr lang="ru-RU" dirty="0">
              <a:solidFill>
                <a:srgbClr val="0070C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7720" y="5165725"/>
            <a:ext cx="10515600" cy="1325563"/>
          </a:xfrm>
        </p:spPr>
        <p:txBody>
          <a:bodyPr/>
          <a:lstStyle/>
          <a:p>
            <a:pPr algn="ctr"/>
            <a:r>
              <a:rPr lang="ru-RU" b="1" dirty="0">
                <a:latin typeface="Arial Black" pitchFamily="34" charset="0"/>
              </a:rPr>
              <a:t>Мыши в кладовой (3—6 </a:t>
            </a:r>
            <a:r>
              <a:rPr lang="ru-RU" b="1" dirty="0" smtClean="0">
                <a:latin typeface="Arial Black" pitchFamily="34" charset="0"/>
              </a:rPr>
              <a:t>лет)</a:t>
            </a:r>
            <a:endParaRPr lang="ru-RU" b="1" dirty="0">
              <a:latin typeface="Arial Black" pitchFamily="34" charset="0"/>
            </a:endParaRPr>
          </a:p>
        </p:txBody>
      </p:sp>
      <p:pic>
        <p:nvPicPr>
          <p:cNvPr id="3074" name="Picture 2"/>
          <p:cNvPicPr>
            <a:picLocks noGrp="1" noChangeAspect="1" noChangeArrowheads="1"/>
          </p:cNvPicPr>
          <p:nvPr>
            <p:ph idx="1"/>
          </p:nvPr>
        </p:nvPicPr>
        <p:blipFill>
          <a:blip r:embed="rId2"/>
          <a:srcRect/>
          <a:stretch>
            <a:fillRect/>
          </a:stretch>
        </p:blipFill>
        <p:spPr bwMode="auto">
          <a:xfrm>
            <a:off x="2561272" y="383381"/>
            <a:ext cx="7038975" cy="4562475"/>
          </a:xfrm>
          <a:prstGeom prst="rect">
            <a:avLst/>
          </a:prstGeom>
          <a:noFill/>
          <a:ln w="9525">
            <a:noFill/>
            <a:miter lim="800000"/>
            <a:headEnd/>
            <a:tailEnd/>
          </a:ln>
          <a:effectLst/>
        </p:spPr>
      </p:pic>
    </p:spTree>
    <p:extLst>
      <p:ext uri="{BB962C8B-B14F-4D97-AF65-F5344CB8AC3E}">
        <p14:creationId xmlns="" xmlns:p14="http://schemas.microsoft.com/office/powerpoint/2010/main" val="224837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anose="020B0604020202020204" pitchFamily="34" charset="0"/>
                <a:cs typeface="Arial" panose="020B0604020202020204" pitchFamily="34" charset="0"/>
              </a:rPr>
              <a:t> </a:t>
            </a:r>
            <a:r>
              <a:rPr lang="ru-RU" sz="1800" dirty="0" smtClean="0">
                <a:solidFill>
                  <a:srgbClr val="00B050"/>
                </a:solidFill>
                <a:latin typeface="Arial" pitchFamily="34" charset="0"/>
                <a:cs typeface="Arial" pitchFamily="34" charset="0"/>
              </a:rPr>
              <a:t>Дети изображают мышей. Они сидят на стульях или скамейках по одну сторону площадки (мыши в норах). На противоположной стороне площадки на высоте 40— 50 см натянута веревка, за которой находится «кладовая». Сбоку от детей сидит инструктор лечебной физкультуры, играющий роль кошки. «Кошка» засыпает, «мыши» бегут в «кладовую». Проникая в «кладовую», они нагибаются и подлезают под веревку. Затем присаживаясь на корточки, «грызут сухари»: «хруп-хруп». «Кошка» внезапно просыпается и бежит за «мышами». «Мыши» выбегают из «кладовой» и прячутся в «норки». «Кошка» ловит «мышей». Поймав одного, «кошка» сажает его отдельно и повторяет игру с остальными. Игра кончается, когда все «мыши» будут пойманы. </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a:t>
            </a:r>
            <a:r>
              <a:rPr lang="ru-RU" b="1" dirty="0" smtClean="0">
                <a:solidFill>
                  <a:srgbClr val="002060"/>
                </a:solidFill>
                <a:latin typeface="Arial Black" panose="020B0A04020102020204" pitchFamily="34" charset="0"/>
                <a:cs typeface="Arial" panose="020B0604020202020204" pitchFamily="34" charset="0"/>
              </a:rPr>
              <a:t>результаты:</a:t>
            </a:r>
          </a:p>
          <a:p>
            <a:pPr marL="0" indent="0">
              <a:buNone/>
            </a:pPr>
            <a:r>
              <a:rPr lang="ru-RU" sz="1800" dirty="0" smtClean="0">
                <a:solidFill>
                  <a:srgbClr val="003FBC"/>
                </a:solidFill>
                <a:latin typeface="Arial" pitchFamily="34" charset="0"/>
                <a:cs typeface="Arial" pitchFamily="34" charset="0"/>
              </a:rPr>
              <a:t>Тренировка быстроты реакции, скорости, ловкости движений, умения ориентироваться в пространстве. </a:t>
            </a:r>
            <a:r>
              <a:rPr lang="ru-RU" sz="2000" dirty="0" smtClean="0">
                <a:solidFill>
                  <a:srgbClr val="003FBC"/>
                </a:solidFill>
                <a:latin typeface="Arial" pitchFamily="34" charset="0"/>
                <a:cs typeface="Arial" pitchFamily="34" charset="0"/>
              </a:rPr>
              <a:t/>
            </a:r>
            <a:br>
              <a:rPr lang="ru-RU" sz="2000" dirty="0" smtClean="0">
                <a:solidFill>
                  <a:srgbClr val="003FBC"/>
                </a:solidFill>
                <a:latin typeface="Arial" pitchFamily="34" charset="0"/>
                <a:cs typeface="Arial" pitchFamily="34" charset="0"/>
              </a:rPr>
            </a:b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800" dirty="0" smtClean="0">
                <a:solidFill>
                  <a:srgbClr val="7030A0"/>
                </a:solidFill>
                <a:latin typeface="Arial" pitchFamily="34" charset="0"/>
                <a:cs typeface="Arial" pitchFamily="34" charset="0"/>
              </a:rPr>
              <a:t>Заболевания, проявляющиеся вялостью, </a:t>
            </a:r>
            <a:r>
              <a:rPr lang="ru-RU" sz="1800" dirty="0" smtClean="0">
                <a:solidFill>
                  <a:srgbClr val="7030A0"/>
                </a:solidFill>
                <a:latin typeface="Arial" pitchFamily="34" charset="0"/>
                <a:cs typeface="Arial" pitchFamily="34" charset="0"/>
              </a:rPr>
              <a:t>рассеянностью </a:t>
            </a:r>
          </a:p>
          <a:p>
            <a:r>
              <a:rPr lang="ru-RU" sz="1800" dirty="0" smtClean="0">
                <a:solidFill>
                  <a:srgbClr val="7030A0"/>
                </a:solidFill>
                <a:latin typeface="Arial" pitchFamily="34" charset="0"/>
                <a:cs typeface="Arial" pitchFamily="34" charset="0"/>
              </a:rPr>
              <a:t>медлительностью</a:t>
            </a:r>
            <a:r>
              <a:rPr lang="ru-RU" sz="1800" dirty="0" smtClean="0">
                <a:solidFill>
                  <a:srgbClr val="7030A0"/>
                </a:solidFill>
                <a:latin typeface="Arial" pitchFamily="34" charset="0"/>
                <a:cs typeface="Arial" pitchFamily="34" charset="0"/>
              </a:rPr>
              <a:t>.</a:t>
            </a: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a:latin typeface="Arial Black" pitchFamily="34" charset="0"/>
              </a:rPr>
              <a:t>Обручи </a:t>
            </a:r>
            <a:endParaRPr lang="ru-RU" sz="8800" dirty="0" smtClean="0">
              <a:latin typeface="Arial Black" pitchFamily="34" charset="0"/>
            </a:endParaRPr>
          </a:p>
          <a:p>
            <a:pPr algn="ctr"/>
            <a:r>
              <a:rPr lang="ru-RU" sz="3200" dirty="0" smtClean="0">
                <a:latin typeface="Arial" panose="020B0604020202020204" pitchFamily="34" charset="0"/>
                <a:cs typeface="Arial" panose="020B0604020202020204" pitchFamily="34" charset="0"/>
              </a:rPr>
              <a:t>(3-7 лет)</a:t>
            </a:r>
            <a:endParaRPr lang="ru-RU" sz="32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18878" y="953036"/>
            <a:ext cx="2766086" cy="3393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091806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anose="020B0604020202020204" pitchFamily="34" charset="0"/>
                <a:cs typeface="Arial" panose="020B0604020202020204" pitchFamily="34" charset="0"/>
              </a:rPr>
              <a:t> </a:t>
            </a:r>
            <a:r>
              <a:rPr lang="ru-RU" sz="1800" dirty="0">
                <a:solidFill>
                  <a:srgbClr val="00B050"/>
                </a:solidFill>
                <a:latin typeface="Arial" pitchFamily="34" charset="0"/>
                <a:cs typeface="Arial" pitchFamily="34" charset="0"/>
              </a:rPr>
              <a:t>Дети стоят или сидят. Инструктор лечебной физкультуры катит обруч к противоположной стене зала</a:t>
            </a:r>
            <a:r>
              <a:rPr lang="ru-RU" sz="1800" dirty="0" smtClean="0">
                <a:solidFill>
                  <a:srgbClr val="00B050"/>
                </a:solidFill>
                <a:latin typeface="Arial" pitchFamily="34" charset="0"/>
                <a:cs typeface="Arial" pitchFamily="34" charset="0"/>
              </a:rPr>
              <a:t>.</a:t>
            </a:r>
          </a:p>
          <a:p>
            <a:pPr algn="just"/>
            <a:r>
              <a:rPr lang="ru-RU" sz="1800" dirty="0">
                <a:solidFill>
                  <a:srgbClr val="00B050"/>
                </a:solidFill>
                <a:latin typeface="Arial" pitchFamily="34" charset="0"/>
                <a:cs typeface="Arial" pitchFamily="34" charset="0"/>
              </a:rPr>
              <a:t>Дети бегут за ним и приносят обруч инструктору. Тот вновь катит обруч и говорит: «Покатили обручи». Дети катают уже свои обручи. Затем инструктор и дети высоко поднимают обручи и говорят: «Подняли высоко, высоко», вытягиваются, смотря вверх. Потом надевают обручи через голову на себя и, опуская на пол, приговаривают: «Бух, бух, упал обруч». Перешагивают через обручи и катают их по залу. </a:t>
            </a:r>
            <a:endParaRPr lang="ru-RU" sz="1800" dirty="0" smtClean="0">
              <a:solidFill>
                <a:srgbClr val="00B050"/>
              </a:solidFill>
              <a:latin typeface="Arial" pitchFamily="34" charset="0"/>
              <a:cs typeface="Arial" pitchFamily="34" charset="0"/>
            </a:endParaRPr>
          </a:p>
          <a:p>
            <a:pPr algn="just"/>
            <a:r>
              <a:rPr lang="ru-RU" sz="1800" dirty="0">
                <a:solidFill>
                  <a:srgbClr val="00B050"/>
                </a:solidFill>
                <a:latin typeface="Arial" pitchFamily="34" charset="0"/>
                <a:cs typeface="Arial" pitchFamily="34" charset="0"/>
              </a:rPr>
              <a:t>Выигрывают те, кто более четко и красиво, не ошибаясь, выполняют все задания</a:t>
            </a:r>
            <a:r>
              <a:rPr lang="ru-RU" sz="1800" dirty="0" smtClean="0">
                <a:solidFill>
                  <a:srgbClr val="00B050"/>
                </a:solidFill>
                <a:latin typeface="Arial" pitchFamily="34" charset="0"/>
                <a:cs typeface="Arial" pitchFamily="34" charset="0"/>
              </a:rPr>
              <a:t>.</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800" dirty="0" smtClean="0">
                <a:solidFill>
                  <a:srgbClr val="003FBC"/>
                </a:solidFill>
                <a:latin typeface="Arial" pitchFamily="34" charset="0"/>
                <a:cs typeface="Arial" pitchFamily="34" charset="0"/>
              </a:rPr>
              <a:t>Тренировка </a:t>
            </a:r>
            <a:r>
              <a:rPr lang="ru-RU" sz="1800" dirty="0">
                <a:solidFill>
                  <a:srgbClr val="003FBC"/>
                </a:solidFill>
                <a:latin typeface="Arial" pitchFamily="34" charset="0"/>
                <a:cs typeface="Arial" pitchFamily="34" charset="0"/>
              </a:rPr>
              <a:t>разносторонней координации движений, зрительной, </a:t>
            </a:r>
            <a:r>
              <a:rPr lang="ru-RU" sz="1800" dirty="0" smtClean="0">
                <a:solidFill>
                  <a:srgbClr val="003FBC"/>
                </a:solidFill>
                <a:latin typeface="Arial" pitchFamily="34" charset="0"/>
                <a:cs typeface="Arial" pitchFamily="34" charset="0"/>
              </a:rPr>
              <a:t>слуховой, моторной памяти</a:t>
            </a:r>
            <a:r>
              <a:rPr lang="ru-RU" sz="1800" dirty="0">
                <a:solidFill>
                  <a:srgbClr val="003FBC"/>
                </a:solidFill>
                <a:latin typeface="Arial" pitchFamily="34" charset="0"/>
                <a:cs typeface="Arial" pitchFamily="34" charset="0"/>
              </a:rPr>
              <a:t>, ловкости, быстроты реакции на сигнал (команду); </a:t>
            </a:r>
            <a:r>
              <a:rPr lang="ru-RU" sz="1800" dirty="0" smtClean="0">
                <a:solidFill>
                  <a:srgbClr val="003FBC"/>
                </a:solidFill>
                <a:latin typeface="Arial" pitchFamily="34" charset="0"/>
                <a:cs typeface="Arial" pitchFamily="34" charset="0"/>
              </a:rPr>
              <a:t>формирование   правильной </a:t>
            </a:r>
            <a:r>
              <a:rPr lang="ru-RU" sz="1800" dirty="0">
                <a:solidFill>
                  <a:srgbClr val="003FBC"/>
                </a:solidFill>
                <a:latin typeface="Arial" pitchFamily="34" charset="0"/>
                <a:cs typeface="Arial" pitchFamily="34" charset="0"/>
              </a:rPr>
              <a:t>осанки; </a:t>
            </a:r>
            <a:r>
              <a:rPr lang="ru-RU" sz="1800" dirty="0" smtClean="0">
                <a:solidFill>
                  <a:srgbClr val="003FBC"/>
                </a:solidFill>
                <a:latin typeface="Arial" pitchFamily="34" charset="0"/>
                <a:cs typeface="Arial" pitchFamily="34" charset="0"/>
              </a:rPr>
              <a:t>умение </a:t>
            </a:r>
            <a:r>
              <a:rPr lang="ru-RU" sz="1800" dirty="0">
                <a:solidFill>
                  <a:srgbClr val="003FBC"/>
                </a:solidFill>
                <a:latin typeface="Arial" pitchFamily="34" charset="0"/>
                <a:cs typeface="Arial" pitchFamily="34" charset="0"/>
              </a:rPr>
              <a:t>согласовывать свои действия с действиями других членов коллектива;</a:t>
            </a:r>
            <a:br>
              <a:rPr lang="ru-RU" sz="1800" dirty="0">
                <a:solidFill>
                  <a:srgbClr val="003FBC"/>
                </a:solidFill>
                <a:latin typeface="Arial" pitchFamily="34" charset="0"/>
                <a:cs typeface="Arial" pitchFamily="34" charset="0"/>
              </a:rPr>
            </a:br>
            <a:r>
              <a:rPr lang="ru-RU" sz="1800" dirty="0">
                <a:solidFill>
                  <a:srgbClr val="003FBC"/>
                </a:solidFill>
                <a:latin typeface="Arial" pitchFamily="34" charset="0"/>
                <a:cs typeface="Arial" pitchFamily="34" charset="0"/>
              </a:rPr>
              <a:t>улучшение функции дыхания </a:t>
            </a:r>
            <a:r>
              <a:rPr lang="ru-RU" sz="2000" dirty="0">
                <a:solidFill>
                  <a:srgbClr val="003FBC"/>
                </a:solidFill>
                <a:latin typeface="Arial" pitchFamily="34" charset="0"/>
                <a:cs typeface="Arial" pitchFamily="34" charset="0"/>
              </a:rPr>
              <a:t/>
            </a:r>
            <a:br>
              <a:rPr lang="ru-RU" sz="2000" dirty="0">
                <a:solidFill>
                  <a:srgbClr val="003FBC"/>
                </a:solidFill>
                <a:latin typeface="Arial" pitchFamily="34" charset="0"/>
                <a:cs typeface="Arial" pitchFamily="34" charset="0"/>
              </a:rPr>
            </a:b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a:solidFill>
                  <a:srgbClr val="7030A0"/>
                </a:solidFill>
                <a:latin typeface="Arial" pitchFamily="34" charset="0"/>
                <a:cs typeface="Arial" pitchFamily="34" charset="0"/>
              </a:rPr>
              <a:t>Заболевания, проявляющиеся вялостью</a:t>
            </a:r>
            <a:r>
              <a:rPr lang="ru-RU" sz="1800" dirty="0" smtClean="0">
                <a:solidFill>
                  <a:srgbClr val="7030A0"/>
                </a:solidFill>
                <a:latin typeface="Arial" pitchFamily="34" charset="0"/>
                <a:cs typeface="Arial" pitchFamily="34" charset="0"/>
              </a:rPr>
              <a:t>,</a:t>
            </a:r>
          </a:p>
          <a:p>
            <a:pPr marL="0" indent="0">
              <a:buNone/>
            </a:pPr>
            <a:r>
              <a:rPr lang="ru-RU" sz="1800" dirty="0">
                <a:solidFill>
                  <a:srgbClr val="7030A0"/>
                </a:solidFill>
                <a:latin typeface="Arial" pitchFamily="34" charset="0"/>
                <a:cs typeface="Arial" pitchFamily="34" charset="0"/>
              </a:rPr>
              <a:t> </a:t>
            </a:r>
            <a:r>
              <a:rPr lang="ru-RU" sz="1800" dirty="0" smtClean="0">
                <a:solidFill>
                  <a:srgbClr val="7030A0"/>
                </a:solidFill>
                <a:latin typeface="Arial" pitchFamily="34" charset="0"/>
                <a:cs typeface="Arial" pitchFamily="34" charset="0"/>
              </a:rPr>
              <a:t>           </a:t>
            </a:r>
            <a:r>
              <a:rPr lang="ru-RU" sz="1800" dirty="0">
                <a:solidFill>
                  <a:srgbClr val="7030A0"/>
                </a:solidFill>
                <a:latin typeface="Arial" pitchFamily="34" charset="0"/>
                <a:cs typeface="Arial" pitchFamily="34" charset="0"/>
              </a:rPr>
              <a:t>рассеянностью, медлительностью</a:t>
            </a:r>
            <a:endParaRPr lang="ru-RU" sz="1800" dirty="0" smtClean="0">
              <a:solidFill>
                <a:srgbClr val="7030A0"/>
              </a:solidFill>
              <a:latin typeface="Arial" pitchFamily="34" charset="0"/>
              <a:cs typeface="Arial"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993228" y="5112913"/>
            <a:ext cx="3515933" cy="1463733"/>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28353" y="5120640"/>
            <a:ext cx="1845682" cy="1492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a:latin typeface="Arial Black" pitchFamily="34" charset="0"/>
              </a:rPr>
              <a:t>Найди свой цвет</a:t>
            </a:r>
            <a:r>
              <a:rPr lang="ru-RU" sz="8800" dirty="0" smtClean="0">
                <a:latin typeface="Arial Black" pitchFamily="34" charset="0"/>
              </a:rPr>
              <a:t> </a:t>
            </a:r>
          </a:p>
          <a:p>
            <a:pPr algn="ctr"/>
            <a:r>
              <a:rPr lang="ru-RU" sz="3200" dirty="0" smtClean="0">
                <a:latin typeface="Arial" panose="020B0604020202020204" pitchFamily="34" charset="0"/>
                <a:cs typeface="Arial" panose="020B0604020202020204" pitchFamily="34" charset="0"/>
              </a:rPr>
              <a:t>(3-7 лет)</a:t>
            </a:r>
            <a:endParaRPr lang="ru-RU" sz="3200" dirty="0">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033024" y="345639"/>
            <a:ext cx="3642784" cy="45049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11622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itchFamily="34" charset="0"/>
                <a:cs typeface="Arial" pitchFamily="34" charset="0"/>
              </a:rPr>
              <a:t>Дети сидят или стоят. Их разбивают на группы по 4—6 человек. Группы располагаются в разных углах комнаты или площадки. Каждая группа получает флажки своего цвета. </a:t>
            </a:r>
            <a:endParaRPr lang="ru-RU" sz="2000" dirty="0" smtClean="0">
              <a:solidFill>
                <a:srgbClr val="00B050"/>
              </a:solidFill>
              <a:latin typeface="Arial" pitchFamily="34" charset="0"/>
              <a:cs typeface="Arial" pitchFamily="34" charset="0"/>
            </a:endParaRPr>
          </a:p>
          <a:p>
            <a:pPr algn="just"/>
            <a:r>
              <a:rPr lang="ru-RU" sz="1800" dirty="0">
                <a:solidFill>
                  <a:srgbClr val="00B050"/>
                </a:solidFill>
                <a:latin typeface="Arial" pitchFamily="34" charset="0"/>
                <a:cs typeface="Arial" pitchFamily="34" charset="0"/>
              </a:rPr>
              <a:t>В углы комнаты инструктор лечебной физкультуры ставит на подставки цветные флажки — красный, синий, желтый и т. д. (по числу групп). После слов инструктора: «Идите гулять!» дети расходятся по комнате (площадке), гуляют, кто с кем хочет. </a:t>
            </a:r>
          </a:p>
          <a:p>
            <a:pPr algn="just"/>
            <a:r>
              <a:rPr lang="ru-RU" sz="1800" dirty="0" smtClean="0">
                <a:solidFill>
                  <a:srgbClr val="00B050"/>
                </a:solidFill>
                <a:latin typeface="Arial" pitchFamily="34" charset="0"/>
                <a:cs typeface="Arial" pitchFamily="34" charset="0"/>
              </a:rPr>
              <a:t>Когда </a:t>
            </a:r>
            <a:r>
              <a:rPr lang="ru-RU" sz="1800" dirty="0">
                <a:solidFill>
                  <a:srgbClr val="00B050"/>
                </a:solidFill>
                <a:latin typeface="Arial" pitchFamily="34" charset="0"/>
                <a:cs typeface="Arial" pitchFamily="34" charset="0"/>
              </a:rPr>
              <a:t>инструктор говорит: «Найдите свой цвет», дети собираются в углу возле того флажка, цвет которого соответствует цвету флажков данной группы. </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000" dirty="0">
                <a:solidFill>
                  <a:srgbClr val="003FBC"/>
                </a:solidFill>
                <a:latin typeface="Arial" pitchFamily="34" charset="0"/>
                <a:cs typeface="Arial" pitchFamily="34" charset="0"/>
              </a:rPr>
              <a:t>Умение согласованно действовать в коллективе (чувство партнера в коллективе), дружно действовать по сигналу руководителя, различать цвета, развитие координации зрительного, слухового, моторного анализаторов; </a:t>
            </a:r>
            <a:br>
              <a:rPr lang="ru-RU" sz="2000" dirty="0">
                <a:solidFill>
                  <a:srgbClr val="003FBC"/>
                </a:solidFill>
                <a:latin typeface="Arial" pitchFamily="34" charset="0"/>
                <a:cs typeface="Arial" pitchFamily="34" charset="0"/>
              </a:rPr>
            </a:br>
            <a:r>
              <a:rPr lang="ru-RU" sz="2000" dirty="0">
                <a:solidFill>
                  <a:srgbClr val="003FBC"/>
                </a:solidFill>
                <a:latin typeface="Arial" pitchFamily="34" charset="0"/>
                <a:cs typeface="Arial" pitchFamily="34" charset="0"/>
              </a:rPr>
              <a:t>умение ориентироваться в пространстве; тренировка подвижности нервных процессов. </a:t>
            </a:r>
            <a:r>
              <a:rPr lang="ru-RU" sz="1400" dirty="0"/>
              <a:t/>
            </a:r>
            <a:br>
              <a:rPr lang="ru-RU" sz="1400" dirty="0"/>
            </a:b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indent="0">
              <a:buNone/>
            </a:pPr>
            <a:r>
              <a:rPr lang="ru-RU" sz="1800" dirty="0" smtClean="0">
                <a:solidFill>
                  <a:srgbClr val="7030A0"/>
                </a:solidFill>
                <a:latin typeface="Arial" pitchFamily="34" charset="0"/>
                <a:cs typeface="Arial" pitchFamily="34" charset="0"/>
              </a:rPr>
              <a:t>Эпилепсия</a:t>
            </a:r>
            <a:r>
              <a:rPr lang="ru-RU" sz="1800" dirty="0">
                <a:solidFill>
                  <a:srgbClr val="7030A0"/>
                </a:solidFill>
                <a:latin typeface="Arial" pitchFamily="34" charset="0"/>
                <a:cs typeface="Arial" pitchFamily="34" charset="0"/>
              </a:rPr>
              <a:t>, шизофрения, задержка и отставание умственного </a:t>
            </a:r>
            <a:r>
              <a:rPr lang="ru-RU" sz="1800" dirty="0" smtClean="0">
                <a:solidFill>
                  <a:srgbClr val="7030A0"/>
                </a:solidFill>
                <a:latin typeface="Arial" pitchFamily="34" charset="0"/>
                <a:cs typeface="Arial" pitchFamily="34" charset="0"/>
              </a:rPr>
              <a:t>развития ,</a:t>
            </a:r>
          </a:p>
          <a:p>
            <a:pPr marL="0" indent="0">
              <a:buNone/>
            </a:pPr>
            <a:r>
              <a:rPr lang="ru-RU" sz="1800" dirty="0" smtClean="0">
                <a:solidFill>
                  <a:srgbClr val="7030A0"/>
                </a:solidFill>
                <a:latin typeface="Arial" pitchFamily="34" charset="0"/>
                <a:cs typeface="Arial" pitchFamily="34" charset="0"/>
              </a:rPr>
              <a:t>вязкостью, медлительностью психических процессов; </a:t>
            </a:r>
          </a:p>
          <a:p>
            <a:pPr marL="0" indent="0">
              <a:buNone/>
            </a:pPr>
            <a:r>
              <a:rPr lang="ru-RU" sz="1800" dirty="0" smtClean="0">
                <a:solidFill>
                  <a:srgbClr val="7030A0"/>
                </a:solidFill>
                <a:latin typeface="Arial" pitchFamily="34" charset="0"/>
                <a:cs typeface="Arial" pitchFamily="34" charset="0"/>
              </a:rPr>
              <a:t>заболевания </a:t>
            </a:r>
            <a:r>
              <a:rPr lang="ru-RU" sz="1800" dirty="0">
                <a:solidFill>
                  <a:srgbClr val="7030A0"/>
                </a:solidFill>
                <a:latin typeface="Arial" pitchFamily="34" charset="0"/>
                <a:cs typeface="Arial" pitchFamily="34" charset="0"/>
              </a:rPr>
              <a:t>органов </a:t>
            </a:r>
            <a:r>
              <a:rPr lang="ru-RU" sz="1800" dirty="0" smtClean="0">
                <a:solidFill>
                  <a:srgbClr val="7030A0"/>
                </a:solidFill>
                <a:latin typeface="Arial" pitchFamily="34" charset="0"/>
                <a:cs typeface="Arial" pitchFamily="34" charset="0"/>
              </a:rPr>
              <a:t>дыхания; </a:t>
            </a:r>
          </a:p>
          <a:p>
            <a:pPr marL="0" indent="0">
              <a:buNone/>
            </a:pPr>
            <a:r>
              <a:rPr lang="ru-RU" sz="1800" dirty="0" smtClean="0">
                <a:solidFill>
                  <a:srgbClr val="7030A0"/>
                </a:solidFill>
                <a:latin typeface="Arial" pitchFamily="34" charset="0"/>
                <a:cs typeface="Arial" pitchFamily="34" charset="0"/>
              </a:rPr>
              <a:t>  заболевания опорно-двигательного аппарата</a:t>
            </a: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8371267" y="4659923"/>
            <a:ext cx="3284113" cy="1463733"/>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89454" y="4693158"/>
            <a:ext cx="2137891" cy="14108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619151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a:latin typeface="Arial Black" pitchFamily="34" charset="0"/>
              </a:rPr>
              <a:t>Сидячий </a:t>
            </a:r>
            <a:r>
              <a:rPr lang="ru-RU" sz="8800" dirty="0" smtClean="0">
                <a:latin typeface="Arial Black" pitchFamily="34" charset="0"/>
              </a:rPr>
              <a:t>футбол</a:t>
            </a:r>
          </a:p>
          <a:p>
            <a:pPr algn="ctr"/>
            <a:r>
              <a:rPr lang="ru-RU" sz="3200" dirty="0" smtClean="0">
                <a:latin typeface="Arial" panose="020B0604020202020204" pitchFamily="34" charset="0"/>
                <a:cs typeface="Arial" panose="020B0604020202020204" pitchFamily="34" charset="0"/>
              </a:rPr>
              <a:t>(3-14 лет)</a:t>
            </a:r>
            <a:endParaRPr lang="ru-RU" sz="32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22253" y="862884"/>
            <a:ext cx="3666186" cy="2889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679026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itchFamily="34" charset="0"/>
                <a:cs typeface="Arial" pitchFamily="34" charset="0"/>
              </a:rPr>
              <a:t>Дети сидят на полу, на ковре, ноги согнуты в коленях, прижаты к животу. Одна шеренга располагается лицом к другой. </a:t>
            </a:r>
            <a:endParaRPr lang="ru-RU" sz="2000" dirty="0" smtClean="0">
              <a:solidFill>
                <a:srgbClr val="00B050"/>
              </a:solidFill>
              <a:latin typeface="Arial" pitchFamily="34" charset="0"/>
              <a:cs typeface="Arial" pitchFamily="34" charset="0"/>
            </a:endParaRPr>
          </a:p>
          <a:p>
            <a:pPr algn="just"/>
            <a:r>
              <a:rPr lang="ru-RU" sz="1800" dirty="0" smtClean="0">
                <a:solidFill>
                  <a:srgbClr val="00B050"/>
                </a:solidFill>
                <a:latin typeface="Arial" pitchFamily="34" charset="0"/>
                <a:cs typeface="Arial" pitchFamily="34" charset="0"/>
              </a:rPr>
              <a:t>Можно </a:t>
            </a:r>
            <a:r>
              <a:rPr lang="ru-RU" sz="1800" dirty="0">
                <a:solidFill>
                  <a:srgbClr val="00B050"/>
                </a:solidFill>
                <a:latin typeface="Arial" pitchFamily="34" charset="0"/>
                <a:cs typeface="Arial" pitchFamily="34" charset="0"/>
              </a:rPr>
              <a:t>усложнить игру: ловить отбрасываемый мяч ногами; прокатывать его то одной, то другой ногой; сшибать мячом кегли, ставящиеся на равном расстоянии между играющими. </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000" dirty="0">
                <a:solidFill>
                  <a:srgbClr val="003FBC"/>
                </a:solidFill>
                <a:latin typeface="Arial" pitchFamily="34" charset="0"/>
                <a:cs typeface="Arial" pitchFamily="34" charset="0"/>
              </a:rPr>
              <a:t>Развитие координации движений; </a:t>
            </a:r>
            <a:r>
              <a:rPr lang="ru-RU" sz="2000" dirty="0" smtClean="0">
                <a:solidFill>
                  <a:srgbClr val="003FBC"/>
                </a:solidFill>
                <a:latin typeface="Arial" pitchFamily="34" charset="0"/>
                <a:cs typeface="Arial" pitchFamily="34" charset="0"/>
              </a:rPr>
              <a:t>укрепление </a:t>
            </a:r>
            <a:r>
              <a:rPr lang="ru-RU" sz="2000" dirty="0">
                <a:solidFill>
                  <a:srgbClr val="003FBC"/>
                </a:solidFill>
                <a:latin typeface="Arial" pitchFamily="34" charset="0"/>
                <a:cs typeface="Arial" pitchFamily="34" charset="0"/>
              </a:rPr>
              <a:t>мышечно-связочного аппарата ног и туловища; </a:t>
            </a:r>
            <a:br>
              <a:rPr lang="ru-RU" sz="2000" dirty="0">
                <a:solidFill>
                  <a:srgbClr val="003FBC"/>
                </a:solidFill>
                <a:latin typeface="Arial" pitchFamily="34" charset="0"/>
                <a:cs typeface="Arial" pitchFamily="34" charset="0"/>
              </a:rPr>
            </a:br>
            <a:r>
              <a:rPr lang="ru-RU" sz="2000" dirty="0">
                <a:solidFill>
                  <a:srgbClr val="003FBC"/>
                </a:solidFill>
                <a:latin typeface="Arial" pitchFamily="34" charset="0"/>
                <a:cs typeface="Arial" pitchFamily="34" charset="0"/>
              </a:rPr>
              <a:t>тренировка меткости, быстроты реакции; умение дружно действовать по сигналу (тормозные реакции</a:t>
            </a:r>
            <a:r>
              <a:rPr lang="ru-RU" sz="2000" dirty="0" smtClean="0">
                <a:solidFill>
                  <a:srgbClr val="003FBC"/>
                </a:solidFill>
                <a:latin typeface="Arial" pitchFamily="34" charset="0"/>
                <a:cs typeface="Arial" pitchFamily="34" charset="0"/>
              </a:rPr>
              <a:t>).</a:t>
            </a:r>
          </a:p>
          <a:p>
            <a:pPr marL="0" indent="0">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a:solidFill>
                  <a:srgbClr val="7030A0"/>
                </a:solidFill>
                <a:latin typeface="Arial" pitchFamily="34" charset="0"/>
                <a:cs typeface="Arial" pitchFamily="34" charset="0"/>
              </a:rPr>
              <a:t>п</a:t>
            </a:r>
            <a:r>
              <a:rPr lang="ru-RU" sz="1800" dirty="0" smtClean="0">
                <a:solidFill>
                  <a:srgbClr val="7030A0"/>
                </a:solidFill>
                <a:latin typeface="Arial" pitchFamily="34" charset="0"/>
                <a:cs typeface="Arial" pitchFamily="34" charset="0"/>
              </a:rPr>
              <a:t>олиартрит </a:t>
            </a:r>
          </a:p>
          <a:p>
            <a:r>
              <a:rPr lang="ru-RU" sz="1800" dirty="0" smtClean="0">
                <a:solidFill>
                  <a:srgbClr val="7030A0"/>
                </a:solidFill>
                <a:latin typeface="Arial" pitchFamily="34" charset="0"/>
                <a:cs typeface="Arial" pitchFamily="34" charset="0"/>
              </a:rPr>
              <a:t>детский </a:t>
            </a:r>
            <a:r>
              <a:rPr lang="ru-RU" sz="1800" dirty="0">
                <a:solidFill>
                  <a:srgbClr val="7030A0"/>
                </a:solidFill>
                <a:latin typeface="Arial" pitchFamily="34" charset="0"/>
                <a:cs typeface="Arial" pitchFamily="34" charset="0"/>
              </a:rPr>
              <a:t>церебральный </a:t>
            </a:r>
            <a:r>
              <a:rPr lang="ru-RU" sz="1800" dirty="0" smtClean="0">
                <a:solidFill>
                  <a:srgbClr val="7030A0"/>
                </a:solidFill>
                <a:latin typeface="Arial" pitchFamily="34" charset="0"/>
                <a:cs typeface="Arial" pitchFamily="34" charset="0"/>
              </a:rPr>
              <a:t>паралич</a:t>
            </a:r>
          </a:p>
          <a:p>
            <a:r>
              <a:rPr lang="ru-RU" sz="1800" dirty="0" smtClean="0">
                <a:solidFill>
                  <a:srgbClr val="7030A0"/>
                </a:solidFill>
                <a:latin typeface="Arial" pitchFamily="34" charset="0"/>
                <a:cs typeface="Arial" pitchFamily="34" charset="0"/>
              </a:rPr>
              <a:t>миопатии</a:t>
            </a:r>
            <a:r>
              <a:rPr lang="ru-RU" sz="1800" dirty="0">
                <a:solidFill>
                  <a:srgbClr val="7030A0"/>
                </a:solidFill>
                <a:latin typeface="Arial" pitchFamily="34" charset="0"/>
                <a:cs typeface="Arial" pitchFamily="34" charset="0"/>
              </a:rPr>
              <a:t>, </a:t>
            </a:r>
            <a:r>
              <a:rPr lang="ru-RU" sz="1800" dirty="0" smtClean="0">
                <a:solidFill>
                  <a:srgbClr val="7030A0"/>
                </a:solidFill>
                <a:latin typeface="Arial" pitchFamily="34" charset="0"/>
                <a:cs typeface="Arial" pitchFamily="34" charset="0"/>
              </a:rPr>
              <a:t>плоскостопие</a:t>
            </a:r>
          </a:p>
          <a:p>
            <a:r>
              <a:rPr lang="ru-RU" sz="1800" dirty="0" smtClean="0">
                <a:solidFill>
                  <a:srgbClr val="7030A0"/>
                </a:solidFill>
                <a:latin typeface="Arial" pitchFamily="34" charset="0"/>
                <a:cs typeface="Arial" pitchFamily="34" charset="0"/>
              </a:rPr>
              <a:t>нарушения </a:t>
            </a:r>
            <a:r>
              <a:rPr lang="ru-RU" sz="1800" dirty="0">
                <a:solidFill>
                  <a:srgbClr val="7030A0"/>
                </a:solidFill>
                <a:latin typeface="Arial" pitchFamily="34" charset="0"/>
                <a:cs typeface="Arial" pitchFamily="34" charset="0"/>
              </a:rPr>
              <a:t>осанки.</a:t>
            </a:r>
          </a:p>
          <a:p>
            <a:pPr marL="0" indent="0">
              <a:buNone/>
            </a:pPr>
            <a:endParaRPr lang="ru-RU" sz="1800" dirty="0"/>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031866" y="4549338"/>
            <a:ext cx="3477296" cy="1890099"/>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42527" y="4549337"/>
            <a:ext cx="2255974" cy="1890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47106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a:latin typeface="Arial Black" pitchFamily="34" charset="0"/>
              </a:rPr>
              <a:t>Прячем </a:t>
            </a:r>
            <a:r>
              <a:rPr lang="ru-RU" sz="8800" dirty="0" smtClean="0">
                <a:latin typeface="Arial Black" pitchFamily="34" charset="0"/>
              </a:rPr>
              <a:t>мишку</a:t>
            </a:r>
          </a:p>
          <a:p>
            <a:pPr algn="ctr"/>
            <a:r>
              <a:rPr lang="ru-RU" sz="3200" dirty="0" smtClean="0">
                <a:latin typeface="Arial" panose="020B0604020202020204" pitchFamily="34" charset="0"/>
                <a:cs typeface="Arial" panose="020B0604020202020204" pitchFamily="34" charset="0"/>
              </a:rPr>
              <a:t>(2-4 лет)</a:t>
            </a:r>
            <a:endParaRPr lang="ru-RU" sz="3200" dirty="0">
              <a:latin typeface="Arial" panose="020B0604020202020204" pitchFamily="34" charset="0"/>
              <a:cs typeface="Arial" panose="020B0604020202020204" pitchFamily="34" charset="0"/>
            </a:endParaRPr>
          </a:p>
        </p:txBody>
      </p:sp>
      <p:pic>
        <p:nvPicPr>
          <p:cNvPr id="717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593206" y="244698"/>
            <a:ext cx="4608467"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401109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1900" dirty="0">
                <a:solidFill>
                  <a:srgbClr val="00B050"/>
                </a:solidFill>
                <a:latin typeface="Arial" pitchFamily="34" charset="0"/>
                <a:cs typeface="Arial" pitchFamily="34" charset="0"/>
              </a:rPr>
              <a:t>Дети сидят или стоят. Инструктор лечебной физкультуры прячет знакомую детям большую игрушку, например, медведя, но так, чтобы она была немного видна. </a:t>
            </a:r>
            <a:endParaRPr lang="ru-RU" sz="1900" dirty="0" smtClean="0">
              <a:solidFill>
                <a:srgbClr val="00B050"/>
              </a:solidFill>
              <a:latin typeface="Arial" pitchFamily="34" charset="0"/>
              <a:cs typeface="Arial" pitchFamily="34" charset="0"/>
            </a:endParaRPr>
          </a:p>
          <a:p>
            <a:pPr algn="just"/>
            <a:r>
              <a:rPr lang="ru-RU" sz="1900" dirty="0">
                <a:solidFill>
                  <a:srgbClr val="00B050"/>
                </a:solidFill>
                <a:latin typeface="Arial" pitchFamily="34" charset="0"/>
                <a:cs typeface="Arial" pitchFamily="34" charset="0"/>
              </a:rPr>
              <a:t>Говоря детям: «Ищите Мишку», «Где Мишка?», инструктор «ищет» его вместе с детьми. Когда кто-нибудь из детей найдет игрушку, инструктор, похвалив ребенка, снова прячет Мишку, но уже ближе к менее активным детям</a:t>
            </a:r>
            <a:r>
              <a:rPr lang="ru-RU" sz="1900" dirty="0" smtClean="0">
                <a:solidFill>
                  <a:srgbClr val="00B050"/>
                </a:solidFill>
                <a:latin typeface="Arial" pitchFamily="34" charset="0"/>
                <a:cs typeface="Arial" pitchFamily="34" charset="0"/>
              </a:rPr>
              <a:t>.</a:t>
            </a:r>
          </a:p>
          <a:p>
            <a:pPr algn="just"/>
            <a:r>
              <a:rPr lang="ru-RU" sz="1900" dirty="0">
                <a:solidFill>
                  <a:srgbClr val="00B050"/>
                </a:solidFill>
                <a:latin typeface="Arial" pitchFamily="34" charset="0"/>
                <a:cs typeface="Arial" pitchFamily="34" charset="0"/>
              </a:rPr>
              <a:t>После игры с Мишкой прячется сам инструктор, крича «Ку-ку!». Когда дети найдут его, он перебегает и прячется в другом месте. Инструктор предлагает детям прятаться и искать друг друга. </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000" dirty="0">
                <a:solidFill>
                  <a:srgbClr val="003FBC"/>
                </a:solidFill>
                <a:latin typeface="Arial" pitchFamily="34" charset="0"/>
                <a:cs typeface="Arial" pitchFamily="34" charset="0"/>
              </a:rPr>
              <a:t>Развитие внимания, ловкости, сообразительности; активизация нерасторопных, заторможенных, вялых детей; тренировка зрительной памяти, слухового анализатора; формирование правильной походки</a:t>
            </a:r>
            <a:r>
              <a:rPr lang="ru-RU" sz="2000" dirty="0" smtClean="0">
                <a:solidFill>
                  <a:srgbClr val="003FBC"/>
                </a:solidFill>
                <a:latin typeface="Arial" pitchFamily="34" charset="0"/>
                <a:cs typeface="Arial" pitchFamily="34" charset="0"/>
              </a:rPr>
              <a:t>.</a:t>
            </a:r>
          </a:p>
          <a:p>
            <a:pPr marL="0" indent="0">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a:solidFill>
                  <a:srgbClr val="7030A0"/>
                </a:solidFill>
                <a:latin typeface="Arial" pitchFamily="34" charset="0"/>
                <a:cs typeface="Arial" pitchFamily="34" charset="0"/>
              </a:rPr>
              <a:t>Задержка и отставание психомоторного </a:t>
            </a:r>
            <a:r>
              <a:rPr lang="ru-RU" sz="1800" dirty="0" smtClean="0">
                <a:solidFill>
                  <a:srgbClr val="7030A0"/>
                </a:solidFill>
                <a:latin typeface="Arial" pitchFamily="34" charset="0"/>
                <a:cs typeface="Arial" pitchFamily="34" charset="0"/>
              </a:rPr>
              <a:t>развития,</a:t>
            </a:r>
          </a:p>
          <a:p>
            <a:pPr marL="0" lvl="0" indent="0">
              <a:buNone/>
            </a:pPr>
            <a:r>
              <a:rPr lang="ru-RU" sz="1800" dirty="0" smtClean="0">
                <a:solidFill>
                  <a:srgbClr val="7030A0"/>
                </a:solidFill>
                <a:latin typeface="Arial" pitchFamily="34" charset="0"/>
                <a:cs typeface="Arial" pitchFamily="34" charset="0"/>
              </a:rPr>
              <a:t>вызванного </a:t>
            </a:r>
            <a:r>
              <a:rPr lang="ru-RU" sz="1800" dirty="0">
                <a:solidFill>
                  <a:srgbClr val="7030A0"/>
                </a:solidFill>
                <a:latin typeface="Arial" pitchFamily="34" charset="0"/>
                <a:cs typeface="Arial" pitchFamily="34" charset="0"/>
              </a:rPr>
              <a:t>гипотрофией, рахитом, длительными </a:t>
            </a:r>
            <a:endParaRPr lang="ru-RU" sz="1800" dirty="0" smtClean="0">
              <a:solidFill>
                <a:srgbClr val="7030A0"/>
              </a:solidFill>
              <a:latin typeface="Arial" pitchFamily="34" charset="0"/>
              <a:cs typeface="Arial" pitchFamily="34" charset="0"/>
            </a:endParaRPr>
          </a:p>
          <a:p>
            <a:pPr marL="0" lvl="0" indent="0">
              <a:buNone/>
            </a:pPr>
            <a:r>
              <a:rPr lang="ru-RU" sz="1800" dirty="0" smtClean="0">
                <a:solidFill>
                  <a:srgbClr val="7030A0"/>
                </a:solidFill>
                <a:latin typeface="Arial" pitchFamily="34" charset="0"/>
                <a:cs typeface="Arial" pitchFamily="34" charset="0"/>
              </a:rPr>
              <a:t>       хроническими </a:t>
            </a:r>
            <a:r>
              <a:rPr lang="ru-RU" sz="1800" dirty="0">
                <a:solidFill>
                  <a:srgbClr val="7030A0"/>
                </a:solidFill>
                <a:latin typeface="Arial" pitchFamily="34" charset="0"/>
                <a:cs typeface="Arial" pitchFamily="34" charset="0"/>
              </a:rPr>
              <a:t>заболеваниями </a:t>
            </a:r>
            <a:endParaRPr lang="ru-RU" sz="1800" dirty="0" smtClean="0">
              <a:solidFill>
                <a:srgbClr val="7030A0"/>
              </a:solidFill>
              <a:latin typeface="Arial" pitchFamily="34" charset="0"/>
              <a:cs typeface="Arial" pitchFamily="34" charset="0"/>
            </a:endParaRPr>
          </a:p>
          <a:p>
            <a:pPr marL="0" lvl="0" indent="0">
              <a:buNone/>
            </a:pPr>
            <a:r>
              <a:rPr lang="ru-RU" sz="1800" dirty="0" smtClean="0">
                <a:solidFill>
                  <a:srgbClr val="7030A0"/>
                </a:solidFill>
                <a:latin typeface="Arial" pitchFamily="34" charset="0"/>
                <a:cs typeface="Arial" pitchFamily="34" charset="0"/>
              </a:rPr>
              <a:t>      внутренних </a:t>
            </a:r>
            <a:r>
              <a:rPr lang="ru-RU" sz="1800" dirty="0">
                <a:solidFill>
                  <a:srgbClr val="7030A0"/>
                </a:solidFill>
                <a:latin typeface="Arial" pitchFamily="34" charset="0"/>
                <a:cs typeface="Arial" pitchFamily="34" charset="0"/>
              </a:rPr>
              <a:t>органов, психическими заболеваниями.</a:t>
            </a:r>
          </a:p>
          <a:p>
            <a:pPr marL="0" indent="0">
              <a:buNone/>
            </a:pPr>
            <a:endParaRPr lang="ru-RU" sz="1800" dirty="0"/>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418232" y="4829576"/>
            <a:ext cx="3644720" cy="1747069"/>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819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778839" y="4919730"/>
            <a:ext cx="2884867" cy="16569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82762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grpSp>
        <p:nvGrpSpPr>
          <p:cNvPr id="4" name="Группа 4"/>
          <p:cNvGrpSpPr/>
          <p:nvPr/>
        </p:nvGrpSpPr>
        <p:grpSpPr>
          <a:xfrm>
            <a:off x="0" y="0"/>
            <a:ext cx="12192000" cy="6858000"/>
            <a:chOff x="0" y="0"/>
            <a:chExt cx="12192000" cy="6858000"/>
          </a:xfrm>
        </p:grpSpPr>
        <p:pic>
          <p:nvPicPr>
            <p:cNvPr id="5"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Скругленный прямоугольник 5"/>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TextBox 8"/>
          <p:cNvSpPr txBox="1"/>
          <p:nvPr/>
        </p:nvSpPr>
        <p:spPr>
          <a:xfrm>
            <a:off x="1493520" y="579120"/>
            <a:ext cx="8961120" cy="830997"/>
          </a:xfrm>
          <a:prstGeom prst="rect">
            <a:avLst/>
          </a:prstGeom>
          <a:noFill/>
        </p:spPr>
        <p:txBody>
          <a:bodyPr wrap="square" rtlCol="0">
            <a:spAutoFit/>
          </a:bodyPr>
          <a:lstStyle/>
          <a:p>
            <a:r>
              <a:rPr lang="ru-RU" sz="2400" b="1" dirty="0" smtClean="0">
                <a:solidFill>
                  <a:srgbClr val="7030A0"/>
                </a:solidFill>
              </a:rPr>
              <a:t>Классификация подвижных игр по величине психофизической</a:t>
            </a:r>
            <a:br>
              <a:rPr lang="ru-RU" sz="2400" b="1" dirty="0" smtClean="0">
                <a:solidFill>
                  <a:srgbClr val="7030A0"/>
                </a:solidFill>
              </a:rPr>
            </a:br>
            <a:r>
              <a:rPr lang="ru-RU" sz="2400" b="1" dirty="0" smtClean="0">
                <a:solidFill>
                  <a:srgbClr val="7030A0"/>
                </a:solidFill>
              </a:rPr>
              <a:t>нагрузки (</a:t>
            </a:r>
            <a:r>
              <a:rPr lang="en-US" sz="2400" b="1" dirty="0" smtClean="0">
                <a:solidFill>
                  <a:srgbClr val="7030A0"/>
                </a:solidFill>
              </a:rPr>
              <a:t>I</a:t>
            </a:r>
            <a:r>
              <a:rPr lang="ru-RU" sz="2400" b="1" dirty="0" smtClean="0">
                <a:solidFill>
                  <a:srgbClr val="7030A0"/>
                </a:solidFill>
              </a:rPr>
              <a:t>,</a:t>
            </a:r>
            <a:r>
              <a:rPr lang="en-US" sz="2400" b="1" dirty="0" smtClean="0">
                <a:solidFill>
                  <a:srgbClr val="7030A0"/>
                </a:solidFill>
              </a:rPr>
              <a:t> II</a:t>
            </a:r>
            <a:r>
              <a:rPr lang="ru-RU" sz="2400" b="1" dirty="0" smtClean="0">
                <a:solidFill>
                  <a:srgbClr val="7030A0"/>
                </a:solidFill>
              </a:rPr>
              <a:t>,</a:t>
            </a:r>
            <a:r>
              <a:rPr lang="en-US" sz="2400" b="1" dirty="0" smtClean="0">
                <a:solidFill>
                  <a:srgbClr val="7030A0"/>
                </a:solidFill>
              </a:rPr>
              <a:t> III</a:t>
            </a:r>
            <a:r>
              <a:rPr lang="ru-RU" sz="2400" b="1" dirty="0" smtClean="0">
                <a:solidFill>
                  <a:srgbClr val="7030A0"/>
                </a:solidFill>
              </a:rPr>
              <a:t>,</a:t>
            </a:r>
            <a:r>
              <a:rPr lang="en-US" sz="2400" b="1" dirty="0" smtClean="0">
                <a:solidFill>
                  <a:srgbClr val="7030A0"/>
                </a:solidFill>
              </a:rPr>
              <a:t> IV</a:t>
            </a:r>
            <a:r>
              <a:rPr lang="ru-RU" sz="2400" b="1" dirty="0" smtClean="0">
                <a:solidFill>
                  <a:srgbClr val="7030A0"/>
                </a:solidFill>
              </a:rPr>
              <a:t> группы)</a:t>
            </a:r>
            <a:endParaRPr lang="ru-RU" sz="2400" b="1" dirty="0"/>
          </a:p>
        </p:txBody>
      </p:sp>
      <p:sp>
        <p:nvSpPr>
          <p:cNvPr id="10" name="TextBox 9"/>
          <p:cNvSpPr txBox="1"/>
          <p:nvPr/>
        </p:nvSpPr>
        <p:spPr>
          <a:xfrm>
            <a:off x="914400" y="1539240"/>
            <a:ext cx="10485120" cy="4031873"/>
          </a:xfrm>
          <a:prstGeom prst="rect">
            <a:avLst/>
          </a:prstGeom>
          <a:noFill/>
        </p:spPr>
        <p:txBody>
          <a:bodyPr wrap="square" rtlCol="0">
            <a:spAutoFit/>
          </a:bodyPr>
          <a:lstStyle/>
          <a:p>
            <a:r>
              <a:rPr lang="ru-RU" sz="3200" dirty="0" smtClean="0">
                <a:solidFill>
                  <a:schemeClr val="accent6"/>
                </a:solidFill>
              </a:rPr>
              <a:t>Подвижные игры с незначительной психофизической нагрузкой (I группа)</a:t>
            </a:r>
          </a:p>
          <a:p>
            <a:r>
              <a:rPr lang="ru-RU" sz="3200" dirty="0" smtClean="0">
                <a:solidFill>
                  <a:schemeClr val="accent6"/>
                </a:solidFill>
              </a:rPr>
              <a:t>Подвижные игры с умеренной психофизической нагрузкой (II группа) </a:t>
            </a:r>
          </a:p>
          <a:p>
            <a:r>
              <a:rPr lang="ru-RU" sz="3200" dirty="0" smtClean="0">
                <a:solidFill>
                  <a:schemeClr val="accent6"/>
                </a:solidFill>
              </a:rPr>
              <a:t>Подвижные игры с тонизирующей психофизической нагрузкой (III группа)</a:t>
            </a:r>
          </a:p>
          <a:p>
            <a:r>
              <a:rPr lang="ru-RU" sz="3200" dirty="0" smtClean="0">
                <a:solidFill>
                  <a:schemeClr val="accent6"/>
                </a:solidFill>
              </a:rPr>
              <a:t>Подвижные игры с тренирующей психофизической нагрузкой (IV группа) </a:t>
            </a:r>
            <a:endParaRPr lang="ru-RU" sz="3200" dirty="0">
              <a:solidFill>
                <a:schemeClr val="accent6"/>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a:latin typeface="Arial Black" pitchFamily="34" charset="0"/>
              </a:rPr>
              <a:t>Ходьба по </a:t>
            </a:r>
            <a:r>
              <a:rPr lang="ru-RU" sz="8000" dirty="0" smtClean="0">
                <a:latin typeface="Arial Black" pitchFamily="34" charset="0"/>
              </a:rPr>
              <a:t>мостику</a:t>
            </a:r>
          </a:p>
          <a:p>
            <a:pPr algn="ctr"/>
            <a:r>
              <a:rPr lang="ru-RU" sz="3200" dirty="0" smtClean="0">
                <a:latin typeface="Arial" panose="020B0604020202020204" pitchFamily="34" charset="0"/>
                <a:cs typeface="Arial" panose="020B0604020202020204" pitchFamily="34" charset="0"/>
              </a:rPr>
              <a:t>(2-5лет)</a:t>
            </a:r>
            <a:endParaRPr lang="ru-RU" sz="3200" dirty="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887990" y="874058"/>
            <a:ext cx="5812204" cy="3805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51109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17584"/>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itchFamily="34" charset="0"/>
                <a:cs typeface="Arial" pitchFamily="34" charset="0"/>
              </a:rPr>
              <a:t>Дети сидят на стульях и по одному подходят к доске, которая ставится на высоте 5—10 см от пола с небольшим наклоном. Дети по очереди идут по этому «мостику». </a:t>
            </a:r>
          </a:p>
          <a:p>
            <a:pPr algn="just"/>
            <a:r>
              <a:rPr lang="ru-RU" sz="2000" dirty="0" smtClean="0">
                <a:solidFill>
                  <a:srgbClr val="00B050"/>
                </a:solidFill>
                <a:latin typeface="Arial" pitchFamily="34" charset="0"/>
                <a:cs typeface="Arial" pitchFamily="34" charset="0"/>
              </a:rPr>
              <a:t>Сначала </a:t>
            </a:r>
            <a:r>
              <a:rPr lang="ru-RU" sz="2000" dirty="0">
                <a:solidFill>
                  <a:srgbClr val="00B050"/>
                </a:solidFill>
                <a:latin typeface="Arial" pitchFamily="34" charset="0"/>
                <a:cs typeface="Arial" pitchFamily="34" charset="0"/>
              </a:rPr>
              <a:t>каждого ребенка держат за руку, в дальнейшем ходьба осуществляется самостоятельно. Надо обязательно следить за осанкой детей!</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000" dirty="0">
                <a:solidFill>
                  <a:srgbClr val="003FBC"/>
                </a:solidFill>
                <a:latin typeface="Arial" pitchFamily="34" charset="0"/>
                <a:cs typeface="Arial" pitchFamily="34" charset="0"/>
              </a:rPr>
              <a:t>Формирование правильной осанки; развитие координации движений, чувства равновесия; укрепление </a:t>
            </a:r>
            <a:r>
              <a:rPr lang="ru-RU" sz="2000" dirty="0" err="1">
                <a:solidFill>
                  <a:srgbClr val="003FBC"/>
                </a:solidFill>
                <a:latin typeface="Arial" pitchFamily="34" charset="0"/>
                <a:cs typeface="Arial" pitchFamily="34" charset="0"/>
              </a:rPr>
              <a:t>связочно</a:t>
            </a:r>
            <a:r>
              <a:rPr lang="ru-RU" sz="2000" dirty="0">
                <a:solidFill>
                  <a:srgbClr val="003FBC"/>
                </a:solidFill>
                <a:latin typeface="Arial" pitchFamily="34" charset="0"/>
                <a:cs typeface="Arial" pitchFamily="34" charset="0"/>
              </a:rPr>
              <a:t>-мышечного аппарата стопы и голени; умение ориентироваться в пространстве; воспитание </a:t>
            </a:r>
            <a:r>
              <a:rPr lang="ru-RU" sz="2000" dirty="0" smtClean="0">
                <a:solidFill>
                  <a:srgbClr val="003FBC"/>
                </a:solidFill>
                <a:latin typeface="Arial" pitchFamily="34" charset="0"/>
                <a:cs typeface="Arial" pitchFamily="34" charset="0"/>
              </a:rPr>
              <a:t>смелости.</a:t>
            </a:r>
          </a:p>
          <a:p>
            <a:pPr marL="0" indent="0">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indent="0">
              <a:buNone/>
            </a:pPr>
            <a:r>
              <a:rPr lang="ru-RU" sz="1800" dirty="0">
                <a:solidFill>
                  <a:srgbClr val="7030A0"/>
                </a:solidFill>
                <a:latin typeface="Arial" pitchFamily="34" charset="0"/>
                <a:cs typeface="Arial" pitchFamily="34" charset="0"/>
              </a:rPr>
              <a:t>Нарушение осанки; плоскостопие; общее ослабление организма, вялость; </a:t>
            </a:r>
            <a:endParaRPr lang="ru-RU" sz="1800" dirty="0" smtClean="0">
              <a:solidFill>
                <a:srgbClr val="7030A0"/>
              </a:solidFill>
              <a:latin typeface="Arial" pitchFamily="34" charset="0"/>
              <a:cs typeface="Arial" pitchFamily="34" charset="0"/>
            </a:endParaRPr>
          </a:p>
          <a:p>
            <a:pPr marL="0" indent="0">
              <a:buNone/>
            </a:pPr>
            <a:r>
              <a:rPr lang="ru-RU" sz="1800" dirty="0" smtClean="0">
                <a:solidFill>
                  <a:srgbClr val="7030A0"/>
                </a:solidFill>
                <a:latin typeface="Arial" pitchFamily="34" charset="0"/>
                <a:cs typeface="Arial" pitchFamily="34" charset="0"/>
              </a:rPr>
              <a:t>заболевания </a:t>
            </a:r>
            <a:r>
              <a:rPr lang="ru-RU" sz="1800" dirty="0">
                <a:solidFill>
                  <a:srgbClr val="7030A0"/>
                </a:solidFill>
                <a:latin typeface="Arial" pitchFamily="34" charset="0"/>
                <a:cs typeface="Arial" pitchFamily="34" charset="0"/>
              </a:rPr>
              <a:t>опорно-двигательного аппарата; </a:t>
            </a:r>
            <a:endParaRPr lang="ru-RU" sz="1800" dirty="0" smtClean="0">
              <a:solidFill>
                <a:srgbClr val="7030A0"/>
              </a:solidFill>
              <a:latin typeface="Arial" pitchFamily="34" charset="0"/>
              <a:cs typeface="Arial" pitchFamily="34" charset="0"/>
            </a:endParaRPr>
          </a:p>
          <a:p>
            <a:pPr marL="0" indent="0">
              <a:buNone/>
            </a:pPr>
            <a:r>
              <a:rPr lang="ru-RU" sz="1800" dirty="0" smtClean="0">
                <a:solidFill>
                  <a:srgbClr val="7030A0"/>
                </a:solidFill>
                <a:latin typeface="Arial" pitchFamily="34" charset="0"/>
                <a:cs typeface="Arial" pitchFamily="34" charset="0"/>
              </a:rPr>
              <a:t>заболевания </a:t>
            </a:r>
            <a:r>
              <a:rPr lang="ru-RU" sz="1800" dirty="0">
                <a:solidFill>
                  <a:srgbClr val="7030A0"/>
                </a:solidFill>
                <a:latin typeface="Arial" pitchFamily="34" charset="0"/>
                <a:cs typeface="Arial" pitchFamily="34" charset="0"/>
              </a:rPr>
              <a:t>центральной нервной системы; </a:t>
            </a:r>
            <a:endParaRPr lang="ru-RU" sz="1800" dirty="0" smtClean="0">
              <a:solidFill>
                <a:srgbClr val="7030A0"/>
              </a:solidFill>
              <a:latin typeface="Arial" pitchFamily="34" charset="0"/>
              <a:cs typeface="Arial" pitchFamily="34" charset="0"/>
            </a:endParaRPr>
          </a:p>
          <a:p>
            <a:pPr marL="0" indent="0">
              <a:buNone/>
            </a:pPr>
            <a:r>
              <a:rPr lang="ru-RU" sz="1800" dirty="0" smtClean="0">
                <a:solidFill>
                  <a:srgbClr val="7030A0"/>
                </a:solidFill>
                <a:latin typeface="Arial" pitchFamily="34" charset="0"/>
                <a:cs typeface="Arial" pitchFamily="34" charset="0"/>
              </a:rPr>
              <a:t>отставание </a:t>
            </a:r>
            <a:r>
              <a:rPr lang="ru-RU" sz="1800" dirty="0">
                <a:solidFill>
                  <a:srgbClr val="7030A0"/>
                </a:solidFill>
                <a:latin typeface="Arial" pitchFamily="34" charset="0"/>
                <a:cs typeface="Arial" pitchFamily="34" charset="0"/>
              </a:rPr>
              <a:t>психомоторного развития</a:t>
            </a: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109139" y="4847161"/>
            <a:ext cx="3644720" cy="1747069"/>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443989" y="5055648"/>
            <a:ext cx="3090929" cy="14516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472942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4967605"/>
            <a:ext cx="10515600" cy="1325563"/>
          </a:xfrm>
        </p:spPr>
        <p:txBody>
          <a:bodyPr/>
          <a:lstStyle/>
          <a:p>
            <a:pPr algn="ctr"/>
            <a:r>
              <a:rPr lang="ru-RU" b="1" dirty="0">
                <a:latin typeface="Arial Black" pitchFamily="34" charset="0"/>
              </a:rPr>
              <a:t>Мяч в ворота (2—5 </a:t>
            </a:r>
            <a:r>
              <a:rPr lang="ru-RU" b="1" dirty="0" smtClean="0">
                <a:latin typeface="Arial Black" pitchFamily="34" charset="0"/>
              </a:rPr>
              <a:t>лет)</a:t>
            </a:r>
            <a:endParaRPr lang="ru-RU" b="1" dirty="0">
              <a:latin typeface="Arial Black" pitchFamily="34"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3650460" y="210185"/>
            <a:ext cx="4464360" cy="4351338"/>
          </a:xfrm>
          <a:prstGeom prst="rect">
            <a:avLst/>
          </a:prstGeom>
          <a:noFill/>
          <a:ln w="9525">
            <a:noFill/>
            <a:miter lim="800000"/>
            <a:headEnd/>
            <a:tailEnd/>
          </a:ln>
          <a:effectLst/>
        </p:spPr>
      </p:pic>
    </p:spTree>
    <p:extLst>
      <p:ext uri="{BB962C8B-B14F-4D97-AF65-F5344CB8AC3E}">
        <p14:creationId xmlns="" xmlns:p14="http://schemas.microsoft.com/office/powerpoint/2010/main" val="1075586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17584"/>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542596" y="496764"/>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smtClean="0">
                <a:solidFill>
                  <a:srgbClr val="00B050"/>
                </a:solidFill>
                <a:latin typeface="Arial" pitchFamily="34" charset="0"/>
                <a:cs typeface="Arial" pitchFamily="34" charset="0"/>
              </a:rPr>
              <a:t>Дети сидят на скамейке. Инструктор лечебной физкультуры строит ворота из 6 кубов (высота каждого 10—20 см). Сверху на кубы кладут тонкую рейку длиной 1,5—2 м. Перед воротами на расстоянии 1,5 м от них лежит мяч. Ребенок берет мяч, катит в ворота и бежит за ним, пройдя в ворота на четвереньках. Затем — выпрямляется, догоняет мяч и, положив его на прежнее место, садится отдыхать, дожидаясь своей очереди. Игру можно проводить на время — кто быстрее выполнит задание.</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a:t>
            </a:r>
            <a:r>
              <a:rPr lang="ru-RU" b="1" dirty="0" smtClean="0">
                <a:solidFill>
                  <a:srgbClr val="002060"/>
                </a:solidFill>
                <a:latin typeface="Arial Black" panose="020B0A04020102020204" pitchFamily="34" charset="0"/>
                <a:cs typeface="Arial" panose="020B0604020202020204" pitchFamily="34" charset="0"/>
              </a:rPr>
              <a:t>результаты:</a:t>
            </a:r>
          </a:p>
          <a:p>
            <a:pPr marL="0" indent="0">
              <a:buNone/>
            </a:pPr>
            <a:r>
              <a:rPr lang="ru-RU" sz="2000" dirty="0" smtClean="0">
                <a:solidFill>
                  <a:srgbClr val="003FBC"/>
                </a:solidFill>
                <a:latin typeface="Arial" pitchFamily="34" charset="0"/>
                <a:cs typeface="Arial" pitchFamily="34" charset="0"/>
              </a:rPr>
              <a:t>Тренировка разнообразных движений в горизонтальном и вертикальном положении ребенка, формирование правильной осанки; развитие разносторонней координации движений, умения ориентироваться в пространстве, держать равновесие, развитие подвижности нервных процессов</a:t>
            </a:r>
            <a:r>
              <a:rPr lang="ru-RU" sz="2000" dirty="0" smtClean="0">
                <a:solidFill>
                  <a:srgbClr val="003FBC"/>
                </a:solidFill>
                <a:latin typeface="Arial" pitchFamily="34" charset="0"/>
                <a:cs typeface="Arial" pitchFamily="34" charset="0"/>
              </a:rPr>
              <a:t>.</a:t>
            </a:r>
          </a:p>
          <a:p>
            <a:pPr marL="0" indent="0">
              <a:buNone/>
            </a:pPr>
            <a:r>
              <a:rPr lang="ru-RU" b="1" dirty="0" smtClean="0">
                <a:solidFill>
                  <a:srgbClr val="7030A0"/>
                </a:solidFill>
                <a:latin typeface="Arial Black" panose="020B0A04020102020204" pitchFamily="34" charset="0"/>
                <a:cs typeface="Arial" panose="020B0604020202020204" pitchFamily="34" charset="0"/>
              </a:rPr>
              <a:t>При </a:t>
            </a:r>
            <a:r>
              <a:rPr lang="ru-RU" b="1" dirty="0" smtClean="0">
                <a:solidFill>
                  <a:srgbClr val="7030A0"/>
                </a:solidFill>
                <a:latin typeface="Arial Black" panose="020B0A04020102020204" pitchFamily="34" charset="0"/>
                <a:cs typeface="Arial" panose="020B0604020202020204" pitchFamily="34" charset="0"/>
              </a:rPr>
              <a:t>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indent="0">
              <a:buNone/>
            </a:pPr>
            <a:r>
              <a:rPr lang="ru-RU" sz="1800" dirty="0" smtClean="0">
                <a:solidFill>
                  <a:srgbClr val="7030A0"/>
                </a:solidFill>
                <a:latin typeface="Arial" pitchFamily="34" charset="0"/>
                <a:cs typeface="Arial" pitchFamily="34" charset="0"/>
              </a:rPr>
              <a:t>    Нарушения </a:t>
            </a:r>
            <a:r>
              <a:rPr lang="ru-RU" sz="1800" dirty="0" smtClean="0">
                <a:solidFill>
                  <a:srgbClr val="7030A0"/>
                </a:solidFill>
                <a:latin typeface="Arial" pitchFamily="34" charset="0"/>
                <a:cs typeface="Arial" pitchFamily="34" charset="0"/>
              </a:rPr>
              <a:t>осанки; психические заболевания, </a:t>
            </a:r>
            <a:endParaRPr lang="ru-RU" sz="1800" dirty="0" smtClean="0">
              <a:solidFill>
                <a:srgbClr val="7030A0"/>
              </a:solidFill>
              <a:latin typeface="Arial" pitchFamily="34" charset="0"/>
              <a:cs typeface="Arial" pitchFamily="34" charset="0"/>
            </a:endParaRPr>
          </a:p>
          <a:p>
            <a:pPr marL="0" indent="0">
              <a:buNone/>
            </a:pPr>
            <a:r>
              <a:rPr lang="ru-RU" sz="1800" dirty="0" smtClean="0">
                <a:solidFill>
                  <a:srgbClr val="7030A0"/>
                </a:solidFill>
                <a:latin typeface="Arial" pitchFamily="34" charset="0"/>
                <a:cs typeface="Arial" pitchFamily="34" charset="0"/>
              </a:rPr>
              <a:t>    протекающие </a:t>
            </a:r>
            <a:r>
              <a:rPr lang="ru-RU" sz="1800" dirty="0" smtClean="0">
                <a:solidFill>
                  <a:srgbClr val="7030A0"/>
                </a:solidFill>
                <a:latin typeface="Arial" pitchFamily="34" charset="0"/>
                <a:cs typeface="Arial" pitchFamily="34" charset="0"/>
              </a:rPr>
              <a:t>с вязкостью, медлительностью, </a:t>
            </a:r>
            <a:endParaRPr lang="ru-RU" sz="1800" dirty="0" smtClean="0">
              <a:solidFill>
                <a:srgbClr val="7030A0"/>
              </a:solidFill>
              <a:latin typeface="Arial" pitchFamily="34" charset="0"/>
              <a:cs typeface="Arial" pitchFamily="34" charset="0"/>
            </a:endParaRPr>
          </a:p>
          <a:p>
            <a:pPr marL="0" indent="0">
              <a:buNone/>
            </a:pPr>
            <a:r>
              <a:rPr lang="ru-RU" sz="1800" dirty="0" smtClean="0">
                <a:solidFill>
                  <a:srgbClr val="7030A0"/>
                </a:solidFill>
                <a:latin typeface="Arial" pitchFamily="34" charset="0"/>
                <a:cs typeface="Arial" pitchFamily="34" charset="0"/>
              </a:rPr>
              <a:t>    застойностью </a:t>
            </a:r>
            <a:r>
              <a:rPr lang="ru-RU" sz="1800" dirty="0" smtClean="0">
                <a:solidFill>
                  <a:srgbClr val="7030A0"/>
                </a:solidFill>
                <a:latin typeface="Arial" pitchFamily="34" charset="0"/>
                <a:cs typeface="Arial" pitchFamily="34" charset="0"/>
              </a:rPr>
              <a:t>психических </a:t>
            </a:r>
            <a:r>
              <a:rPr lang="ru-RU" sz="1800" dirty="0" smtClean="0">
                <a:solidFill>
                  <a:srgbClr val="7030A0"/>
                </a:solidFill>
                <a:latin typeface="Arial" pitchFamily="34" charset="0"/>
                <a:cs typeface="Arial" pitchFamily="34" charset="0"/>
              </a:rPr>
              <a:t>процессов.</a:t>
            </a:r>
            <a:endParaRPr lang="ru-RU" sz="1800" dirty="0" smtClean="0">
              <a:solidFill>
                <a:srgbClr val="7030A0"/>
              </a:solidFill>
              <a:latin typeface="Arial" pitchFamily="34" charset="0"/>
              <a:cs typeface="Arial"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705267" y="4921745"/>
            <a:ext cx="3644720" cy="1747069"/>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srcRect/>
          <a:stretch>
            <a:fillRect/>
          </a:stretch>
        </p:blipFill>
        <p:spPr bwMode="auto">
          <a:xfrm>
            <a:off x="8458725" y="4953000"/>
            <a:ext cx="2372678" cy="1722120"/>
          </a:xfrm>
          <a:prstGeom prst="rect">
            <a:avLst/>
          </a:prstGeom>
          <a:noFill/>
          <a:ln w="9525">
            <a:noFill/>
            <a:miter lim="800000"/>
            <a:headEnd/>
            <a:tailEnd/>
          </a:ln>
          <a:effectLst/>
        </p:spPr>
      </p:pic>
    </p:spTree>
    <p:extLst>
      <p:ext uri="{BB962C8B-B14F-4D97-AF65-F5344CB8AC3E}">
        <p14:creationId xmlns="" xmlns:p14="http://schemas.microsoft.com/office/powerpoint/2010/main" val="22472942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smtClean="0">
                <a:latin typeface="Arial Black" panose="020B0A04020102020204" pitchFamily="34" charset="0"/>
              </a:rPr>
              <a:t>Мяч с горки</a:t>
            </a:r>
            <a:r>
              <a:rPr lang="ru-RU" sz="8800" dirty="0" smtClean="0"/>
              <a:t> </a:t>
            </a:r>
          </a:p>
          <a:p>
            <a:pPr algn="ctr"/>
            <a:r>
              <a:rPr lang="ru-RU" sz="3200" dirty="0" smtClean="0">
                <a:latin typeface="Arial" panose="020B0604020202020204" pitchFamily="34" charset="0"/>
                <a:cs typeface="Arial" panose="020B0604020202020204" pitchFamily="34" charset="0"/>
              </a:rPr>
              <a:t>(2-5 лет)</a:t>
            </a:r>
            <a:endParaRPr lang="ru-RU" sz="3200" dirty="0">
              <a:latin typeface="Arial" panose="020B0604020202020204" pitchFamily="34" charset="0"/>
              <a:cs typeface="Arial" panose="020B0604020202020204" pitchFamily="34" charset="0"/>
            </a:endParaRPr>
          </a:p>
        </p:txBody>
      </p:sp>
      <p:pic>
        <p:nvPicPr>
          <p:cNvPr id="1026" name="Picture 2" descr="https://r.mt.ru/r9/photoED17/20089499041-0/jpg/bp.jpe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49394" y="630064"/>
            <a:ext cx="5905500" cy="3600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91806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smtClean="0">
                <a:solidFill>
                  <a:srgbClr val="00B050"/>
                </a:solidFill>
                <a:latin typeface="Arial" panose="020B0604020202020204" pitchFamily="34" charset="0"/>
                <a:cs typeface="Arial" panose="020B0604020202020204" pitchFamily="34" charset="0"/>
              </a:rPr>
              <a:t> </a:t>
            </a:r>
            <a:r>
              <a:rPr lang="ru-RU" sz="2000" dirty="0" smtClean="0">
                <a:solidFill>
                  <a:srgbClr val="00B050"/>
                </a:solidFill>
              </a:rPr>
              <a:t>Дети стоят лицом к инструктору лечебной физкультуры, строящему «горку»: на низкую гимнастическую скамейку он кладет одним концом доску, около скамьи — мяч. Инструктор подзывает детей по очереди. Они встают на скамейку, подходят к горке, скатывают с нее мяч и бегут по наклонной доске, догоняя его. Затем приносят мяч на место. Число играющих —5—6 человек. Упавший или нарушивший правила выбывает из игры.</a:t>
            </a:r>
          </a:p>
          <a:p>
            <a:pPr algn="just"/>
            <a:r>
              <a:rPr lang="ru-RU" sz="1800" dirty="0" smtClean="0">
                <a:solidFill>
                  <a:srgbClr val="00B050"/>
                </a:solidFill>
                <a:latin typeface="Arial Black" panose="020B0A04020102020204" pitchFamily="34" charset="0"/>
              </a:rPr>
              <a:t>  Количество повторений: </a:t>
            </a:r>
            <a:r>
              <a:rPr lang="ru-RU" sz="1800" dirty="0" smtClean="0">
                <a:solidFill>
                  <a:srgbClr val="00B050"/>
                </a:solidFill>
                <a:latin typeface="Arial" panose="020B0604020202020204" pitchFamily="34" charset="0"/>
                <a:cs typeface="Arial" panose="020B0604020202020204" pitchFamily="34" charset="0"/>
              </a:rPr>
              <a:t>2 - 3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400" dirty="0">
                <a:solidFill>
                  <a:srgbClr val="0070C0"/>
                </a:solidFill>
              </a:rPr>
              <a:t>Тренировка разнообразных движений в горизонтальном и вертикальном положении ребенка, формирование правильной осанки; развитие разносторонней координации движений, умения ориентироваться в пространстве, держать равновесие, развитие подвижности нервных процессов. </a:t>
            </a:r>
            <a:endParaRPr lang="ru-RU" sz="2400" dirty="0" smtClean="0">
              <a:solidFill>
                <a:srgbClr val="0070C0"/>
              </a:solidFill>
            </a:endParaRP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smtClean="0">
                <a:solidFill>
                  <a:srgbClr val="7030A0"/>
                </a:solidFill>
                <a:latin typeface="Calibri Light" panose="020F0302020204030204"/>
              </a:rPr>
              <a:t>	Нарушения </a:t>
            </a:r>
            <a:r>
              <a:rPr lang="ru-RU" sz="1800" dirty="0">
                <a:solidFill>
                  <a:srgbClr val="7030A0"/>
                </a:solidFill>
                <a:latin typeface="Calibri Light" panose="020F0302020204030204"/>
              </a:rPr>
              <a:t>осанки; психические заболевания,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	протекающие </a:t>
            </a:r>
            <a:r>
              <a:rPr lang="ru-RU" sz="1800" dirty="0">
                <a:solidFill>
                  <a:srgbClr val="7030A0"/>
                </a:solidFill>
                <a:latin typeface="Calibri Light" panose="020F0302020204030204"/>
              </a:rPr>
              <a:t>с вязкостью, медлительностью,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 	психических </a:t>
            </a:r>
            <a:r>
              <a:rPr lang="ru-RU" sz="1800" dirty="0">
                <a:solidFill>
                  <a:srgbClr val="7030A0"/>
                </a:solidFill>
                <a:latin typeface="Calibri Light" panose="020F0302020204030204"/>
              </a:rPr>
              <a:t>процессов;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	заболевания </a:t>
            </a:r>
            <a:r>
              <a:rPr lang="ru-RU" sz="1800" dirty="0">
                <a:solidFill>
                  <a:srgbClr val="7030A0"/>
                </a:solidFill>
                <a:latin typeface="Calibri Light" panose="020F0302020204030204"/>
              </a:rPr>
              <a:t>опорно-двигательного аппарата</a:t>
            </a:r>
            <a:r>
              <a:rPr lang="ru-RU" sz="1800" dirty="0">
                <a:solidFill>
                  <a:prstClr val="black"/>
                </a:solidFill>
                <a:latin typeface="Calibri Light" panose="020F0302020204030204"/>
              </a:rPr>
              <a:t>.</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Tree>
    <p:extLst>
      <p:ext uri="{BB962C8B-B14F-4D97-AF65-F5344CB8AC3E}">
        <p14:creationId xmlns:p14="http://schemas.microsoft.com/office/powerpoint/2010/main" xmlns="" val="12772649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smtClean="0">
                <a:latin typeface="Arial Black" panose="020B0A04020102020204" pitchFamily="34" charset="0"/>
              </a:rPr>
              <a:t>Погладь мишку</a:t>
            </a:r>
            <a:r>
              <a:rPr lang="ru-RU" sz="8800" dirty="0" smtClean="0"/>
              <a:t> </a:t>
            </a:r>
          </a:p>
          <a:p>
            <a:pPr algn="ctr"/>
            <a:r>
              <a:rPr lang="ru-RU" sz="3200" dirty="0" smtClean="0">
                <a:latin typeface="Arial" panose="020B0604020202020204" pitchFamily="34" charset="0"/>
                <a:cs typeface="Arial" panose="020B0604020202020204" pitchFamily="34" charset="0"/>
              </a:rPr>
              <a:t>(2-5 лет)</a:t>
            </a:r>
            <a:endParaRPr lang="ru-RU" sz="3200" dirty="0">
              <a:latin typeface="Arial" panose="020B0604020202020204" pitchFamily="34" charset="0"/>
              <a:cs typeface="Arial" panose="020B0604020202020204" pitchFamily="34" charset="0"/>
            </a:endParaRPr>
          </a:p>
        </p:txBody>
      </p:sp>
      <p:pic>
        <p:nvPicPr>
          <p:cNvPr id="2050" name="Picture 2" descr="https://demiart.ru/forum/uploads4/post-935875-125813117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32768" y="393412"/>
            <a:ext cx="6536170" cy="43660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576317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fontScale="92500" lnSpcReduction="2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buNone/>
            </a:pPr>
            <a:r>
              <a:rPr lang="ru-RU" sz="2000" dirty="0" smtClean="0">
                <a:solidFill>
                  <a:srgbClr val="00B050"/>
                </a:solidFill>
                <a:latin typeface="Arial" panose="020B0604020202020204" pitchFamily="34" charset="0"/>
                <a:cs typeface="Arial" panose="020B0604020202020204" pitchFamily="34" charset="0"/>
              </a:rPr>
              <a:t> </a:t>
            </a:r>
            <a:r>
              <a:rPr lang="ru-RU" sz="2000" dirty="0">
                <a:solidFill>
                  <a:srgbClr val="00B050"/>
                </a:solidFill>
              </a:rPr>
              <a:t>Дети построены перед инструктором лечебной физкультуры. Посадив игрушку мишку на высокий кубик и сделав горку из длинной доски, положенной на гимнастическую скамейку, инструктор говорит: много нашей детворы ходит к </a:t>
            </a:r>
            <a:r>
              <a:rPr lang="ru-RU" sz="2000" dirty="0" err="1">
                <a:solidFill>
                  <a:srgbClr val="00B050"/>
                </a:solidFill>
              </a:rPr>
              <a:t>мишеньке</a:t>
            </a:r>
            <a:r>
              <a:rPr lang="ru-RU" sz="2000" dirty="0">
                <a:solidFill>
                  <a:srgbClr val="00B050"/>
                </a:solidFill>
              </a:rPr>
              <a:t> с горы. Дети по очереди входят на горку, затем сбегают с нее и, погладив Мишку, садятся в сторону отдохнуть. Когда все прошли, инструктор отодвигает горку в сторону и предлагает детям построиться за ним и встать напротив медведя. Обращаясь к детям, инструктор предлагает поиграть с Мишкой по-другому и произносит:</a:t>
            </a:r>
          </a:p>
          <a:p>
            <a:pPr marL="0" indent="0">
              <a:buNone/>
            </a:pPr>
            <a:r>
              <a:rPr lang="ru-RU" sz="2000" dirty="0">
                <a:solidFill>
                  <a:srgbClr val="00B050"/>
                </a:solidFill>
              </a:rPr>
              <a:t>Мы к медведю побежим. Зарычит —мы убежим! Дети бегут за инструктором к медведю и по сигналу «</a:t>
            </a:r>
            <a:r>
              <a:rPr lang="ru-RU" sz="2000" dirty="0" err="1">
                <a:solidFill>
                  <a:srgbClr val="00B050"/>
                </a:solidFill>
              </a:rPr>
              <a:t>рррр</a:t>
            </a:r>
            <a:r>
              <a:rPr lang="ru-RU" sz="2000" dirty="0">
                <a:solidFill>
                  <a:srgbClr val="00B050"/>
                </a:solidFill>
              </a:rPr>
              <a:t>...» все быстро убегают. Повторив игру 3—4 раза, инструктор предлагает подходить к медведю тихо, чтобы он не слыхал. Самые неловкие дети могут повторить игру еще 2—3 раза, после того, как другие кончили играть. </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400" dirty="0">
                <a:solidFill>
                  <a:srgbClr val="0070C0"/>
                </a:solidFill>
              </a:rPr>
              <a:t>Развитие ловкости, быстроты реакции и движений, чувства равновесия, координации зрительного и слухового анализаторов, подвижности нервных процессов, устойчивого внимания; воспитание дисциплины; укрепление </a:t>
            </a:r>
            <a:r>
              <a:rPr lang="ru-RU" sz="2400" dirty="0" err="1">
                <a:solidFill>
                  <a:srgbClr val="0070C0"/>
                </a:solidFill>
              </a:rPr>
              <a:t>связочно</a:t>
            </a:r>
            <a:r>
              <a:rPr lang="ru-RU" sz="2400" dirty="0">
                <a:solidFill>
                  <a:srgbClr val="0070C0"/>
                </a:solidFill>
              </a:rPr>
              <a:t>-мышечного аппарата стоп; формирование правильной осанки</a:t>
            </a:r>
            <a:r>
              <a:rPr lang="ru-RU" sz="2400" dirty="0" smtClean="0">
                <a:solidFill>
                  <a:srgbClr val="0070C0"/>
                </a:solidFill>
              </a:rPr>
              <a:t>.</a:t>
            </a: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indent="0">
              <a:buNone/>
            </a:pPr>
            <a:r>
              <a:rPr lang="ru-RU" sz="1800" dirty="0" smtClean="0">
                <a:solidFill>
                  <a:srgbClr val="7030A0"/>
                </a:solidFill>
                <a:latin typeface="Calibri Light" panose="020F0302020204030204"/>
              </a:rPr>
              <a:t>	</a:t>
            </a:r>
            <a:r>
              <a:rPr lang="ru-RU" sz="1800" dirty="0">
                <a:solidFill>
                  <a:srgbClr val="7030A0"/>
                </a:solidFill>
                <a:latin typeface="Calibri Light" panose="020F0302020204030204"/>
              </a:rPr>
              <a:t>Заболевания, вызывающие общее ослабление организма, </a:t>
            </a:r>
            <a:endParaRPr lang="ru-RU" sz="1800" dirty="0" smtClean="0">
              <a:solidFill>
                <a:srgbClr val="7030A0"/>
              </a:solidFill>
              <a:latin typeface="Calibri Light" panose="020F0302020204030204"/>
            </a:endParaRPr>
          </a:p>
          <a:p>
            <a:pPr marL="0" indent="0">
              <a:buNone/>
            </a:pPr>
            <a:r>
              <a:rPr lang="ru-RU" sz="1800" dirty="0" smtClean="0">
                <a:solidFill>
                  <a:srgbClr val="7030A0"/>
                </a:solidFill>
                <a:latin typeface="Calibri Light" panose="020F0302020204030204"/>
              </a:rPr>
              <a:t>	задержку </a:t>
            </a:r>
            <a:r>
              <a:rPr lang="ru-RU" sz="1800" dirty="0">
                <a:solidFill>
                  <a:srgbClr val="7030A0"/>
                </a:solidFill>
                <a:latin typeface="Calibri Light" panose="020F0302020204030204"/>
              </a:rPr>
              <a:t>психического и физического развития, </a:t>
            </a:r>
            <a:endParaRPr lang="ru-RU" sz="1800" dirty="0" smtClean="0">
              <a:solidFill>
                <a:srgbClr val="7030A0"/>
              </a:solidFill>
              <a:latin typeface="Calibri Light" panose="020F0302020204030204"/>
            </a:endParaRPr>
          </a:p>
          <a:p>
            <a:pPr marL="0" indent="0">
              <a:buNone/>
            </a:pPr>
            <a:r>
              <a:rPr lang="ru-RU" sz="1800" dirty="0" smtClean="0">
                <a:solidFill>
                  <a:srgbClr val="7030A0"/>
                </a:solidFill>
                <a:latin typeface="Calibri Light" panose="020F0302020204030204"/>
              </a:rPr>
              <a:t>	заболевания </a:t>
            </a:r>
            <a:r>
              <a:rPr lang="ru-RU" sz="1800" dirty="0">
                <a:solidFill>
                  <a:srgbClr val="7030A0"/>
                </a:solidFill>
                <a:latin typeface="Calibri Light" panose="020F0302020204030204"/>
              </a:rPr>
              <a:t>центральной нервной системы; </a:t>
            </a:r>
            <a:endParaRPr lang="ru-RU" sz="1800" dirty="0" smtClean="0">
              <a:solidFill>
                <a:srgbClr val="7030A0"/>
              </a:solidFill>
              <a:latin typeface="Calibri Light" panose="020F0302020204030204"/>
            </a:endParaRPr>
          </a:p>
          <a:p>
            <a:pPr marL="0" indent="0">
              <a:buNone/>
            </a:pPr>
            <a:r>
              <a:rPr lang="ru-RU" sz="1800" dirty="0" smtClean="0">
                <a:solidFill>
                  <a:srgbClr val="7030A0"/>
                </a:solidFill>
                <a:latin typeface="Calibri Light" panose="020F0302020204030204"/>
              </a:rPr>
              <a:t>	заболевания </a:t>
            </a:r>
            <a:r>
              <a:rPr lang="ru-RU" sz="1800" dirty="0">
                <a:solidFill>
                  <a:srgbClr val="7030A0"/>
                </a:solidFill>
                <a:latin typeface="Calibri Light" panose="020F0302020204030204"/>
              </a:rPr>
              <a:t>опорно-двигательного аппарата; </a:t>
            </a:r>
            <a:endParaRPr lang="ru-RU" sz="1800" dirty="0" smtClean="0">
              <a:solidFill>
                <a:srgbClr val="7030A0"/>
              </a:solidFill>
              <a:latin typeface="Calibri Light" panose="020F0302020204030204"/>
            </a:endParaRPr>
          </a:p>
          <a:p>
            <a:pPr marL="0" indent="0">
              <a:buNone/>
            </a:pPr>
            <a:r>
              <a:rPr lang="ru-RU" sz="1800" dirty="0" smtClean="0">
                <a:solidFill>
                  <a:srgbClr val="7030A0"/>
                </a:solidFill>
                <a:latin typeface="Calibri Light" panose="020F0302020204030204"/>
              </a:rPr>
              <a:t>	нарушения </a:t>
            </a:r>
            <a:r>
              <a:rPr lang="ru-RU" sz="1800" dirty="0">
                <a:solidFill>
                  <a:srgbClr val="7030A0"/>
                </a:solidFill>
                <a:latin typeface="Calibri Light" panose="020F0302020204030204"/>
              </a:rPr>
              <a:t>осанки, плоскостопие.</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Tree>
    <p:extLst>
      <p:ext uri="{BB962C8B-B14F-4D97-AF65-F5344CB8AC3E}">
        <p14:creationId xmlns:p14="http://schemas.microsoft.com/office/powerpoint/2010/main" xmlns="" val="10747975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wladperw\Desktop\1613674600_11-p-fon-dlya-prezentatsii-igra-dlya-detei-12.pn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2" name="Заголовок 1"/>
          <p:cNvSpPr>
            <a:spLocks noGrp="1" noChangeAspect="1"/>
          </p:cNvSpPr>
          <p:nvPr>
            <p:ph type="title"/>
          </p:nvPr>
        </p:nvSpPr>
        <p:spPr>
          <a:xfrm>
            <a:off x="780621" y="2519646"/>
            <a:ext cx="10785126" cy="1797521"/>
          </a:xfrm>
        </p:spPr>
        <p:txBody>
          <a:bodyPr/>
          <a:lstStyle/>
          <a:p>
            <a:pPr algn="ctr"/>
            <a:r>
              <a:rPr lang="ru-RU" b="1" dirty="0">
                <a:solidFill>
                  <a:schemeClr val="accent6"/>
                </a:solidFill>
              </a:rPr>
              <a:t>Картотека игр </a:t>
            </a:r>
            <a:r>
              <a:rPr lang="en-US" b="1" dirty="0">
                <a:solidFill>
                  <a:schemeClr val="accent6"/>
                </a:solidFill>
              </a:rPr>
              <a:t>III </a:t>
            </a:r>
            <a:r>
              <a:rPr lang="ru-RU" b="1" dirty="0">
                <a:solidFill>
                  <a:schemeClr val="accent6"/>
                </a:solidFill>
              </a:rPr>
              <a:t>группы</a:t>
            </a:r>
            <a:r>
              <a:rPr lang="ru-RU" dirty="0"/>
              <a:t/>
            </a:r>
            <a:br>
              <a:rPr lang="ru-RU" dirty="0"/>
            </a:br>
            <a:endParaRPr lang="ru-RU" dirty="0"/>
          </a:p>
        </p:txBody>
      </p:sp>
    </p:spTree>
    <p:extLst>
      <p:ext uri="{BB962C8B-B14F-4D97-AF65-F5344CB8AC3E}">
        <p14:creationId xmlns="" xmlns:p14="http://schemas.microsoft.com/office/powerpoint/2010/main" val="3479614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83263" y="3924804"/>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smtClean="0">
                <a:latin typeface="Arial Black" panose="020B0A04020102020204" pitchFamily="34" charset="0"/>
              </a:rPr>
              <a:t>Волк</a:t>
            </a:r>
            <a:endParaRPr lang="ru-RU" sz="8000" dirty="0" smtClean="0"/>
          </a:p>
          <a:p>
            <a:pPr algn="ctr"/>
            <a:r>
              <a:rPr lang="ru-RU" sz="3200" dirty="0" smtClean="0">
                <a:latin typeface="Arial" panose="020B0604020202020204" pitchFamily="34" charset="0"/>
                <a:cs typeface="Arial" panose="020B0604020202020204" pitchFamily="34" charset="0"/>
              </a:rPr>
              <a:t>(5-9 лет)</a:t>
            </a:r>
            <a:endParaRPr lang="ru-RU" sz="3200" dirty="0">
              <a:latin typeface="Arial" panose="020B0604020202020204" pitchFamily="34" charset="0"/>
              <a:cs typeface="Arial" panose="020B0604020202020204" pitchFamily="34" charset="0"/>
            </a:endParaRPr>
          </a:p>
        </p:txBody>
      </p:sp>
      <p:pic>
        <p:nvPicPr>
          <p:cNvPr id="10242" name="Picture 2" descr="волк картинки для детей нарисованные ладушки: 2 тыс изображений найдено в  Яндекс Картинках"/>
          <p:cNvPicPr>
            <a:picLocks noChangeAspect="1" noChangeArrowheads="1"/>
          </p:cNvPicPr>
          <p:nvPr/>
        </p:nvPicPr>
        <p:blipFill>
          <a:blip r:embed="rId2" cstate="print"/>
          <a:srcRect/>
          <a:stretch>
            <a:fillRect/>
          </a:stretch>
        </p:blipFill>
        <p:spPr bwMode="auto">
          <a:xfrm>
            <a:off x="4016375" y="315912"/>
            <a:ext cx="3990975" cy="3048001"/>
          </a:xfrm>
          <a:prstGeom prst="rect">
            <a:avLst/>
          </a:prstGeom>
          <a:noFill/>
        </p:spPr>
      </p:pic>
    </p:spTree>
    <p:extLst>
      <p:ext uri="{BB962C8B-B14F-4D97-AF65-F5344CB8AC3E}">
        <p14:creationId xmlns="" xmlns:p14="http://schemas.microsoft.com/office/powerpoint/2010/main" val="39091806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grpSp>
        <p:nvGrpSpPr>
          <p:cNvPr id="4" name="Группа 4"/>
          <p:cNvGrpSpPr/>
          <p:nvPr/>
        </p:nvGrpSpPr>
        <p:grpSpPr>
          <a:xfrm>
            <a:off x="0" y="0"/>
            <a:ext cx="12192000" cy="6858000"/>
            <a:chOff x="0" y="0"/>
            <a:chExt cx="12192000" cy="6858000"/>
          </a:xfrm>
        </p:grpSpPr>
        <p:pic>
          <p:nvPicPr>
            <p:cNvPr id="5"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Скругленный прямоугольник 5"/>
            <p:cNvSpPr/>
            <p:nvPr/>
          </p:nvSpPr>
          <p:spPr>
            <a:xfrm>
              <a:off x="316523" y="34700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TextBox 6"/>
          <p:cNvSpPr txBox="1"/>
          <p:nvPr/>
        </p:nvSpPr>
        <p:spPr>
          <a:xfrm>
            <a:off x="1219200" y="746760"/>
            <a:ext cx="7254240" cy="1107996"/>
          </a:xfrm>
          <a:prstGeom prst="rect">
            <a:avLst/>
          </a:prstGeom>
          <a:noFill/>
        </p:spPr>
        <p:txBody>
          <a:bodyPr wrap="square" rtlCol="0">
            <a:spAutoFit/>
          </a:bodyPr>
          <a:lstStyle/>
          <a:p>
            <a:r>
              <a:rPr lang="ru-RU" sz="2400" b="1" dirty="0" smtClean="0">
                <a:solidFill>
                  <a:srgbClr val="00B050"/>
                </a:solidFill>
              </a:rPr>
              <a:t>Подвижные игры с незначительной психофизической нагрузкой (I группа)</a:t>
            </a:r>
            <a:r>
              <a:rPr lang="ru-RU" dirty="0" smtClean="0"/>
              <a:t/>
            </a:r>
            <a:br>
              <a:rPr lang="ru-RU" dirty="0" smtClean="0"/>
            </a:br>
            <a:endParaRPr lang="ru-RU" dirty="0"/>
          </a:p>
        </p:txBody>
      </p:sp>
      <p:sp>
        <p:nvSpPr>
          <p:cNvPr id="8" name="TextBox 7"/>
          <p:cNvSpPr txBox="1"/>
          <p:nvPr/>
        </p:nvSpPr>
        <p:spPr>
          <a:xfrm>
            <a:off x="411480" y="1737360"/>
            <a:ext cx="11186160" cy="4154984"/>
          </a:xfrm>
          <a:prstGeom prst="rect">
            <a:avLst/>
          </a:prstGeom>
          <a:noFill/>
        </p:spPr>
        <p:txBody>
          <a:bodyPr wrap="square" rtlCol="0">
            <a:spAutoFit/>
          </a:bodyPr>
          <a:lstStyle/>
          <a:p>
            <a:r>
              <a:rPr lang="ru-RU" sz="2400" dirty="0" smtClean="0">
                <a:solidFill>
                  <a:srgbClr val="7030A0"/>
                </a:solidFill>
              </a:rPr>
              <a:t>Эти игры назначают в ранние сроки ремиссии заболевания— со 2—3-й недели после уменьшения активности  болезненного процесса. Игры проводятся под строгим контролем врача, инструктора лечебной  физ. культуры, воспитателя. Общая двигательная активность больного соответствует постельному или началу полупостельного режима (комнатного). Исходное положение ребенка при занятиях этими играми —сидя на стуле. Разрешается включать непродолжительную ходьбу по комнате (палате) в медленном и среднем темпе (по 20 с 2 раза). Продолжительность занятий 5—10 мин. Число повторений игры 2—4 раза подряд. Допускается и проведение 2—3 игр, несложных по сюжету. Амплитуда движений в этих играх небольшая: в работу в основном включаются мелкие и средние мышечные группы, элементарные движения для крупных мышечных групп. </a:t>
            </a:r>
            <a:endParaRPr lang="ru-RU" sz="2400" dirty="0">
              <a:solidFill>
                <a:srgbClr val="7030A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buNone/>
            </a:pPr>
            <a:r>
              <a:rPr lang="ru-RU" sz="1800" dirty="0" smtClean="0">
                <a:solidFill>
                  <a:srgbClr val="00B050"/>
                </a:solidFill>
              </a:rPr>
              <a:t>Выбирается «волк» (водящий). Очерченное линией место считается лесом, где находится его логово. Дети отправляются в «лес за грибами». Они приседают (ищут грибы) и поют: В лес гулять мы идем, Нас ты, волк, не пугай, и грибы мы найдем, Нам грибов набрать дай. Волк идет! Все за мной! Побежали домой! «Прокати мяч через ворота».  «Волк» бросается на ребят, они обращаются в бегство. Пойманный делается «волком». Если же «волк» никого не поймает, то опять идет в свое логово. Игра повторяется.</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400" dirty="0" smtClean="0">
                <a:solidFill>
                  <a:srgbClr val="0070C0"/>
                </a:solidFill>
              </a:rPr>
              <a:t>Развитие ловкости, координации движений, быстроты реакции, умения ориентироваться в пространстве; тренировка подвижности нервных процессов</a:t>
            </a:r>
            <a:br>
              <a:rPr lang="ru-RU" sz="2400" dirty="0" smtClean="0">
                <a:solidFill>
                  <a:srgbClr val="0070C0"/>
                </a:solidFill>
              </a:rPr>
            </a:br>
            <a:r>
              <a:rPr lang="ru-RU" sz="2400" dirty="0" smtClean="0">
                <a:solidFill>
                  <a:srgbClr val="0070C0"/>
                </a:solidFill>
              </a:rPr>
              <a:t>и их переключаемости</a:t>
            </a:r>
          </a:p>
          <a:p>
            <a:pPr marL="0" indent="0" algn="just">
              <a:buNone/>
            </a:pPr>
            <a:r>
              <a:rPr lang="ru-RU" sz="2400" dirty="0" smtClean="0">
                <a:solidFill>
                  <a:srgbClr val="0070C0"/>
                </a:solidFill>
              </a:rPr>
              <a:t> </a:t>
            </a: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smtClean="0">
                <a:solidFill>
                  <a:srgbClr val="7030A0"/>
                </a:solidFill>
                <a:latin typeface="Calibri Light" panose="020F0302020204030204"/>
              </a:rPr>
              <a:t>Различные хронические заболевания, сопровождающиеся </a:t>
            </a:r>
          </a:p>
          <a:p>
            <a:pPr marL="0" lvl="0" indent="0">
              <a:buNone/>
            </a:pPr>
            <a:r>
              <a:rPr lang="ru-RU" sz="1800" dirty="0" smtClean="0">
                <a:solidFill>
                  <a:srgbClr val="7030A0"/>
                </a:solidFill>
                <a:latin typeface="Calibri Light" panose="020F0302020204030204"/>
              </a:rPr>
              <a:t>ослаблением </a:t>
            </a:r>
            <a:r>
              <a:rPr lang="ru-RU" sz="1800" dirty="0" err="1" smtClean="0">
                <a:solidFill>
                  <a:srgbClr val="7030A0"/>
                </a:solidFill>
                <a:latin typeface="Calibri Light" panose="020F0302020204030204"/>
              </a:rPr>
              <a:t>резистентности</a:t>
            </a:r>
            <a:r>
              <a:rPr lang="ru-RU" sz="1800" dirty="0" smtClean="0">
                <a:solidFill>
                  <a:srgbClr val="7030A0"/>
                </a:solidFill>
                <a:latin typeface="Calibri Light" panose="020F0302020204030204"/>
              </a:rPr>
              <a:t> организма ребенка и </a:t>
            </a:r>
          </a:p>
          <a:p>
            <a:pPr marL="0" lvl="0" indent="0">
              <a:buNone/>
            </a:pPr>
            <a:r>
              <a:rPr lang="ru-RU" sz="1800" dirty="0" smtClean="0">
                <a:solidFill>
                  <a:srgbClr val="7030A0"/>
                </a:solidFill>
                <a:latin typeface="Calibri Light" panose="020F0302020204030204"/>
              </a:rPr>
              <a:t>снижением его эмоционального тонуса. </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9218" name="Picture 2" descr="Подвижные игры"/>
          <p:cNvPicPr>
            <a:picLocks noChangeAspect="1" noChangeArrowheads="1"/>
          </p:cNvPicPr>
          <p:nvPr/>
        </p:nvPicPr>
        <p:blipFill>
          <a:blip r:embed="rId3" cstate="print"/>
          <a:srcRect/>
          <a:stretch>
            <a:fillRect/>
          </a:stretch>
        </p:blipFill>
        <p:spPr bwMode="auto">
          <a:xfrm>
            <a:off x="7556500" y="4465717"/>
            <a:ext cx="3456676" cy="1858883"/>
          </a:xfrm>
          <a:prstGeom prst="rect">
            <a:avLst/>
          </a:prstGeom>
          <a:noFill/>
        </p:spPr>
      </p:pic>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20201" y="4602721"/>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smtClean="0">
                <a:latin typeface="Arial Black" panose="020B0A04020102020204" pitchFamily="34" charset="0"/>
              </a:rPr>
              <a:t>В гости </a:t>
            </a:r>
            <a:endParaRPr lang="ru-RU" sz="8000" dirty="0" smtClean="0"/>
          </a:p>
          <a:p>
            <a:pPr algn="ctr"/>
            <a:r>
              <a:rPr lang="ru-RU" sz="3200" dirty="0" smtClean="0">
                <a:latin typeface="Arial" panose="020B0604020202020204" pitchFamily="34" charset="0"/>
                <a:cs typeface="Arial" panose="020B0604020202020204" pitchFamily="34" charset="0"/>
              </a:rPr>
              <a:t>(5-12 лет)</a:t>
            </a:r>
            <a:endParaRPr lang="ru-RU" sz="3200" dirty="0">
              <a:latin typeface="Arial" panose="020B0604020202020204" pitchFamily="34" charset="0"/>
              <a:cs typeface="Arial" panose="020B0604020202020204" pitchFamily="34" charset="0"/>
            </a:endParaRPr>
          </a:p>
        </p:txBody>
      </p:sp>
      <p:sp>
        <p:nvSpPr>
          <p:cNvPr id="8194" name="AutoShape 2" descr="Правила поведения в гостях - Для детей и подростков"/>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6" name="AutoShape 4" descr="Правила поведения в гостях - Для детей и подростков"/>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8" name="AutoShape 6" descr="Правила поведения в гостях - Для детей и подростков"/>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200" name="Picture 8" descr="Правила поведения в гостях"/>
          <p:cNvPicPr>
            <a:picLocks noChangeAspect="1" noChangeArrowheads="1"/>
          </p:cNvPicPr>
          <p:nvPr/>
        </p:nvPicPr>
        <p:blipFill>
          <a:blip r:embed="rId2" cstate="print"/>
          <a:srcRect/>
          <a:stretch>
            <a:fillRect/>
          </a:stretch>
        </p:blipFill>
        <p:spPr bwMode="auto">
          <a:xfrm>
            <a:off x="3216275" y="482600"/>
            <a:ext cx="5940425" cy="3854676"/>
          </a:xfrm>
          <a:prstGeom prst="rect">
            <a:avLst/>
          </a:prstGeom>
          <a:noFill/>
        </p:spPr>
      </p:pic>
    </p:spTree>
    <p:extLst>
      <p:ext uri="{BB962C8B-B14F-4D97-AF65-F5344CB8AC3E}">
        <p14:creationId xmlns="" xmlns:p14="http://schemas.microsoft.com/office/powerpoint/2010/main" val="38078463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buNone/>
            </a:pPr>
            <a:r>
              <a:rPr lang="ru-RU" sz="1800" dirty="0" smtClean="0">
                <a:solidFill>
                  <a:srgbClr val="00B050"/>
                </a:solidFill>
              </a:rPr>
              <a:t>Вдоль каждой стены комнаты у своего цветного флажка выстраивается шеренга детей лицом друг к другу. Дети держатся за руки. Играют мелодию из четырех частей. Мелодию можно заменить шумовыми звуками (бубен, барабан, погремушка, хлопки). На первую часть мелодии (или звук) ритмично двигается одна шеренга вперед до середины комнаты и назад, не нарушая ровного строя, на вторую часть мелодии (звук)—вторая шеренга и т. д. Когда все четыре шеренги выполнят движения, играется плясовая мелодия: дети разбегаются врассыпную по комнате, танцуют. Как только музыка замолкает, дети занимают места в шеренге у своего флажка. Выигрывает та шеренга, дети которой меньше сделали ошибок. Она проходит «круг почета» по комнате. </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1600" dirty="0" smtClean="0">
                <a:solidFill>
                  <a:srgbClr val="0070C0"/>
                </a:solidFill>
              </a:rPr>
              <a:t>Тренировка координации движений;</a:t>
            </a:r>
            <a:br>
              <a:rPr lang="ru-RU" sz="1600" dirty="0" smtClean="0">
                <a:solidFill>
                  <a:srgbClr val="0070C0"/>
                </a:solidFill>
              </a:rPr>
            </a:br>
            <a:r>
              <a:rPr lang="ru-RU" sz="1600" dirty="0" smtClean="0">
                <a:solidFill>
                  <a:srgbClr val="0070C0"/>
                </a:solidFill>
              </a:rPr>
              <a:t>развитие чувства ритма, музыкального</a:t>
            </a:r>
            <a:br>
              <a:rPr lang="ru-RU" sz="1600" dirty="0" smtClean="0">
                <a:solidFill>
                  <a:srgbClr val="0070C0"/>
                </a:solidFill>
              </a:rPr>
            </a:br>
            <a:r>
              <a:rPr lang="ru-RU" sz="1600" dirty="0" smtClean="0">
                <a:solidFill>
                  <a:srgbClr val="0070C0"/>
                </a:solidFill>
              </a:rPr>
              <a:t>слуха, быстроты реакции, умения ориентироваться в пространстве, освобождать тело от излишнего напряжения,</a:t>
            </a:r>
            <a:br>
              <a:rPr lang="ru-RU" sz="1600" dirty="0" smtClean="0">
                <a:solidFill>
                  <a:srgbClr val="0070C0"/>
                </a:solidFill>
              </a:rPr>
            </a:br>
            <a:r>
              <a:rPr lang="ru-RU" sz="1600" dirty="0" smtClean="0">
                <a:solidFill>
                  <a:srgbClr val="0070C0"/>
                </a:solidFill>
              </a:rPr>
              <a:t>скованности; воспитание рациональных</a:t>
            </a:r>
            <a:br>
              <a:rPr lang="ru-RU" sz="1600" dirty="0" smtClean="0">
                <a:solidFill>
                  <a:srgbClr val="0070C0"/>
                </a:solidFill>
              </a:rPr>
            </a:br>
            <a:r>
              <a:rPr lang="ru-RU" sz="1600" dirty="0" smtClean="0">
                <a:solidFill>
                  <a:srgbClr val="0070C0"/>
                </a:solidFill>
              </a:rPr>
              <a:t>навыков естественных движений; формирование правильной осанки. </a:t>
            </a: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indent="0" algn="just">
              <a:buNone/>
            </a:pPr>
            <a:r>
              <a:rPr lang="ru-RU" sz="1800" dirty="0" smtClean="0">
                <a:solidFill>
                  <a:srgbClr val="7030A0"/>
                </a:solidFill>
                <a:latin typeface="Calibri Light" panose="020F0302020204030204"/>
              </a:rPr>
              <a:t>Психические заболевания (шизофрения, эпилепсия); повышенная </a:t>
            </a:r>
          </a:p>
          <a:p>
            <a:pPr marL="0" indent="0" algn="just">
              <a:buNone/>
            </a:pPr>
            <a:r>
              <a:rPr lang="ru-RU" sz="1800" dirty="0" smtClean="0">
                <a:solidFill>
                  <a:srgbClr val="7030A0"/>
                </a:solidFill>
                <a:latin typeface="Calibri Light" panose="020F0302020204030204"/>
              </a:rPr>
              <a:t>чувствительность вестибулярного аппарата, сосудистые </a:t>
            </a:r>
            <a:r>
              <a:rPr lang="ru-RU" sz="1800" dirty="0" err="1" smtClean="0">
                <a:solidFill>
                  <a:srgbClr val="7030A0"/>
                </a:solidFill>
                <a:latin typeface="Calibri Light" panose="020F0302020204030204"/>
              </a:rPr>
              <a:t>дистонии</a:t>
            </a:r>
            <a:endParaRPr lang="ru-RU" sz="1800" dirty="0" smtClean="0">
              <a:solidFill>
                <a:srgbClr val="7030A0"/>
              </a:solidFill>
              <a:latin typeface="Calibri Light" panose="020F0302020204030204"/>
            </a:endParaRPr>
          </a:p>
          <a:p>
            <a:pPr marL="0" indent="0" algn="just">
              <a:buNone/>
            </a:pPr>
            <a:r>
              <a:rPr lang="ru-RU" sz="1800" dirty="0" smtClean="0">
                <a:solidFill>
                  <a:srgbClr val="7030A0"/>
                </a:solidFill>
                <a:latin typeface="Calibri Light" panose="020F0302020204030204"/>
              </a:rPr>
              <a:t> хронические заболевания внутренних органов и опорно-двигательного </a:t>
            </a:r>
          </a:p>
          <a:p>
            <a:pPr marL="0" indent="0" algn="just">
              <a:buNone/>
            </a:pPr>
            <a:r>
              <a:rPr lang="ru-RU" sz="1800" dirty="0" smtClean="0">
                <a:solidFill>
                  <a:srgbClr val="7030A0"/>
                </a:solidFill>
                <a:latin typeface="Calibri Light" panose="020F0302020204030204"/>
              </a:rPr>
              <a:t>аппарата; нарушения осанки. </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7170" name="Picture 2" descr="Физкультурно-оздоровительный досуг для детей подготовительной группы на  тему: &quot;Будем сильными расти&quot;."/>
          <p:cNvPicPr>
            <a:picLocks noChangeAspect="1" noChangeArrowheads="1"/>
          </p:cNvPicPr>
          <p:nvPr/>
        </p:nvPicPr>
        <p:blipFill>
          <a:blip r:embed="rId3" cstate="print"/>
          <a:srcRect/>
          <a:stretch>
            <a:fillRect/>
          </a:stretch>
        </p:blipFill>
        <p:spPr bwMode="auto">
          <a:xfrm>
            <a:off x="8458200" y="4564063"/>
            <a:ext cx="2654300" cy="2001837"/>
          </a:xfrm>
          <a:prstGeom prst="rect">
            <a:avLst/>
          </a:prstGeom>
          <a:noFill/>
        </p:spPr>
      </p:pic>
    </p:spTree>
    <p:extLst>
      <p:ext uri="{BB962C8B-B14F-4D97-AF65-F5344CB8AC3E}">
        <p14:creationId xmlns="" xmlns:p14="http://schemas.microsoft.com/office/powerpoint/2010/main" val="1226016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96177" y="4461832"/>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smtClean="0">
                <a:latin typeface="Arial Black" panose="020B0A04020102020204" pitchFamily="34" charset="0"/>
              </a:rPr>
              <a:t>Карусели</a:t>
            </a:r>
            <a:endParaRPr lang="ru-RU" sz="8000" dirty="0" smtClean="0"/>
          </a:p>
          <a:p>
            <a:pPr algn="ctr"/>
            <a:r>
              <a:rPr lang="ru-RU" sz="3200" dirty="0" smtClean="0">
                <a:latin typeface="Arial" panose="020B0604020202020204" pitchFamily="34" charset="0"/>
                <a:cs typeface="Arial" panose="020B0604020202020204" pitchFamily="34" charset="0"/>
              </a:rPr>
              <a:t>(5-9  лет)</a:t>
            </a:r>
            <a:endParaRPr lang="ru-RU" sz="3200" dirty="0">
              <a:latin typeface="Arial" panose="020B0604020202020204" pitchFamily="34" charset="0"/>
              <a:cs typeface="Arial" panose="020B0604020202020204" pitchFamily="34" charset="0"/>
            </a:endParaRPr>
          </a:p>
        </p:txBody>
      </p:sp>
      <p:pic>
        <p:nvPicPr>
          <p:cNvPr id="6146" name="Picture 2" descr="Карусели | Фото большого размера и векторный клипарт | CLIPARTO"/>
          <p:cNvPicPr>
            <a:picLocks noChangeAspect="1" noChangeArrowheads="1"/>
          </p:cNvPicPr>
          <p:nvPr/>
        </p:nvPicPr>
        <p:blipFill>
          <a:blip r:embed="rId2" cstate="print"/>
          <a:srcRect/>
          <a:stretch>
            <a:fillRect/>
          </a:stretch>
        </p:blipFill>
        <p:spPr bwMode="auto">
          <a:xfrm>
            <a:off x="4651375" y="635000"/>
            <a:ext cx="3209925" cy="3810000"/>
          </a:xfrm>
          <a:prstGeom prst="rect">
            <a:avLst/>
          </a:prstGeom>
          <a:noFill/>
        </p:spPr>
      </p:pic>
    </p:spTree>
    <p:extLst>
      <p:ext uri="{BB962C8B-B14F-4D97-AF65-F5344CB8AC3E}">
        <p14:creationId xmlns="" xmlns:p14="http://schemas.microsoft.com/office/powerpoint/2010/main" val="22729750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368300" y="0"/>
            <a:ext cx="11658600" cy="6717323"/>
          </a:xfrm>
        </p:spPr>
        <p:txBody>
          <a:bodyPr>
            <a:normAutofit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lgn="just">
              <a:buNone/>
            </a:pPr>
            <a:r>
              <a:rPr lang="ru-RU" sz="1800" dirty="0" smtClean="0">
                <a:solidFill>
                  <a:srgbClr val="00B050"/>
                </a:solidFill>
                <a:latin typeface="Arial" panose="020B0604020202020204" pitchFamily="34" charset="0"/>
                <a:cs typeface="Arial" panose="020B0604020202020204" pitchFamily="34" charset="0"/>
              </a:rPr>
              <a:t> </a:t>
            </a:r>
            <a:r>
              <a:rPr lang="ru-RU" sz="1800" dirty="0" smtClean="0">
                <a:solidFill>
                  <a:srgbClr val="00B050"/>
                </a:solidFill>
              </a:rPr>
              <a:t>Дети берутся за руки и образуют круг, опускают руки и в кругу становятся друг другу в затылок. Идя медленно друг за другом, по сигналу руководителя приговаривают: Карусели, карусели, мы с тобой в машину сели и поехали. Произнося последнее слово, дети сгибают руки перед собой, сжимают кисти в кулаки («руль» в руках) и со звуком «</a:t>
            </a:r>
            <a:r>
              <a:rPr lang="ru-RU" sz="1800" dirty="0" err="1" smtClean="0">
                <a:solidFill>
                  <a:srgbClr val="00B050"/>
                </a:solidFill>
              </a:rPr>
              <a:t>р-р-р</a:t>
            </a:r>
            <a:r>
              <a:rPr lang="ru-RU" sz="1800" dirty="0" smtClean="0">
                <a:solidFill>
                  <a:srgbClr val="00B050"/>
                </a:solidFill>
              </a:rPr>
              <a:t>...» бегут по кругу, поворачивая «руль», делая движения руками вправо, влево. Пробежав 1— 2 мин (меняя направление), дети берутся за руки. Затем поднимают руки высоко («большие ребята»)—вдох, опускают вниз и наклоняются («маленькие» ребята) — выдох. Затем дети опускают руки, становятся в затылок друг другу, идут медленно по кругу и приговаривают: карусели, карусели, мы с тобой на поезд сели. И поехали. После этой фразы дети сгибают руки в локтях, делая круговые движения в плечевых суставах и, произнося: «</a:t>
            </a:r>
            <a:r>
              <a:rPr lang="ru-RU" sz="1800" dirty="0" err="1" smtClean="0">
                <a:solidFill>
                  <a:srgbClr val="00B050"/>
                </a:solidFill>
              </a:rPr>
              <a:t>Чух-чух</a:t>
            </a:r>
            <a:r>
              <a:rPr lang="ru-RU" sz="1800" dirty="0" smtClean="0">
                <a:solidFill>
                  <a:srgbClr val="00B050"/>
                </a:solidFill>
              </a:rPr>
              <a:t>», двигаются все быстрее (поезд набирает скорость), переходя на бег. Постепенно бег замедляется, дети берутся за руки и идут по кругу. </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endParaRPr lang="ru-RU" sz="2200" dirty="0" smtClean="0">
              <a:solidFill>
                <a:srgbClr val="003FBC"/>
              </a:solidFill>
              <a:latin typeface="Arial" panose="020B0604020202020204" pitchFamily="34" charset="0"/>
              <a:cs typeface="Arial" panose="020B0604020202020204" pitchFamily="34" charset="0"/>
            </a:endParaRPr>
          </a:p>
          <a:p>
            <a:pPr algn="just">
              <a:buNone/>
            </a:pPr>
            <a:r>
              <a:rPr lang="ru-RU" sz="1800" dirty="0" smtClean="0">
                <a:solidFill>
                  <a:srgbClr val="0070C0"/>
                </a:solidFill>
              </a:rPr>
              <a:t>Формирование навыков элементарных передвижений (ходьба и бег с замедлением по кругу); </a:t>
            </a:r>
          </a:p>
          <a:p>
            <a:pPr algn="just">
              <a:buNone/>
            </a:pPr>
            <a:r>
              <a:rPr lang="ru-RU" sz="1800" dirty="0" smtClean="0">
                <a:solidFill>
                  <a:srgbClr val="0070C0"/>
                </a:solidFill>
              </a:rPr>
              <a:t>укрепление мышц туловища и конечностей; </a:t>
            </a:r>
          </a:p>
          <a:p>
            <a:pPr algn="just">
              <a:buNone/>
            </a:pPr>
            <a:r>
              <a:rPr lang="ru-RU" sz="1800" dirty="0" smtClean="0">
                <a:solidFill>
                  <a:srgbClr val="0070C0"/>
                </a:solidFill>
              </a:rPr>
              <a:t>улучшение осанки, функции </a:t>
            </a:r>
            <a:r>
              <a:rPr lang="ru-RU" sz="1800" dirty="0" err="1" smtClean="0">
                <a:solidFill>
                  <a:srgbClr val="0070C0"/>
                </a:solidFill>
              </a:rPr>
              <a:t>дыхания,кровообращения</a:t>
            </a:r>
            <a:r>
              <a:rPr lang="ru-RU" sz="1800" dirty="0" smtClean="0">
                <a:solidFill>
                  <a:srgbClr val="0070C0"/>
                </a:solidFill>
              </a:rPr>
              <a:t>;</a:t>
            </a:r>
          </a:p>
          <a:p>
            <a:pPr algn="just">
              <a:buNone/>
            </a:pPr>
            <a:r>
              <a:rPr lang="ru-RU" sz="1800" dirty="0" smtClean="0">
                <a:solidFill>
                  <a:srgbClr val="0070C0"/>
                </a:solidFill>
              </a:rPr>
              <a:t>разносторонняя координация психических и двигательных процессов.</a:t>
            </a:r>
          </a:p>
          <a:p>
            <a:pPr algn="just">
              <a:buNone/>
            </a:pPr>
            <a:r>
              <a:rPr lang="ru-RU" sz="1800" dirty="0" smtClean="0">
                <a:solidFill>
                  <a:srgbClr val="0070C0"/>
                </a:solidFill>
              </a:rPr>
              <a:t> </a:t>
            </a:r>
            <a:r>
              <a:rPr lang="ru-RU" b="1" dirty="0" smtClean="0">
                <a:solidFill>
                  <a:srgbClr val="7030A0"/>
                </a:solidFill>
                <a:latin typeface="Arial Black" panose="020B0A04020102020204" pitchFamily="34" charset="0"/>
                <a:cs typeface="Arial" panose="020B0604020202020204" pitchFamily="34" charset="0"/>
              </a:rPr>
              <a:t>При каких заболеваниях и </a:t>
            </a:r>
          </a:p>
          <a:p>
            <a:pPr algn="just">
              <a:buNone/>
            </a:pPr>
            <a:r>
              <a:rPr lang="ru-RU" b="1" dirty="0" smtClean="0">
                <a:solidFill>
                  <a:srgbClr val="7030A0"/>
                </a:solidFill>
                <a:latin typeface="Arial Black" panose="020B0A04020102020204" pitchFamily="34" charset="0"/>
                <a:cs typeface="Arial" panose="020B0604020202020204" pitchFamily="34" charset="0"/>
              </a:rPr>
              <a:t>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smtClean="0">
                <a:solidFill>
                  <a:srgbClr val="7030A0"/>
                </a:solidFill>
                <a:latin typeface="Calibri Light" panose="020F0302020204030204"/>
              </a:rPr>
              <a:t>Хронические заболевания органов</a:t>
            </a:r>
          </a:p>
          <a:p>
            <a:pPr marL="0" lvl="0" indent="0">
              <a:buNone/>
            </a:pPr>
            <a:r>
              <a:rPr lang="ru-RU" sz="1800" dirty="0" smtClean="0">
                <a:solidFill>
                  <a:srgbClr val="7030A0"/>
                </a:solidFill>
                <a:latin typeface="Calibri Light" panose="020F0302020204030204"/>
              </a:rPr>
              <a:t>дыхания; сосудистые </a:t>
            </a:r>
            <a:r>
              <a:rPr lang="ru-RU" sz="1800" dirty="0" err="1" smtClean="0">
                <a:solidFill>
                  <a:srgbClr val="7030A0"/>
                </a:solidFill>
                <a:latin typeface="Calibri Light" panose="020F0302020204030204"/>
              </a:rPr>
              <a:t>дистонии</a:t>
            </a:r>
            <a:r>
              <a:rPr lang="ru-RU" sz="1800" dirty="0" smtClean="0">
                <a:solidFill>
                  <a:srgbClr val="7030A0"/>
                </a:solidFill>
                <a:latin typeface="Calibri Light" panose="020F0302020204030204"/>
              </a:rPr>
              <a:t>; заболевания </a:t>
            </a:r>
          </a:p>
          <a:p>
            <a:pPr marL="0" lvl="0" indent="0">
              <a:buNone/>
            </a:pPr>
            <a:r>
              <a:rPr lang="ru-RU" sz="1800" dirty="0" smtClean="0">
                <a:solidFill>
                  <a:srgbClr val="7030A0"/>
                </a:solidFill>
                <a:latin typeface="Calibri Light" panose="020F0302020204030204"/>
              </a:rPr>
              <a:t>опорно-двигательного аппарата; нарушения осанки.</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9" name="Picture 4" descr="Подвижные зимние игры для детей 2-5 лет на прогулке и в помещении | ЖЛ"/>
          <p:cNvPicPr>
            <a:picLocks noChangeAspect="1" noChangeArrowheads="1"/>
          </p:cNvPicPr>
          <p:nvPr/>
        </p:nvPicPr>
        <p:blipFill>
          <a:blip r:embed="rId3" cstate="print"/>
          <a:srcRect/>
          <a:stretch>
            <a:fillRect/>
          </a:stretch>
        </p:blipFill>
        <p:spPr bwMode="auto">
          <a:xfrm>
            <a:off x="8918575" y="3449638"/>
            <a:ext cx="2917825" cy="2917826"/>
          </a:xfrm>
          <a:prstGeom prst="rect">
            <a:avLst/>
          </a:prstGeom>
          <a:noFill/>
        </p:spPr>
      </p:pic>
    </p:spTree>
    <p:extLst>
      <p:ext uri="{BB962C8B-B14F-4D97-AF65-F5344CB8AC3E}">
        <p14:creationId xmlns="" xmlns:p14="http://schemas.microsoft.com/office/powerpoint/2010/main" val="22723151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97777" y="4810175"/>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smtClean="0">
                <a:latin typeface="Arial Black" panose="020B0A04020102020204" pitchFamily="34" charset="0"/>
              </a:rPr>
              <a:t>Осень </a:t>
            </a:r>
            <a:r>
              <a:rPr lang="ru-RU" sz="8000" dirty="0" smtClean="0"/>
              <a:t> </a:t>
            </a:r>
          </a:p>
          <a:p>
            <a:pPr algn="ctr"/>
            <a:r>
              <a:rPr lang="ru-RU" sz="3200" dirty="0" smtClean="0">
                <a:latin typeface="Arial" panose="020B0604020202020204" pitchFamily="34" charset="0"/>
                <a:cs typeface="Arial" panose="020B0604020202020204" pitchFamily="34" charset="0"/>
              </a:rPr>
              <a:t>(5- 10  лет)</a:t>
            </a:r>
            <a:endParaRPr lang="ru-RU" sz="3200" dirty="0">
              <a:latin typeface="Arial" panose="020B0604020202020204" pitchFamily="34" charset="0"/>
              <a:cs typeface="Arial" panose="020B0604020202020204" pitchFamily="34" charset="0"/>
            </a:endParaRPr>
          </a:p>
        </p:txBody>
      </p:sp>
      <p:sp>
        <p:nvSpPr>
          <p:cNvPr id="4098" name="AutoShape 2" descr="Счастливые дети-каракули держатся за руки ручной рисунок забавных детей в  кругу концепция международной дружбы сообщество детей-каракулей векторная  линейная иллюстрация на белом фоне | Премиум вектор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00" name="AutoShape 4" descr="Счастливые дети-каракули держатся за руки ручной рисунок забавных детей в  кругу концепция международной дружбы сообщество детей-каракулей векторная  линейная иллюстрация на белом фоне | Премиум вектор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02" name="AutoShape 6" descr="Счастливые дети-каракули держатся за руки ручной рисунок забавных детей в  кругу концепция международной дружбы сообщество детей-каракулей векторная  линейная иллюстрация на белом фоне | Премиум вектор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10" name="AutoShape 14" descr="Шаблон дизайна осеннего листа. | Премиум вектор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12" name="AutoShape 16" descr="Шаблон дизайна осеннего листа. | Премиум вектор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14" name="AutoShape 18" descr="Шаблон дизайна осеннего листа. | Премиум векторы"/>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16" name="Picture 20" descr="Осенний лист на прозрачном фоне - фото и картинки abrakadabra.fun"/>
          <p:cNvPicPr>
            <a:picLocks noChangeAspect="1" noChangeArrowheads="1"/>
          </p:cNvPicPr>
          <p:nvPr/>
        </p:nvPicPr>
        <p:blipFill>
          <a:blip r:embed="rId2" cstate="print"/>
          <a:srcRect/>
          <a:stretch>
            <a:fillRect/>
          </a:stretch>
        </p:blipFill>
        <p:spPr bwMode="auto">
          <a:xfrm>
            <a:off x="4622475" y="635000"/>
            <a:ext cx="3911926" cy="4035835"/>
          </a:xfrm>
          <a:prstGeom prst="rect">
            <a:avLst/>
          </a:prstGeom>
          <a:noFill/>
        </p:spPr>
      </p:pic>
    </p:spTree>
    <p:extLst>
      <p:ext uri="{BB962C8B-B14F-4D97-AF65-F5344CB8AC3E}">
        <p14:creationId xmlns="" xmlns:p14="http://schemas.microsoft.com/office/powerpoint/2010/main" val="32991373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fontScale="92500"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buNone/>
            </a:pPr>
            <a:r>
              <a:rPr lang="ru-RU" sz="1800" dirty="0" smtClean="0">
                <a:solidFill>
                  <a:srgbClr val="00B050"/>
                </a:solidFill>
              </a:rPr>
              <a:t>Дети CTOЯТ широким кругом. Инструктор лечебной физкультуры четко показывает движения, дети их повторяют. Инструктор говорит: «Осенью клубятся большие тучи» (кругообразные движения руками перед телом), «моросит дождик — кап-кап...» (потряхивание кистями рук). Все реже показывается солнышко» (поднимание полусогнутых рук вверх), улыбка (изображение солнышка), сжимание и разведение пальцев рук (солнечные лучики). «Опадают листья с деревьев»: поднимание на носки, вытягивание рук вверх, а затем, плавное опускание и </a:t>
            </a:r>
            <a:r>
              <a:rPr lang="ru-RU" sz="1800" dirty="0" err="1" smtClean="0">
                <a:solidFill>
                  <a:srgbClr val="00B050"/>
                </a:solidFill>
              </a:rPr>
              <a:t>хи</a:t>
            </a:r>
            <a:r>
              <a:rPr lang="ru-RU" sz="1800" dirty="0" smtClean="0">
                <a:solidFill>
                  <a:srgbClr val="00B050"/>
                </a:solidFill>
              </a:rPr>
              <a:t> приседание с потряхиванием кистями. Показывать, как, кружась, падают на землю листья. «Шумит ветер в лесу»: глубокий вдох через нос; выдох будто слышится шум ветра «</a:t>
            </a:r>
            <a:r>
              <a:rPr lang="ru-RU" sz="1800" dirty="0" err="1" smtClean="0">
                <a:solidFill>
                  <a:srgbClr val="00B050"/>
                </a:solidFill>
              </a:rPr>
              <a:t>шшш</a:t>
            </a:r>
            <a:r>
              <a:rPr lang="ru-RU" sz="1800" dirty="0" smtClean="0">
                <a:solidFill>
                  <a:srgbClr val="00B050"/>
                </a:solidFill>
              </a:rPr>
              <a:t>...» «На поля ложатся туманы»: поднимание рук плавными движениями в сторону с поворотом туловища то направо, то налево и все более низким наклоном изобразить, как стелются туманы. «Птицы собираются в стаи»: построение небольшими группами в колонны по одному (изображая караваны гусей), клиньями (как строятся журавлиные стаи), врассыпную (будто стайки чижей). «Слышатся прощальные крики гусей, журавлей, голоса чижей», подражание этим звукам. «Улетают птицы в теплые края»: медленный бег по площадке; затем по знаку инструктора остановка. «А в школе осенью уже занимаются первоклассники. Покажем, как они стройно, прямо ходят», дети строятся в колонну по одному, ходят под счет руководителя, под музыкальное сопровождение. Невнимательные дети «платят штраф»— после игры выполняют разные задания руководителя. </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000" dirty="0" smtClean="0">
                <a:solidFill>
                  <a:srgbClr val="0070C0"/>
                </a:solidFill>
              </a:rPr>
              <a:t>Развитие координации движений в мелких и крупных мышечных группах,</a:t>
            </a:r>
            <a:br>
              <a:rPr lang="ru-RU" sz="2000" dirty="0" smtClean="0">
                <a:solidFill>
                  <a:srgbClr val="0070C0"/>
                </a:solidFill>
              </a:rPr>
            </a:br>
            <a:r>
              <a:rPr lang="ru-RU" sz="2000" dirty="0" smtClean="0">
                <a:solidFill>
                  <a:srgbClr val="0070C0"/>
                </a:solidFill>
              </a:rPr>
              <a:t>чувства ритма, умения согласовывать</a:t>
            </a:r>
            <a:br>
              <a:rPr lang="ru-RU" sz="2000" dirty="0" smtClean="0">
                <a:solidFill>
                  <a:srgbClr val="0070C0"/>
                </a:solidFill>
              </a:rPr>
            </a:br>
            <a:r>
              <a:rPr lang="ru-RU" sz="2000" dirty="0" smtClean="0">
                <a:solidFill>
                  <a:srgbClr val="0070C0"/>
                </a:solidFill>
              </a:rPr>
              <a:t>свои действия с действиями играющих;</a:t>
            </a:r>
            <a:br>
              <a:rPr lang="ru-RU" sz="2000" dirty="0" smtClean="0">
                <a:solidFill>
                  <a:srgbClr val="0070C0"/>
                </a:solidFill>
              </a:rPr>
            </a:br>
            <a:r>
              <a:rPr lang="ru-RU" sz="2000" dirty="0" smtClean="0">
                <a:solidFill>
                  <a:srgbClr val="0070C0"/>
                </a:solidFill>
              </a:rPr>
              <a:t>формирование правильной осанки. </a:t>
            </a:r>
          </a:p>
          <a:p>
            <a:pPr marL="0" indent="0">
              <a:buNone/>
            </a:pPr>
            <a:r>
              <a:rPr lang="ru-RU" sz="24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sz="2400" b="1" dirty="0">
              <a:solidFill>
                <a:srgbClr val="7030A0"/>
              </a:solidFill>
              <a:latin typeface="Arial Black" panose="020B0A04020102020204" pitchFamily="34" charset="0"/>
              <a:cs typeface="Arial" panose="020B0604020202020204" pitchFamily="34" charset="0"/>
            </a:endParaRPr>
          </a:p>
          <a:p>
            <a:pPr marL="0" indent="0">
              <a:buNone/>
            </a:pPr>
            <a:r>
              <a:rPr lang="ru-RU" sz="1800" dirty="0" smtClean="0">
                <a:solidFill>
                  <a:srgbClr val="7030A0"/>
                </a:solidFill>
                <a:latin typeface="Calibri Light" panose="020F0302020204030204"/>
              </a:rPr>
              <a:t>Психические заболевания (при расторможенности, возбудимости); заболевания органов дыхания; нарушения осанки.</a:t>
            </a:r>
            <a:endParaRPr lang="ru-RU" sz="1800" dirty="0" smtClean="0">
              <a:solidFill>
                <a:srgbClr val="7030A0"/>
              </a:solidFill>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7" name="Picture 8" descr="Lineart Счастливый Детей В Круг Баннер — стоковая векторная графика и  другие изображения на тему Ребёнок - Ребёнок, Круг, Мальчики - iStock"/>
          <p:cNvPicPr>
            <a:picLocks noChangeAspect="1" noChangeArrowheads="1"/>
          </p:cNvPicPr>
          <p:nvPr/>
        </p:nvPicPr>
        <p:blipFill>
          <a:blip r:embed="rId3" cstate="print"/>
          <a:srcRect/>
          <a:stretch>
            <a:fillRect/>
          </a:stretch>
        </p:blipFill>
        <p:spPr bwMode="auto">
          <a:xfrm>
            <a:off x="9969500" y="4013200"/>
            <a:ext cx="1808836" cy="1854200"/>
          </a:xfrm>
          <a:prstGeom prst="rect">
            <a:avLst/>
          </a:prstGeom>
          <a:noFill/>
        </p:spPr>
      </p:pic>
    </p:spTree>
    <p:extLst>
      <p:ext uri="{BB962C8B-B14F-4D97-AF65-F5344CB8AC3E}">
        <p14:creationId xmlns="" xmlns:p14="http://schemas.microsoft.com/office/powerpoint/2010/main" val="1760739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25205" y="47811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7200" dirty="0" smtClean="0">
                <a:latin typeface="Arial Black" panose="020B0A04020102020204" pitchFamily="34" charset="0"/>
              </a:rPr>
              <a:t>Мячи разные несем</a:t>
            </a:r>
            <a:endParaRPr lang="ru-RU" sz="7200" dirty="0" smtClean="0"/>
          </a:p>
          <a:p>
            <a:pPr algn="ctr"/>
            <a:r>
              <a:rPr lang="ru-RU" sz="3200" dirty="0" smtClean="0">
                <a:latin typeface="Arial" panose="020B0604020202020204" pitchFamily="34" charset="0"/>
                <a:cs typeface="Arial" panose="020B0604020202020204" pitchFamily="34" charset="0"/>
              </a:rPr>
              <a:t>(5-10 лет)</a:t>
            </a:r>
            <a:endParaRPr lang="ru-RU" sz="3200" dirty="0">
              <a:latin typeface="Arial" panose="020B0604020202020204" pitchFamily="34" charset="0"/>
              <a:cs typeface="Arial" panose="020B0604020202020204" pitchFamily="34" charset="0"/>
            </a:endParaRPr>
          </a:p>
        </p:txBody>
      </p:sp>
      <p:pic>
        <p:nvPicPr>
          <p:cNvPr id="2050" name="Picture 2" descr="Какие мячи - такой спорт"/>
          <p:cNvPicPr>
            <a:picLocks noChangeAspect="1" noChangeArrowheads="1"/>
          </p:cNvPicPr>
          <p:nvPr/>
        </p:nvPicPr>
        <p:blipFill>
          <a:blip r:embed="rId2" cstate="print"/>
          <a:srcRect/>
          <a:stretch>
            <a:fillRect/>
          </a:stretch>
        </p:blipFill>
        <p:spPr bwMode="auto">
          <a:xfrm>
            <a:off x="4359275" y="731837"/>
            <a:ext cx="3612311" cy="3509963"/>
          </a:xfrm>
          <a:prstGeom prst="rect">
            <a:avLst/>
          </a:prstGeom>
          <a:noFill/>
        </p:spPr>
      </p:pic>
    </p:spTree>
    <p:extLst>
      <p:ext uri="{BB962C8B-B14F-4D97-AF65-F5344CB8AC3E}">
        <p14:creationId xmlns="" xmlns:p14="http://schemas.microsoft.com/office/powerpoint/2010/main" val="2590882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buNone/>
            </a:pPr>
            <a:r>
              <a:rPr lang="ru-RU" sz="1800" dirty="0" smtClean="0">
                <a:solidFill>
                  <a:srgbClr val="00B050"/>
                </a:solidFill>
              </a:rPr>
              <a:t>Дети строятся в две шеренги у противоположных сторон площадки. У детей первой шеренги маленькие цветные мячи (лучше мягкие, набивные). Дети второй шеренги поворачиваются спиной к стене. Первая шеренга поднимает мячи и приближается ко второй. Инструктор лечебной физкультуры приговаривает: Мы идем, идем, идем, Разные мячи несем! Подойдя ко второй шеренге, дети с мячами останавливаются на расстоянии двух шагов и кладут мячи на пол. Инструктор говорит: У кого здесь мяч лежит, А свой мячик поднимает тот за нами не бежит, И скорее в нас бросает! После этих слов дети первой шеренги быстро убегают на свои места, а дети второй шеренги поднимают мячи и бросают их в сторону убегающих. Дети, осаленные мячом, выбывают из игры, остальные продолжают игру, но шеренги меняются местами. Играют 2—3 раза. </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000" dirty="0" smtClean="0">
                <a:solidFill>
                  <a:srgbClr val="0070C0"/>
                </a:solidFill>
              </a:rPr>
              <a:t>Развитие быстроты реакции, умения</a:t>
            </a:r>
            <a:br>
              <a:rPr lang="ru-RU" sz="2000" dirty="0" smtClean="0">
                <a:solidFill>
                  <a:srgbClr val="0070C0"/>
                </a:solidFill>
              </a:rPr>
            </a:br>
            <a:r>
              <a:rPr lang="ru-RU" sz="2000" dirty="0" smtClean="0">
                <a:solidFill>
                  <a:srgbClr val="0070C0"/>
                </a:solidFill>
              </a:rPr>
              <a:t>ориентироваться в пространстве, ловкости, меткости. </a:t>
            </a: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smtClean="0">
                <a:solidFill>
                  <a:srgbClr val="7030A0"/>
                </a:solidFill>
                <a:latin typeface="Calibri Light" panose="020F0302020204030204"/>
              </a:rPr>
              <a:t>Заболевания, ведущие к общему ослаблению организма ребенка.</a:t>
            </a:r>
          </a:p>
          <a:p>
            <a:endParaRPr lang="ru-RU" sz="1800" dirty="0" smtClean="0">
              <a:solidFill>
                <a:srgbClr val="7030A0"/>
              </a:solidFill>
              <a:latin typeface="Arial" panose="020B0604020202020204" pitchFamily="34" charset="0"/>
              <a:cs typeface="Arial" panose="020B0604020202020204" pitchFamily="34" charset="0"/>
            </a:endParaRP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8" name="Picture 4" descr="Игра «Самые ловкие» :: Русские народные подвижные игры для детей с мячом"/>
          <p:cNvPicPr>
            <a:picLocks noChangeAspect="1" noChangeArrowheads="1"/>
          </p:cNvPicPr>
          <p:nvPr/>
        </p:nvPicPr>
        <p:blipFill>
          <a:blip r:embed="rId3" cstate="print"/>
          <a:srcRect/>
          <a:stretch>
            <a:fillRect/>
          </a:stretch>
        </p:blipFill>
        <p:spPr bwMode="auto">
          <a:xfrm>
            <a:off x="8270875" y="4572001"/>
            <a:ext cx="2676525" cy="1960555"/>
          </a:xfrm>
          <a:prstGeom prst="rect">
            <a:avLst/>
          </a:prstGeom>
          <a:noFill/>
        </p:spPr>
      </p:pic>
    </p:spTree>
    <p:extLst>
      <p:ext uri="{BB962C8B-B14F-4D97-AF65-F5344CB8AC3E}">
        <p14:creationId xmlns="" xmlns:p14="http://schemas.microsoft.com/office/powerpoint/2010/main" val="5312002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5181601"/>
            <a:ext cx="10149840" cy="1280159"/>
          </a:xfrm>
        </p:spPr>
        <p:txBody>
          <a:bodyPr>
            <a:normAutofit fontScale="90000"/>
          </a:bodyPr>
          <a:lstStyle/>
          <a:p>
            <a:pPr algn="ctr"/>
            <a:r>
              <a:rPr lang="ru-RU" dirty="0" smtClean="0"/>
              <a:t/>
            </a:r>
            <a:br>
              <a:rPr lang="ru-RU" dirty="0" smtClean="0"/>
            </a:br>
            <a:r>
              <a:rPr lang="ru-RU" dirty="0" smtClean="0">
                <a:latin typeface="Arial Black" pitchFamily="34" charset="0"/>
              </a:rPr>
              <a:t>Море </a:t>
            </a:r>
            <a:r>
              <a:rPr lang="ru-RU" dirty="0">
                <a:latin typeface="Arial Black" pitchFamily="34" charset="0"/>
              </a:rPr>
              <a:t>волнуется (</a:t>
            </a:r>
            <a:r>
              <a:rPr lang="ru-RU" dirty="0" smtClean="0">
                <a:latin typeface="Arial Black" pitchFamily="34" charset="0"/>
              </a:rPr>
              <a:t>5—10 лет</a:t>
            </a:r>
            <a:r>
              <a:rPr lang="ru-RU" dirty="0">
                <a:latin typeface="Arial Black" pitchFamily="34" charset="0"/>
              </a:rPr>
              <a:t>) </a:t>
            </a:r>
            <a:br>
              <a:rPr lang="ru-RU" dirty="0">
                <a:latin typeface="Arial Black" pitchFamily="34" charset="0"/>
              </a:rPr>
            </a:br>
            <a:endParaRPr lang="ru-RU" dirty="0">
              <a:latin typeface="Arial Black" pitchFamily="34" charset="0"/>
            </a:endParaRPr>
          </a:p>
        </p:txBody>
      </p:sp>
      <p:pic>
        <p:nvPicPr>
          <p:cNvPr id="5" name="Содержимое 4" descr="c83fa7b64fb22be173bc3a1edcf08bcc.jpeg"/>
          <p:cNvPicPr>
            <a:picLocks noGrp="1" noChangeAspect="1"/>
          </p:cNvPicPr>
          <p:nvPr>
            <p:ph idx="1"/>
          </p:nvPr>
        </p:nvPicPr>
        <p:blipFill>
          <a:blip r:embed="rId2"/>
          <a:stretch>
            <a:fillRect/>
          </a:stretch>
        </p:blipFill>
        <p:spPr>
          <a:xfrm>
            <a:off x="2948934" y="670560"/>
            <a:ext cx="6027426" cy="4480559"/>
          </a:xfrm>
        </p:spPr>
      </p:pic>
    </p:spTree>
    <p:extLst>
      <p:ext uri="{BB962C8B-B14F-4D97-AF65-F5344CB8AC3E}">
        <p14:creationId xmlns="" xmlns:p14="http://schemas.microsoft.com/office/powerpoint/2010/main" val="187181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grpSp>
        <p:nvGrpSpPr>
          <p:cNvPr id="4" name="Группа 4"/>
          <p:cNvGrpSpPr/>
          <p:nvPr/>
        </p:nvGrpSpPr>
        <p:grpSpPr>
          <a:xfrm>
            <a:off x="0" y="0"/>
            <a:ext cx="12192000" cy="6858000"/>
            <a:chOff x="0" y="0"/>
            <a:chExt cx="12192000" cy="6858000"/>
          </a:xfrm>
        </p:grpSpPr>
        <p:pic>
          <p:nvPicPr>
            <p:cNvPr id="5"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Скругленный прямоугольник 5"/>
            <p:cNvSpPr/>
            <p:nvPr/>
          </p:nvSpPr>
          <p:spPr>
            <a:xfrm>
              <a:off x="316523" y="34700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TextBox 6"/>
          <p:cNvSpPr txBox="1"/>
          <p:nvPr/>
        </p:nvSpPr>
        <p:spPr>
          <a:xfrm>
            <a:off x="1219200" y="762000"/>
            <a:ext cx="7254240" cy="1107996"/>
          </a:xfrm>
          <a:prstGeom prst="rect">
            <a:avLst/>
          </a:prstGeom>
          <a:noFill/>
        </p:spPr>
        <p:txBody>
          <a:bodyPr wrap="square" rtlCol="0">
            <a:spAutoFit/>
          </a:bodyPr>
          <a:lstStyle/>
          <a:p>
            <a:r>
              <a:rPr lang="ru-RU" sz="2400" b="1" dirty="0" smtClean="0">
                <a:solidFill>
                  <a:srgbClr val="00B0F0"/>
                </a:solidFill>
              </a:rPr>
              <a:t>Подвижные игры с умеренной психофизической нагрузкой (II группа) </a:t>
            </a:r>
            <a:r>
              <a:rPr lang="ru-RU" b="1" dirty="0" smtClean="0">
                <a:solidFill>
                  <a:srgbClr val="00B0F0"/>
                </a:solidFill>
              </a:rPr>
              <a:t/>
            </a:r>
            <a:br>
              <a:rPr lang="ru-RU" b="1" dirty="0" smtClean="0">
                <a:solidFill>
                  <a:srgbClr val="00B0F0"/>
                </a:solidFill>
              </a:rPr>
            </a:br>
            <a:endParaRPr lang="ru-RU" b="1" dirty="0"/>
          </a:p>
        </p:txBody>
      </p:sp>
      <p:sp>
        <p:nvSpPr>
          <p:cNvPr id="8" name="TextBox 7"/>
          <p:cNvSpPr txBox="1"/>
          <p:nvPr/>
        </p:nvSpPr>
        <p:spPr>
          <a:xfrm>
            <a:off x="411480" y="1630681"/>
            <a:ext cx="11186160" cy="4524315"/>
          </a:xfrm>
          <a:prstGeom prst="rect">
            <a:avLst/>
          </a:prstGeom>
          <a:noFill/>
        </p:spPr>
        <p:txBody>
          <a:bodyPr wrap="square" rtlCol="0">
            <a:spAutoFit/>
          </a:bodyPr>
          <a:lstStyle/>
          <a:p>
            <a:r>
              <a:rPr lang="ru-RU" sz="2400" dirty="0" smtClean="0">
                <a:solidFill>
                  <a:srgbClr val="00B050"/>
                </a:solidFill>
              </a:rPr>
              <a:t>Такие игры применяются через 3—4 нед. после уменьшения активности болезненного процесса или обострения заболевания. Показатели функциональной пробы сердечно - сосудистой системы с дозированной нагрузкой (5—10 приседаний за 20—30 с) должны быть удовлетворительными. Общая двигательная активность соответствует полупостельному режиму стационара. Исходное положение ребенка во время игр: сидя, стоя, в ходьбе. Исходное положение меняется чаще, чем при проведении игр I группы. Занятия проводятся в физкультурном зале, а летом на воздухе. Продолжительность их 10—15 мин. Игру повторяют подряд 2—5 раз (в зависимости от желания играющих и их реакции на нагрузку). В одно занятие можно включить несколько подвижных игр со сменой нагрузки на разные мышечные группы. Амплитуда движений средняя. Способ выполнения — малогрупповой (4—6 человек). </a:t>
            </a:r>
            <a:endParaRPr lang="ru-RU" sz="2400" dirty="0">
              <a:solidFill>
                <a:srgbClr val="00B05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fontScale="92500" lnSpcReduction="10000"/>
          </a:bodyPr>
          <a:lstStyle/>
          <a:p>
            <a:pPr marL="0" indent="0" algn="ctr">
              <a:buNone/>
            </a:pPr>
            <a:r>
              <a:rPr lang="ru-RU" sz="2600" b="1" dirty="0" smtClean="0">
                <a:solidFill>
                  <a:srgbClr val="007434"/>
                </a:solidFill>
                <a:latin typeface="Arial Black" panose="020B0A04020102020204" pitchFamily="34" charset="0"/>
              </a:rPr>
              <a:t>Методика проведения упражнения</a:t>
            </a:r>
          </a:p>
          <a:p>
            <a:pPr marL="0" indent="0">
              <a:buNone/>
            </a:pPr>
            <a:r>
              <a:rPr lang="ru-RU" sz="1900" b="1" dirty="0" smtClean="0">
                <a:solidFill>
                  <a:srgbClr val="00B050"/>
                </a:solidFill>
                <a:latin typeface="Arial" pitchFamily="34" charset="0"/>
                <a:cs typeface="Arial" pitchFamily="34" charset="0"/>
              </a:rPr>
              <a:t>Ставят рядом две скамьи или два ряда стульев, на которые садятся играющие,— одним стулом меньше, чем играющих. Можно также начертить на земле большой круг и на нем наметить цифрами места играющих. Оставшийся по жребию без места называется «морем». Он и ведет игру. Каждый из играющих принимает название какой-либо рыбы или морского животного. Водящий ходит около играющих, плавно взмахивая руками, приговаривает: «Море волнуется! Море волнуется». Вдруг он останавливается и называет какую-нибудь рыбу. Игрок, назвавшийся этим именем, следует за ним. Вызываются и все остальные «рыбы» и вереницей следуют за «морем», подражая его движениям и приговаривая: «Море волнуется». Как только водящий скажет: «На море буря!», все кружатся на месте. Если же он скажет: «Море спокойно», все спешат занять свои места. Конечно, «море» всегда обеспечит себе место. Оставшийся без места становится «морем», и игра возобновляется, тогда каждый может взять себе и другое название рыбы. «Море» может крикнуть: «море спокойно», когда захочет, даже тогда, когда вызваны еще не все «рыбы». Игру можно кончить, когда все играющие побывали в роли моря. Если же число играющих велико, игру кончает инструктор лечебной физкультуры произвольно.</a:t>
            </a:r>
          </a:p>
          <a:p>
            <a:pPr marL="0" indent="0" algn="ctr">
              <a:buNone/>
            </a:pPr>
            <a:r>
              <a:rPr lang="ru-RU" sz="2600"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800" dirty="0" smtClean="0">
                <a:solidFill>
                  <a:srgbClr val="0000FF"/>
                </a:solidFill>
                <a:latin typeface="Arial" pitchFamily="34" charset="0"/>
                <a:cs typeface="Arial" pitchFamily="34" charset="0"/>
              </a:rPr>
              <a:t>Развитие концентрации и устойчивости внимания, умения его переключать; тренировка быстроты реакции на сигнал; развитие координации движений; формирование правильной осанки. </a:t>
            </a:r>
            <a:r>
              <a:rPr lang="ru-RU" sz="1800" dirty="0" smtClean="0"/>
              <a:t/>
            </a:r>
            <a:br>
              <a:rPr lang="ru-RU" sz="1800" dirty="0" smtClean="0"/>
            </a:br>
            <a:r>
              <a:rPr lang="ru-RU" sz="26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smtClean="0">
                <a:solidFill>
                  <a:srgbClr val="7030A0"/>
                </a:solidFill>
                <a:latin typeface="Arial" panose="020B0604020202020204" pitchFamily="34" charset="0"/>
                <a:cs typeface="Arial" panose="020B0604020202020204" pitchFamily="34" charset="0"/>
              </a:rPr>
              <a:t>Полиартрит, детский церебральный паралич, миопатии;</a:t>
            </a:r>
          </a:p>
          <a:p>
            <a:r>
              <a:rPr lang="ru-RU" sz="1700" dirty="0" smtClean="0">
                <a:solidFill>
                  <a:srgbClr val="7030A0"/>
                </a:solidFill>
                <a:latin typeface="Arial" panose="020B0604020202020204" pitchFamily="34" charset="0"/>
                <a:cs typeface="Arial" panose="020B0604020202020204" pitchFamily="34" charset="0"/>
              </a:rPr>
              <a:t> последствия полиомиелита, гипотрофия, рахит; </a:t>
            </a:r>
          </a:p>
          <a:p>
            <a:r>
              <a:rPr lang="ru-RU" sz="1700" dirty="0" smtClean="0">
                <a:solidFill>
                  <a:srgbClr val="7030A0"/>
                </a:solidFill>
                <a:latin typeface="Arial" panose="020B0604020202020204" pitchFamily="34" charset="0"/>
                <a:cs typeface="Arial" panose="020B0604020202020204" pitchFamily="34" charset="0"/>
              </a:rPr>
              <a:t>задержка умственного и физического развития разной этиологии.</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1080" y="4937761"/>
            <a:ext cx="10332720" cy="1431608"/>
          </a:xfrm>
        </p:spPr>
        <p:txBody>
          <a:bodyPr/>
          <a:lstStyle/>
          <a:p>
            <a:pPr algn="ctr"/>
            <a:r>
              <a:rPr lang="ru-RU" dirty="0">
                <a:latin typeface="Arial Black" pitchFamily="34" charset="0"/>
              </a:rPr>
              <a:t>Повязанный (5—12 лет)</a:t>
            </a:r>
          </a:p>
        </p:txBody>
      </p:sp>
      <p:pic>
        <p:nvPicPr>
          <p:cNvPr id="4" name="Содержимое 3" descr="children-playing-hide-and-seek-png-the-children-playing-hide-and-seek-free-png-image-600.jpg"/>
          <p:cNvPicPr>
            <a:picLocks noGrp="1" noChangeAspect="1"/>
          </p:cNvPicPr>
          <p:nvPr>
            <p:ph idx="1"/>
          </p:nvPr>
        </p:nvPicPr>
        <p:blipFill>
          <a:blip r:embed="rId2"/>
          <a:stretch>
            <a:fillRect/>
          </a:stretch>
        </p:blipFill>
        <p:spPr>
          <a:xfrm>
            <a:off x="3734740" y="807720"/>
            <a:ext cx="4509159" cy="4351338"/>
          </a:xfrm>
        </p:spPr>
      </p:pic>
    </p:spTree>
    <p:extLst>
      <p:ext uri="{BB962C8B-B14F-4D97-AF65-F5344CB8AC3E}">
        <p14:creationId xmlns="" xmlns:p14="http://schemas.microsoft.com/office/powerpoint/2010/main" val="3469600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a:ln>
            <a:solidFill>
              <a:srgbClr val="0000FF"/>
            </a:solidFill>
          </a:ln>
        </p:spPr>
        <p:txBody>
          <a:bodyPr>
            <a:normAutofit/>
          </a:bodyPr>
          <a:lstStyle/>
          <a:p>
            <a:pPr marL="0" indent="0" algn="ctr">
              <a:buNone/>
            </a:pPr>
            <a:r>
              <a:rPr lang="ru-RU" sz="2600" b="1" dirty="0" smtClean="0">
                <a:solidFill>
                  <a:srgbClr val="007434"/>
                </a:solidFill>
                <a:latin typeface="Arial Black" panose="020B0A04020102020204" pitchFamily="34" charset="0"/>
              </a:rPr>
              <a:t>Методика проведения упражнения</a:t>
            </a:r>
          </a:p>
          <a:p>
            <a:pPr marL="0" indent="0">
              <a:buNone/>
            </a:pPr>
            <a:r>
              <a:rPr lang="ru-RU" sz="1800" dirty="0" smtClean="0">
                <a:solidFill>
                  <a:srgbClr val="007434"/>
                </a:solidFill>
                <a:latin typeface="Arial" pitchFamily="34" charset="0"/>
                <a:cs typeface="Arial" pitchFamily="34" charset="0"/>
              </a:rPr>
              <a:t>На площадке очерчивают произвольное пространство, за границу которого играющие не могут выходить. Одному из участвующих на глаза надевают повязку. Играющие повертывают его несколько раз, а сами разбегаются, стараясь сохранить полнейшую тишину. Повязанный, прислушиваясь к малейшему шороху, старается поймать кого-нибудь из зазевавшихся игроков. Те увертываются от его широко расставленных рук, чем вызывают со стороны повязанного больше движения и расторопности. Этот момент в игре самый веселей и комичный. Чтобы повязанный не вышел за черту, его предупреждают криком: «Огонь!» Играющий, переступивший черту, заменяет «повязанного», и игра начинается снова.</a:t>
            </a:r>
          </a:p>
          <a:p>
            <a:pPr marL="0" indent="0" algn="ctr">
              <a:buNone/>
            </a:pPr>
            <a:r>
              <a:rPr lang="ru-RU" sz="2600"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800" dirty="0" smtClean="0">
                <a:solidFill>
                  <a:srgbClr val="0000FF"/>
                </a:solidFill>
                <a:latin typeface="Arial" pitchFamily="34" charset="0"/>
                <a:cs typeface="Arial" pitchFamily="34" charset="0"/>
              </a:rPr>
              <a:t>Развитие слуховой и моторной координации, чувства сохранения равновесия,</a:t>
            </a:r>
            <a:br>
              <a:rPr lang="ru-RU" sz="1800" dirty="0" smtClean="0">
                <a:solidFill>
                  <a:srgbClr val="0000FF"/>
                </a:solidFill>
                <a:latin typeface="Arial" pitchFamily="34" charset="0"/>
                <a:cs typeface="Arial" pitchFamily="34" charset="0"/>
              </a:rPr>
            </a:br>
            <a:r>
              <a:rPr lang="ru-RU" sz="1800" dirty="0" smtClean="0">
                <a:solidFill>
                  <a:srgbClr val="0000FF"/>
                </a:solidFill>
                <a:latin typeface="Arial" pitchFamily="34" charset="0"/>
                <a:cs typeface="Arial" pitchFamily="34" charset="0"/>
              </a:rPr>
              <a:t>умения ориентироваться в пространстве.</a:t>
            </a:r>
          </a:p>
          <a:p>
            <a:pPr marL="0" indent="0">
              <a:buNone/>
            </a:pPr>
            <a:r>
              <a:rPr lang="ru-RU" sz="2200" dirty="0" smtClean="0">
                <a:solidFill>
                  <a:srgbClr val="003FBC"/>
                </a:solidFill>
                <a:latin typeface="Arial" panose="020B0604020202020204" pitchFamily="34" charset="0"/>
                <a:cs typeface="Arial" panose="020B0604020202020204" pitchFamily="34" charset="0"/>
              </a:rPr>
              <a:t> </a:t>
            </a:r>
            <a:r>
              <a:rPr lang="ru-RU" sz="26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smtClean="0">
                <a:solidFill>
                  <a:srgbClr val="7030A0"/>
                </a:solidFill>
                <a:latin typeface="Arial" panose="020B0604020202020204" pitchFamily="34" charset="0"/>
                <a:cs typeface="Arial" panose="020B0604020202020204" pitchFamily="34" charset="0"/>
              </a:rPr>
              <a:t>Вестибулярно-мозжечковая недостаточность.</a:t>
            </a:r>
          </a:p>
          <a:p>
            <a:r>
              <a:rPr lang="ru-RU" sz="1700" dirty="0" smtClean="0">
                <a:solidFill>
                  <a:srgbClr val="7030A0"/>
                </a:solidFill>
                <a:latin typeface="Arial" panose="020B0604020202020204" pitchFamily="34" charset="0"/>
                <a:cs typeface="Arial" panose="020B0604020202020204" pitchFamily="34" charset="0"/>
              </a:rPr>
              <a:t>задержка умственного и физического развития разной этиологии.</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818120" y="4724400"/>
            <a:ext cx="3429000" cy="16611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pic>
        <p:nvPicPr>
          <p:cNvPr id="6146" name="Picture 2" descr="C:\Users\wladperw\Downloads\2022-12-29_00-34-11.png"/>
          <p:cNvPicPr>
            <a:picLocks noChangeAspect="1" noChangeArrowheads="1"/>
          </p:cNvPicPr>
          <p:nvPr/>
        </p:nvPicPr>
        <p:blipFill>
          <a:blip r:embed="rId3"/>
          <a:srcRect/>
          <a:stretch>
            <a:fillRect/>
          </a:stretch>
        </p:blipFill>
        <p:spPr bwMode="auto">
          <a:xfrm>
            <a:off x="8434538" y="4739640"/>
            <a:ext cx="2454442" cy="1615440"/>
          </a:xfrm>
          <a:prstGeom prst="rect">
            <a:avLst/>
          </a:prstGeom>
          <a:noFill/>
        </p:spPr>
      </p:pic>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360" y="4800600"/>
            <a:ext cx="11750040" cy="1691640"/>
          </a:xfrm>
        </p:spPr>
        <p:txBody>
          <a:bodyPr/>
          <a:lstStyle/>
          <a:p>
            <a:r>
              <a:rPr lang="ru-RU" dirty="0">
                <a:latin typeface="Arial Black" pitchFamily="34" charset="0"/>
              </a:rPr>
              <a:t>Попади мешочком в </a:t>
            </a:r>
            <a:r>
              <a:rPr lang="ru-RU" dirty="0" smtClean="0">
                <a:latin typeface="Arial Black" pitchFamily="34" charset="0"/>
              </a:rPr>
              <a:t>круг (5—14 лет</a:t>
            </a:r>
            <a:r>
              <a:rPr lang="ru-RU" dirty="0">
                <a:latin typeface="Arial Black" pitchFamily="34" charset="0"/>
              </a:rPr>
              <a:t>)</a:t>
            </a:r>
          </a:p>
        </p:txBody>
      </p:sp>
      <p:pic>
        <p:nvPicPr>
          <p:cNvPr id="4" name="Содержимое 3" descr="image010.jpg"/>
          <p:cNvPicPr>
            <a:picLocks noGrp="1" noChangeAspect="1"/>
          </p:cNvPicPr>
          <p:nvPr>
            <p:ph idx="1"/>
          </p:nvPr>
        </p:nvPicPr>
        <p:blipFill>
          <a:blip r:embed="rId3"/>
          <a:stretch>
            <a:fillRect/>
          </a:stretch>
        </p:blipFill>
        <p:spPr>
          <a:xfrm>
            <a:off x="2834640" y="1173480"/>
            <a:ext cx="6126479" cy="3672840"/>
          </a:xfrm>
        </p:spPr>
      </p:pic>
    </p:spTree>
    <p:extLst>
      <p:ext uri="{BB962C8B-B14F-4D97-AF65-F5344CB8AC3E}">
        <p14:creationId xmlns="" xmlns:p14="http://schemas.microsoft.com/office/powerpoint/2010/main" val="14433940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a:ln>
            <a:solidFill>
              <a:srgbClr val="0000FF"/>
            </a:solidFill>
          </a:ln>
        </p:spPr>
        <p:txBody>
          <a:bodyPr>
            <a:normAutofit/>
          </a:bodyPr>
          <a:lstStyle/>
          <a:p>
            <a:pPr marL="0" indent="0" algn="ctr">
              <a:buNone/>
            </a:pPr>
            <a:r>
              <a:rPr lang="ru-RU" sz="2600" b="1" dirty="0" smtClean="0">
                <a:solidFill>
                  <a:srgbClr val="007434"/>
                </a:solidFill>
                <a:latin typeface="Arial Black" panose="020B0A04020102020204" pitchFamily="34" charset="0"/>
              </a:rPr>
              <a:t>Методика проведения упражнения</a:t>
            </a:r>
          </a:p>
          <a:p>
            <a:pPr marL="0" indent="0">
              <a:buNone/>
            </a:pPr>
            <a:r>
              <a:rPr lang="ru-RU" sz="2400" dirty="0" smtClean="0">
                <a:solidFill>
                  <a:srgbClr val="00B050"/>
                </a:solidFill>
              </a:rPr>
              <a:t>Дети стоят по кругу. В центре его лежит обруч (или на земле рисуют кружок, или делают кружок из веревки). В руках у детей мешочки с песком. После того как инструктор лечебной физкультуры произносит: «Бросай!», все дети бросают свои мешочки в круг. Инструктор отмечает, чей мешочек в кругу. Затем по указанию инструктора дети поднимают мешочки и становятся на место. Выигрывает тот, кто чаще других попадал в круг. </a:t>
            </a:r>
          </a:p>
          <a:p>
            <a:pPr marL="0" indent="0" algn="ctr">
              <a:buNone/>
            </a:pPr>
            <a:r>
              <a:rPr lang="ru-RU" sz="2600"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800" dirty="0" smtClean="0">
                <a:solidFill>
                  <a:srgbClr val="0000FF"/>
                </a:solidFill>
                <a:latin typeface="Arial" pitchFamily="34" charset="0"/>
                <a:cs typeface="Arial" pitchFamily="34" charset="0"/>
              </a:rPr>
              <a:t>Развитие ловкости, меткости, координации движений; воспитание умения действовать в коллективе.</a:t>
            </a:r>
          </a:p>
          <a:p>
            <a:pPr marL="0" indent="0">
              <a:buNone/>
            </a:pPr>
            <a:r>
              <a:rPr lang="ru-RU" sz="26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smtClean="0">
                <a:solidFill>
                  <a:srgbClr val="7030A0"/>
                </a:solidFill>
                <a:latin typeface="Arial" panose="020B0604020202020204" pitchFamily="34" charset="0"/>
                <a:cs typeface="Arial" panose="020B0604020202020204" pitchFamily="34" charset="0"/>
              </a:rPr>
              <a:t>Вестибулярно-мозжечковая недостаточность.</a:t>
            </a:r>
          </a:p>
          <a:p>
            <a:r>
              <a:rPr lang="ru-RU" sz="1700" dirty="0" smtClean="0">
                <a:solidFill>
                  <a:srgbClr val="7030A0"/>
                </a:solidFill>
                <a:latin typeface="Arial" panose="020B0604020202020204" pitchFamily="34" charset="0"/>
                <a:cs typeface="Arial" panose="020B0604020202020204" pitchFamily="34" charset="0"/>
              </a:rPr>
              <a:t>Заболевания нервной системы и опорно-двигательного аппарата, требующие улучшения координации движений мелких и крупных мышечных групп.</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208520" y="5029200"/>
            <a:ext cx="3657600" cy="15087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pic>
        <p:nvPicPr>
          <p:cNvPr id="7170" name="Picture 2" descr="C:\Users\wladperw\Desktop\phpHaLMWO_igry-s-myachom_html_25bdf1fe3852df14.jpg"/>
          <p:cNvPicPr>
            <a:picLocks noChangeAspect="1" noChangeArrowheads="1"/>
          </p:cNvPicPr>
          <p:nvPr/>
        </p:nvPicPr>
        <p:blipFill>
          <a:blip r:embed="rId3"/>
          <a:srcRect/>
          <a:stretch>
            <a:fillRect/>
          </a:stretch>
        </p:blipFill>
        <p:spPr bwMode="auto">
          <a:xfrm>
            <a:off x="7741920" y="5048605"/>
            <a:ext cx="2522220" cy="1521739"/>
          </a:xfrm>
          <a:prstGeom prst="rect">
            <a:avLst/>
          </a:prstGeom>
          <a:noFill/>
        </p:spPr>
      </p:pic>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3920" y="5180965"/>
            <a:ext cx="10515600" cy="1325563"/>
          </a:xfrm>
        </p:spPr>
        <p:txBody>
          <a:bodyPr/>
          <a:lstStyle/>
          <a:p>
            <a:pPr algn="ctr"/>
            <a:r>
              <a:rPr lang="ru-RU" dirty="0">
                <a:latin typeface="Arial Black" pitchFamily="34" charset="0"/>
              </a:rPr>
              <a:t>Ловкие ноги (5—14 лет)</a:t>
            </a:r>
          </a:p>
        </p:txBody>
      </p:sp>
      <p:pic>
        <p:nvPicPr>
          <p:cNvPr id="4" name="Picture 2" descr="C:\Users\wladperw\Downloads\2022-12-29_00-48-22.png"/>
          <p:cNvPicPr>
            <a:picLocks noGrp="1" noChangeAspect="1" noChangeArrowheads="1"/>
          </p:cNvPicPr>
          <p:nvPr>
            <p:ph idx="1"/>
          </p:nvPr>
        </p:nvPicPr>
        <p:blipFill>
          <a:blip r:embed="rId2"/>
          <a:srcRect/>
          <a:stretch>
            <a:fillRect/>
          </a:stretch>
        </p:blipFill>
        <p:spPr bwMode="auto">
          <a:xfrm>
            <a:off x="3322320" y="1280160"/>
            <a:ext cx="5349240" cy="3505200"/>
          </a:xfrm>
          <a:prstGeom prst="rect">
            <a:avLst/>
          </a:prstGeom>
          <a:noFill/>
        </p:spPr>
      </p:pic>
    </p:spTree>
    <p:extLst>
      <p:ext uri="{BB962C8B-B14F-4D97-AF65-F5344CB8AC3E}">
        <p14:creationId xmlns="" xmlns:p14="http://schemas.microsoft.com/office/powerpoint/2010/main" val="588847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a:ln>
            <a:solidFill>
              <a:srgbClr val="0000FF"/>
            </a:solidFill>
          </a:ln>
        </p:spPr>
        <p:txBody>
          <a:bodyPr>
            <a:normAutofit/>
          </a:bodyPr>
          <a:lstStyle/>
          <a:p>
            <a:pPr marL="0" indent="0" algn="ctr">
              <a:buNone/>
            </a:pPr>
            <a:r>
              <a:rPr lang="ru-RU" sz="2600" b="1" dirty="0" smtClean="0">
                <a:solidFill>
                  <a:srgbClr val="007434"/>
                </a:solidFill>
                <a:latin typeface="Arial Black" panose="020B0A04020102020204" pitchFamily="34" charset="0"/>
              </a:rPr>
              <a:t>Методика проведения упражнения</a:t>
            </a:r>
          </a:p>
          <a:p>
            <a:pPr marL="0" indent="0">
              <a:buNone/>
            </a:pPr>
            <a:r>
              <a:rPr lang="ru-RU" sz="1800" dirty="0" smtClean="0">
                <a:solidFill>
                  <a:srgbClr val="00B050"/>
                </a:solidFill>
                <a:latin typeface="Arial" pitchFamily="34" charset="0"/>
                <a:cs typeface="Arial" pitchFamily="34" charset="0"/>
              </a:rPr>
              <a:t>Дети сидят на полу, на ковре, руки за туловищем, кистями опираются о ковер. Между широко расставленными ногами палка. У ее конца справа носовой платок. Нужно взять его пальцами правой ноги и перенести к левой, не задев палки. Правую ногу перевести в исходное положение. Потом взять платок пальцами левой ноги и перенести его вправо от палки. Повторять 2—4 раза, последние 2 раза перенести обе ноги с платком вправо и влево. Выигрывает тот, кто сделал упражнение, не задев платком палки. Выполняя упражнение, нужно приговаривать: я платок возьму ногой, И несу, несу, не сплю, поднесу его к другой, Палку я не зацеплю. </a:t>
            </a:r>
          </a:p>
          <a:p>
            <a:pPr marL="0" indent="0" algn="ctr">
              <a:buNone/>
            </a:pPr>
            <a:r>
              <a:rPr lang="ru-RU" sz="2600"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800" dirty="0" smtClean="0">
                <a:solidFill>
                  <a:srgbClr val="0000FF"/>
                </a:solidFill>
                <a:latin typeface="Arial" pitchFamily="34" charset="0"/>
                <a:cs typeface="Arial" pitchFamily="34" charset="0"/>
              </a:rPr>
              <a:t>Развитие координации движений, чувства равновесия; укрепление мышц туловища, связочно-мышечного аппарата</a:t>
            </a:r>
            <a:br>
              <a:rPr lang="ru-RU" sz="1800" dirty="0" smtClean="0">
                <a:solidFill>
                  <a:srgbClr val="0000FF"/>
                </a:solidFill>
                <a:latin typeface="Arial" pitchFamily="34" charset="0"/>
                <a:cs typeface="Arial" pitchFamily="34" charset="0"/>
              </a:rPr>
            </a:br>
            <a:r>
              <a:rPr lang="ru-RU" sz="1800" dirty="0" smtClean="0">
                <a:solidFill>
                  <a:srgbClr val="0000FF"/>
                </a:solidFill>
                <a:latin typeface="Arial" pitchFamily="34" charset="0"/>
                <a:cs typeface="Arial" pitchFamily="34" charset="0"/>
              </a:rPr>
              <a:t>стоп; развитие глазомера, умения ориентироваться в пространстве; воспитание ловкости, смелости, терпения. </a:t>
            </a:r>
          </a:p>
          <a:p>
            <a:pPr marL="0" indent="0">
              <a:buNone/>
            </a:pPr>
            <a:r>
              <a:rPr lang="ru-RU" sz="26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smtClean="0">
                <a:solidFill>
                  <a:srgbClr val="7030A0"/>
                </a:solidFill>
                <a:latin typeface="Arial" panose="020B0604020202020204" pitchFamily="34" charset="0"/>
                <a:cs typeface="Arial" panose="020B0604020202020204" pitchFamily="34" charset="0"/>
              </a:rPr>
              <a:t>Плоскостопие; нарушения осанки; сосудистые дистонии и другие заболевания с ухудшением координации движений, нарушением равновесия; нарушение подвижности нервных процессов при некоторых заболеваниях и состояниях детей.</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3920" y="5180965"/>
            <a:ext cx="10515600" cy="1325563"/>
          </a:xfrm>
        </p:spPr>
        <p:txBody>
          <a:bodyPr/>
          <a:lstStyle/>
          <a:p>
            <a:pPr algn="ctr"/>
            <a:r>
              <a:rPr lang="ru-RU" dirty="0">
                <a:latin typeface="Arial Black" pitchFamily="34" charset="0"/>
              </a:rPr>
              <a:t>Скульптор (7—14 лет)</a:t>
            </a:r>
          </a:p>
        </p:txBody>
      </p:sp>
      <p:pic>
        <p:nvPicPr>
          <p:cNvPr id="10243" name="Picture 3"/>
          <p:cNvPicPr>
            <a:picLocks noGrp="1" noChangeAspect="1" noChangeArrowheads="1"/>
          </p:cNvPicPr>
          <p:nvPr>
            <p:ph idx="1"/>
          </p:nvPr>
        </p:nvPicPr>
        <p:blipFill>
          <a:blip r:embed="rId2"/>
          <a:srcRect/>
          <a:stretch>
            <a:fillRect/>
          </a:stretch>
        </p:blipFill>
        <p:spPr bwMode="auto">
          <a:xfrm>
            <a:off x="3783870" y="777240"/>
            <a:ext cx="4319460" cy="4351338"/>
          </a:xfrm>
          <a:prstGeom prst="rect">
            <a:avLst/>
          </a:prstGeom>
          <a:noFill/>
          <a:ln w="9525">
            <a:noFill/>
            <a:miter lim="800000"/>
            <a:headEnd/>
            <a:tailEnd/>
          </a:ln>
          <a:effectLst/>
        </p:spPr>
      </p:pic>
    </p:spTree>
    <p:extLst>
      <p:ext uri="{BB962C8B-B14F-4D97-AF65-F5344CB8AC3E}">
        <p14:creationId xmlns="" xmlns:p14="http://schemas.microsoft.com/office/powerpoint/2010/main" val="1869889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a:ln>
            <a:solidFill>
              <a:srgbClr val="0000FF"/>
            </a:solidFill>
          </a:ln>
        </p:spPr>
        <p:txBody>
          <a:bodyPr>
            <a:normAutofit/>
          </a:bodyPr>
          <a:lstStyle/>
          <a:p>
            <a:pPr marL="0" indent="0" algn="ctr">
              <a:buNone/>
            </a:pPr>
            <a:r>
              <a:rPr lang="ru-RU" sz="2600" b="1" dirty="0" smtClean="0">
                <a:solidFill>
                  <a:srgbClr val="007434"/>
                </a:solidFill>
                <a:latin typeface="Arial Black" panose="020B0A04020102020204" pitchFamily="34" charset="0"/>
              </a:rPr>
              <a:t>Методика проведения упражнения</a:t>
            </a:r>
          </a:p>
          <a:p>
            <a:pPr marL="0" indent="0">
              <a:buNone/>
            </a:pPr>
            <a:r>
              <a:rPr lang="ru-RU" sz="1800" dirty="0" smtClean="0">
                <a:solidFill>
                  <a:srgbClr val="00B050"/>
                </a:solidFill>
                <a:latin typeface="Arial" pitchFamily="34" charset="0"/>
                <a:cs typeface="Arial" pitchFamily="34" charset="0"/>
              </a:rPr>
              <a:t>Играющие образуют круг. Внутри круга водящий (инструктор лечебной физкультуры) — «скульптор». Дети идут по кругу и подражают движениям «скульптора». Как только «скульптор» остановится и хлопнет в ладоши, все тоже останавливаются. Каждый должен принять какую-нибудь позу, изображая статую. Инструктор медленно идет по кругу и внимательно всех осматривает «Пройди через болото — не оступись». Изобразивший лучшую «статую» становится Новым «скульптором», заменяя инструктора лечебной физкультуры. Игра продолжается. </a:t>
            </a:r>
          </a:p>
          <a:p>
            <a:pPr marL="0" indent="0" algn="ctr">
              <a:buNone/>
            </a:pPr>
            <a:r>
              <a:rPr lang="ru-RU" sz="2600"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800" dirty="0" smtClean="0">
                <a:solidFill>
                  <a:srgbClr val="0000FF"/>
                </a:solidFill>
                <a:latin typeface="Arial" pitchFamily="34" charset="0"/>
                <a:cs typeface="Arial" pitchFamily="34" charset="0"/>
              </a:rPr>
              <a:t>Воспитание инициативы, творческого подхода ко всему; развитие чувства</a:t>
            </a:r>
            <a:br>
              <a:rPr lang="ru-RU" sz="1800" dirty="0" smtClean="0">
                <a:solidFill>
                  <a:srgbClr val="0000FF"/>
                </a:solidFill>
                <a:latin typeface="Arial" pitchFamily="34" charset="0"/>
                <a:cs typeface="Arial" pitchFamily="34" charset="0"/>
              </a:rPr>
            </a:br>
            <a:r>
              <a:rPr lang="ru-RU" sz="1800" dirty="0" smtClean="0">
                <a:solidFill>
                  <a:srgbClr val="0000FF"/>
                </a:solidFill>
                <a:latin typeface="Arial" pitchFamily="34" charset="0"/>
                <a:cs typeface="Arial" pitchFamily="34" charset="0"/>
              </a:rPr>
              <a:t>ритма, быстроты реакции, чувства равновесия, формирование осанки; тренировка в быстроте освоения нового. </a:t>
            </a:r>
          </a:p>
          <a:p>
            <a:pPr marL="0" indent="0">
              <a:buNone/>
            </a:pPr>
            <a:r>
              <a:rPr lang="ru-RU" sz="26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smtClean="0">
                <a:solidFill>
                  <a:srgbClr val="7030A0"/>
                </a:solidFill>
                <a:latin typeface="Arial" panose="020B0604020202020204" pitchFamily="34" charset="0"/>
                <a:cs typeface="Arial" panose="020B0604020202020204" pitchFamily="34" charset="0"/>
              </a:rPr>
              <a:t>Плоскостопие; нарушения осанки; сосудистые дистонии и другие заболевания с ухудшением координации движений, нарушением равновесия; нарушение подвижности нервных процессов при некоторых заболеваниях и состояниях детей.</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812280" y="4983480"/>
            <a:ext cx="3794760" cy="15087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pic>
        <p:nvPicPr>
          <p:cNvPr id="9218" name="Picture 2" descr="C:\Users\wladperw\Desktop\post_5d88b079f2bec.jpg"/>
          <p:cNvPicPr>
            <a:picLocks noChangeAspect="1" noChangeArrowheads="1"/>
          </p:cNvPicPr>
          <p:nvPr/>
        </p:nvPicPr>
        <p:blipFill>
          <a:blip r:embed="rId3"/>
          <a:srcRect/>
          <a:stretch>
            <a:fillRect/>
          </a:stretch>
        </p:blipFill>
        <p:spPr bwMode="auto">
          <a:xfrm>
            <a:off x="7757160" y="4998720"/>
            <a:ext cx="2118360" cy="1501140"/>
          </a:xfrm>
          <a:prstGeom prst="rect">
            <a:avLst/>
          </a:prstGeom>
          <a:noFill/>
        </p:spPr>
      </p:pic>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ladperw\Desktop\1613674507_2-p-fon-dlya-prezentatsii-igra-dlya-detei-2.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2" name="Заголовок 1"/>
          <p:cNvSpPr>
            <a:spLocks noGrp="1" noChangeAspect="1"/>
          </p:cNvSpPr>
          <p:nvPr>
            <p:ph type="title"/>
          </p:nvPr>
        </p:nvSpPr>
        <p:spPr>
          <a:xfrm>
            <a:off x="780621" y="2519646"/>
            <a:ext cx="10785126" cy="1797521"/>
          </a:xfrm>
        </p:spPr>
        <p:txBody>
          <a:bodyPr/>
          <a:lstStyle/>
          <a:p>
            <a:pPr algn="ctr"/>
            <a:r>
              <a:rPr lang="ru-RU" b="1" dirty="0">
                <a:solidFill>
                  <a:srgbClr val="FF0000"/>
                </a:solidFill>
              </a:rPr>
              <a:t>Картотека игр </a:t>
            </a:r>
            <a:r>
              <a:rPr lang="en-US" b="1" dirty="0">
                <a:solidFill>
                  <a:srgbClr val="FF0000"/>
                </a:solidFill>
              </a:rPr>
              <a:t>IV</a:t>
            </a:r>
            <a:r>
              <a:rPr lang="en-US" b="1" dirty="0" smtClean="0">
                <a:solidFill>
                  <a:srgbClr val="FF0000"/>
                </a:solidFill>
              </a:rPr>
              <a:t> </a:t>
            </a:r>
            <a:r>
              <a:rPr lang="ru-RU" b="1" dirty="0">
                <a:solidFill>
                  <a:srgbClr val="FF0000"/>
                </a:solidFill>
              </a:rPr>
              <a:t>группы</a:t>
            </a:r>
            <a:r>
              <a:rPr lang="ru-RU" dirty="0"/>
              <a:t/>
            </a:r>
            <a:br>
              <a:rPr lang="ru-RU" dirty="0"/>
            </a:br>
            <a:endParaRPr lang="ru-RU" dirty="0"/>
          </a:p>
        </p:txBody>
      </p:sp>
    </p:spTree>
    <p:extLst>
      <p:ext uri="{BB962C8B-B14F-4D97-AF65-F5344CB8AC3E}">
        <p14:creationId xmlns="" xmlns:p14="http://schemas.microsoft.com/office/powerpoint/2010/main" val="2962153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grpSp>
        <p:nvGrpSpPr>
          <p:cNvPr id="4" name="Группа 4"/>
          <p:cNvGrpSpPr/>
          <p:nvPr/>
        </p:nvGrpSpPr>
        <p:grpSpPr>
          <a:xfrm>
            <a:off x="0" y="0"/>
            <a:ext cx="12192000" cy="6858000"/>
            <a:chOff x="0" y="0"/>
            <a:chExt cx="12192000" cy="6858000"/>
          </a:xfrm>
        </p:grpSpPr>
        <p:pic>
          <p:nvPicPr>
            <p:cNvPr id="5"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Скругленный прямоугольник 5"/>
            <p:cNvSpPr/>
            <p:nvPr/>
          </p:nvSpPr>
          <p:spPr>
            <a:xfrm>
              <a:off x="316523" y="34700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TextBox 6"/>
          <p:cNvSpPr txBox="1"/>
          <p:nvPr/>
        </p:nvSpPr>
        <p:spPr>
          <a:xfrm>
            <a:off x="1219200" y="762000"/>
            <a:ext cx="7254240" cy="830997"/>
          </a:xfrm>
          <a:prstGeom prst="rect">
            <a:avLst/>
          </a:prstGeom>
          <a:noFill/>
        </p:spPr>
        <p:txBody>
          <a:bodyPr wrap="square" rtlCol="0">
            <a:spAutoFit/>
          </a:bodyPr>
          <a:lstStyle/>
          <a:p>
            <a:r>
              <a:rPr lang="ru-RU" sz="2400" b="1" dirty="0" smtClean="0">
                <a:solidFill>
                  <a:schemeClr val="accent4"/>
                </a:solidFill>
              </a:rPr>
              <a:t>Подвижные игры с тонизирующей психофизической нагрузкой (III группа) </a:t>
            </a:r>
            <a:endParaRPr lang="ru-RU" sz="2400" b="1" dirty="0"/>
          </a:p>
        </p:txBody>
      </p:sp>
      <p:sp>
        <p:nvSpPr>
          <p:cNvPr id="8" name="TextBox 7"/>
          <p:cNvSpPr txBox="1"/>
          <p:nvPr/>
        </p:nvSpPr>
        <p:spPr>
          <a:xfrm>
            <a:off x="411480" y="1630681"/>
            <a:ext cx="11186160" cy="4524315"/>
          </a:xfrm>
          <a:prstGeom prst="rect">
            <a:avLst/>
          </a:prstGeom>
          <a:noFill/>
        </p:spPr>
        <p:txBody>
          <a:bodyPr wrap="square" rtlCol="0">
            <a:spAutoFit/>
          </a:bodyPr>
          <a:lstStyle/>
          <a:p>
            <a:r>
              <a:rPr lang="ru-RU" sz="2400" dirty="0" smtClean="0">
                <a:solidFill>
                  <a:srgbClr val="00B050"/>
                </a:solidFill>
              </a:rPr>
              <a:t>Используются для детей примерно через 6 мес. после выздоровления (или отсутствия обострения заболевания). Эти игры могут быть предложены для занятий с детьми, находящимися в стационаре, двигательная активность которых соответствует общему режиму, а также для занятий с детьми, находящимися в санаториях, лесных школах, пионерских лагерях и детских садах санаторного профиля, которым показан тонизирующий режим. Подобные игры предназначены также для школьников специальной и подготовительной физкультурных групп. Показатели функциональной пробы сердечно - сосудистой системы с дозированной физической нагрузкой (15—20 приседаний за 30 с) должны быть удовлетворительными (см. с. 21). Исходные положения во время игр: стоя, в ходьбе; применяется также дозированный бег или бег в короткие интервалы времени для выполнения того или иного задания в игре.</a:t>
            </a:r>
            <a:endParaRPr lang="ru-RU" sz="2400" dirty="0">
              <a:solidFill>
                <a:srgbClr val="00B05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a:latin typeface="Arial Black" panose="020B0A04020102020204" pitchFamily="34" charset="0"/>
              </a:rPr>
              <a:t>Зайка</a:t>
            </a:r>
            <a:r>
              <a:rPr lang="ru-RU" sz="8800" dirty="0" smtClean="0"/>
              <a:t> </a:t>
            </a:r>
          </a:p>
          <a:p>
            <a:pPr algn="ctr"/>
            <a:r>
              <a:rPr lang="ru-RU" sz="3200" dirty="0" smtClean="0">
                <a:latin typeface="Arial" panose="020B0604020202020204" pitchFamily="34" charset="0"/>
                <a:cs typeface="Arial" panose="020B0604020202020204" pitchFamily="34" charset="0"/>
              </a:rPr>
              <a:t>(2-5 лет)</a:t>
            </a:r>
            <a:endParaRPr lang="ru-RU" sz="3200" dirty="0">
              <a:latin typeface="Arial" panose="020B0604020202020204" pitchFamily="34" charset="0"/>
              <a:cs typeface="Arial" panose="020B0604020202020204" pitchFamily="34" charset="0"/>
            </a:endParaRPr>
          </a:p>
        </p:txBody>
      </p:sp>
      <p:pic>
        <p:nvPicPr>
          <p:cNvPr id="1026" name="Picture 2" descr="C:\Users\Александр\Desktop\8-20211223_19065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6017" y="258417"/>
            <a:ext cx="3332182" cy="38742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091806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fontScale="92500"/>
          </a:bodyPr>
          <a:lstStyle/>
          <a:p>
            <a:pPr marL="0" indent="0" algn="ctr">
              <a:buNone/>
            </a:pPr>
            <a:r>
              <a:rPr lang="ru-RU" sz="2600" b="1" dirty="0" smtClean="0">
                <a:solidFill>
                  <a:srgbClr val="007434"/>
                </a:solidFill>
                <a:latin typeface="Arial Black" panose="020B0A04020102020204" pitchFamily="34" charset="0"/>
              </a:rPr>
              <a:t>Методика проведения упражнения</a:t>
            </a:r>
          </a:p>
          <a:p>
            <a:pPr algn="just"/>
            <a:r>
              <a:rPr lang="ru-RU" sz="1700" dirty="0" smtClean="0">
                <a:solidFill>
                  <a:srgbClr val="00B050"/>
                </a:solidFill>
                <a:latin typeface="Arial" panose="020B0604020202020204" pitchFamily="34" charset="0"/>
                <a:cs typeface="Arial" panose="020B0604020202020204" pitchFamily="34" charset="0"/>
              </a:rPr>
              <a:t>Дети становятся в круг, инструктор лечебной физкультуры (воспитатель) —в центре. Он говорит: «Зайка серенький сидит и ушами шевелит. Вот так, вот так и ушами шевелит». Затем подносит пальцы к голове, шевелит ими, поворачиваясь вправо и влево. Дети подражают движениям инструктора и повторяют за ним слова.</a:t>
            </a:r>
          </a:p>
          <a:p>
            <a:pPr algn="just"/>
            <a:r>
              <a:rPr lang="ru-RU" sz="1700" dirty="0" smtClean="0">
                <a:solidFill>
                  <a:srgbClr val="00B050"/>
                </a:solidFill>
                <a:latin typeface="Arial" panose="020B0604020202020204" pitchFamily="34" charset="0"/>
                <a:cs typeface="Arial" panose="020B0604020202020204" pitchFamily="34" charset="0"/>
              </a:rPr>
              <a:t> Дальше продолжается рассказ и показ движений, которые повторяют дети. «Зайке холодно сидеть, надо лапочки погреть». Инструктор и дети хлопают в ладоши, повторяют: «Вот так, вот так, надо лапочки погреть».</a:t>
            </a:r>
          </a:p>
          <a:p>
            <a:pPr algn="just"/>
            <a:r>
              <a:rPr lang="ru-RU" sz="1700" dirty="0" smtClean="0">
                <a:solidFill>
                  <a:srgbClr val="00B050"/>
                </a:solidFill>
                <a:latin typeface="Arial" panose="020B0604020202020204" pitchFamily="34" charset="0"/>
                <a:cs typeface="Arial" panose="020B0604020202020204" pitchFamily="34" charset="0"/>
              </a:rPr>
              <a:t> При словах «зайке холодно стоять, надо зайке поскакать» все прыгают на одном месте (руки на поясе), повторяя: «вот так, вот так, надо зайке поскакать».</a:t>
            </a:r>
          </a:p>
          <a:p>
            <a:pPr algn="just"/>
            <a:r>
              <a:rPr lang="ru-RU" sz="1700" dirty="0" smtClean="0">
                <a:solidFill>
                  <a:srgbClr val="00B050"/>
                </a:solidFill>
                <a:latin typeface="Arial" panose="020B0604020202020204" pitchFamily="34" charset="0"/>
                <a:cs typeface="Arial" panose="020B0604020202020204" pitchFamily="34" charset="0"/>
              </a:rPr>
              <a:t> Инструктор продолжает: «Зайку волк испугал (рычит), зайка тут же убежал». Дети разбегаются врассыпную. </a:t>
            </a:r>
          </a:p>
          <a:p>
            <a:pPr marL="0" indent="0" algn="just">
              <a:buNone/>
            </a:pPr>
            <a:r>
              <a:rPr lang="ru-RU" sz="1700" dirty="0" smtClean="0">
                <a:solidFill>
                  <a:srgbClr val="00B050"/>
                </a:solidFill>
                <a:latin typeface="Arial Black" panose="020B0A04020102020204" pitchFamily="34" charset="0"/>
              </a:rPr>
              <a:t>  Количество повторений: </a:t>
            </a:r>
            <a:r>
              <a:rPr lang="ru-RU" sz="1700" dirty="0" smtClean="0">
                <a:solidFill>
                  <a:srgbClr val="00B050"/>
                </a:solidFill>
                <a:latin typeface="Arial" panose="020B0604020202020204" pitchFamily="34" charset="0"/>
                <a:cs typeface="Arial" panose="020B0604020202020204" pitchFamily="34" charset="0"/>
              </a:rPr>
              <a:t>1 - 3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sz="2600"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700" dirty="0" smtClean="0">
                <a:solidFill>
                  <a:srgbClr val="003FBC"/>
                </a:solidFill>
                <a:latin typeface="Arial" panose="020B0604020202020204" pitchFamily="34" charset="0"/>
                <a:cs typeface="Arial" panose="020B0604020202020204" pitchFamily="34" charset="0"/>
              </a:rPr>
              <a:t>Развитие координации зрительного, слухового и моторного анализаторов, а также внимания; укрепление памяти, улучшение координации движений в мелких мышечных группах.</a:t>
            </a:r>
          </a:p>
          <a:p>
            <a:pPr marL="0" indent="0">
              <a:buNone/>
            </a:pPr>
            <a:r>
              <a:rPr lang="ru-RU" sz="2200" dirty="0" smtClean="0">
                <a:solidFill>
                  <a:srgbClr val="003FBC"/>
                </a:solidFill>
                <a:latin typeface="Arial" panose="020B0604020202020204" pitchFamily="34" charset="0"/>
                <a:cs typeface="Arial" panose="020B0604020202020204" pitchFamily="34" charset="0"/>
              </a:rPr>
              <a:t> </a:t>
            </a:r>
            <a:r>
              <a:rPr lang="ru-RU" sz="26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smtClean="0">
                <a:solidFill>
                  <a:srgbClr val="7030A0"/>
                </a:solidFill>
                <a:latin typeface="Arial" panose="020B0604020202020204" pitchFamily="34" charset="0"/>
                <a:cs typeface="Arial" panose="020B0604020202020204" pitchFamily="34" charset="0"/>
              </a:rPr>
              <a:t>Полиартрит, детский церебральный паралич, миопатии;</a:t>
            </a:r>
          </a:p>
          <a:p>
            <a:r>
              <a:rPr lang="ru-RU" sz="1700" dirty="0" smtClean="0">
                <a:solidFill>
                  <a:srgbClr val="7030A0"/>
                </a:solidFill>
                <a:latin typeface="Arial" panose="020B0604020202020204" pitchFamily="34" charset="0"/>
                <a:cs typeface="Arial" panose="020B0604020202020204" pitchFamily="34" charset="0"/>
              </a:rPr>
              <a:t> последствия полиомиелита, гипотрофия, рахит; </a:t>
            </a:r>
          </a:p>
          <a:p>
            <a:r>
              <a:rPr lang="ru-RU" sz="1700" dirty="0" smtClean="0">
                <a:solidFill>
                  <a:srgbClr val="7030A0"/>
                </a:solidFill>
                <a:latin typeface="Arial" panose="020B0604020202020204" pitchFamily="34" charset="0"/>
                <a:cs typeface="Arial" panose="020B0604020202020204" pitchFamily="34" charset="0"/>
              </a:rPr>
              <a:t>задержка умственного и физического развития разной этиологии.</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a:latin typeface="Arial Black" panose="020B0A04020102020204" pitchFamily="34" charset="0"/>
              </a:rPr>
              <a:t>Догони мяч </a:t>
            </a:r>
            <a:r>
              <a:rPr lang="ru-RU" sz="8800" dirty="0" smtClean="0"/>
              <a:t> </a:t>
            </a:r>
          </a:p>
          <a:p>
            <a:pPr algn="ctr"/>
            <a:r>
              <a:rPr lang="ru-RU" sz="3200" dirty="0" smtClean="0">
                <a:latin typeface="Arial" panose="020B0604020202020204" pitchFamily="34" charset="0"/>
                <a:cs typeface="Arial" panose="020B0604020202020204" pitchFamily="34" charset="0"/>
              </a:rPr>
              <a:t>(2-5 лет)</a:t>
            </a:r>
            <a:endParaRPr lang="ru-RU" sz="3200" dirty="0">
              <a:latin typeface="Arial" panose="020B0604020202020204" pitchFamily="34" charset="0"/>
              <a:cs typeface="Arial" panose="020B0604020202020204" pitchFamily="34" charset="0"/>
            </a:endParaRPr>
          </a:p>
        </p:txBody>
      </p:sp>
      <p:pic>
        <p:nvPicPr>
          <p:cNvPr id="2050" name="Picture 2" descr="C:\Users\Александр\Desktop\Diagnostika_slogovoj_struktury_slova_u_detej_3__7_let_html_13371650.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110450" y="457200"/>
            <a:ext cx="3721031" cy="37210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974503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1700" dirty="0">
                <a:solidFill>
                  <a:srgbClr val="00B050"/>
                </a:solidFill>
                <a:latin typeface="Arial" panose="020B0604020202020204" pitchFamily="34" charset="0"/>
                <a:cs typeface="Arial" panose="020B0604020202020204" pitchFamily="34" charset="0"/>
              </a:rPr>
              <a:t>Дети становятся у одной из сторон площадки. Инструктор лечебной физкультуры стоит вместе с ними, в руках у него корзина с мячами (число мячей равно числу детей</a:t>
            </a:r>
            <a:r>
              <a:rPr lang="ru-RU" sz="1700" dirty="0" smtClean="0">
                <a:solidFill>
                  <a:srgbClr val="00B050"/>
                </a:solidFill>
                <a:latin typeface="Arial" panose="020B0604020202020204" pitchFamily="34" charset="0"/>
                <a:cs typeface="Arial" panose="020B0604020202020204" pitchFamily="34" charset="0"/>
              </a:rPr>
              <a:t>).</a:t>
            </a:r>
          </a:p>
          <a:p>
            <a:pPr algn="just"/>
            <a:r>
              <a:rPr lang="ru-RU" sz="1700" dirty="0" smtClean="0">
                <a:solidFill>
                  <a:srgbClr val="00B050"/>
                </a:solidFill>
                <a:latin typeface="Arial" panose="020B0604020202020204" pitchFamily="34" charset="0"/>
                <a:cs typeface="Arial" panose="020B0604020202020204" pitchFamily="34" charset="0"/>
              </a:rPr>
              <a:t> </a:t>
            </a:r>
            <a:r>
              <a:rPr lang="ru-RU" sz="1700" dirty="0">
                <a:solidFill>
                  <a:srgbClr val="00B050"/>
                </a:solidFill>
                <a:latin typeface="Arial" panose="020B0604020202020204" pitchFamily="34" charset="0"/>
                <a:cs typeface="Arial" panose="020B0604020202020204" pitchFamily="34" charset="0"/>
              </a:rPr>
              <a:t>Инструктор выбрасывает мячи из корзины в разные стороны, подальше от детей. После его слов «догони мяч» дети бегут за мячами, берут их и снова кладут в корзину. </a:t>
            </a:r>
          </a:p>
          <a:p>
            <a:pPr marL="0" indent="0" algn="just">
              <a:buNone/>
            </a:pPr>
            <a:r>
              <a:rPr lang="ru-RU" sz="1700" dirty="0" smtClean="0">
                <a:solidFill>
                  <a:srgbClr val="00B050"/>
                </a:solidFill>
                <a:latin typeface="Arial Black" panose="020B0A04020102020204" pitchFamily="34" charset="0"/>
              </a:rPr>
              <a:t>  Количество повторений: </a:t>
            </a:r>
            <a:r>
              <a:rPr lang="ru-RU" sz="1700" dirty="0" smtClean="0">
                <a:solidFill>
                  <a:srgbClr val="00B050"/>
                </a:solidFill>
                <a:latin typeface="Arial" panose="020B0604020202020204" pitchFamily="34" charset="0"/>
                <a:cs typeface="Arial" panose="020B0604020202020204" pitchFamily="34" charset="0"/>
              </a:rPr>
              <a:t>2 - 4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700" dirty="0">
                <a:solidFill>
                  <a:srgbClr val="003FBC"/>
                </a:solidFill>
                <a:latin typeface="Arial" panose="020B0604020202020204" pitchFamily="34" charset="0"/>
                <a:cs typeface="Arial" panose="020B0604020202020204" pitchFamily="34" charset="0"/>
              </a:rPr>
              <a:t>Развитие координации движений, умения ориентироваться в </a:t>
            </a:r>
            <a:r>
              <a:rPr lang="ru-RU" sz="1700" dirty="0" smtClean="0">
                <a:solidFill>
                  <a:srgbClr val="003FBC"/>
                </a:solidFill>
                <a:latin typeface="Arial" panose="020B0604020202020204" pitchFamily="34" charset="0"/>
                <a:cs typeface="Arial" panose="020B0604020202020204" pitchFamily="34" charset="0"/>
              </a:rPr>
              <a:t>пространстве, ловкости</a:t>
            </a:r>
            <a:r>
              <a:rPr lang="ru-RU" sz="1700" dirty="0">
                <a:solidFill>
                  <a:srgbClr val="003FBC"/>
                </a:solidFill>
                <a:latin typeface="Arial" panose="020B0604020202020204" pitchFamily="34" charset="0"/>
                <a:cs typeface="Arial" panose="020B0604020202020204" pitchFamily="34" charset="0"/>
              </a:rPr>
              <a:t>, инициативы, дисциплинированности, терпения</a:t>
            </a:r>
            <a:r>
              <a:rPr lang="ru-RU" sz="1700" dirty="0" smtClean="0">
                <a:solidFill>
                  <a:srgbClr val="003FBC"/>
                </a:solidFill>
                <a:latin typeface="Arial" panose="020B0604020202020204" pitchFamily="34" charset="0"/>
                <a:cs typeface="Arial" panose="020B0604020202020204" pitchFamily="34" charset="0"/>
              </a:rPr>
              <a:t>;</a:t>
            </a:r>
          </a:p>
          <a:p>
            <a:pPr marL="0" indent="0">
              <a:buNone/>
            </a:pPr>
            <a:r>
              <a:rPr lang="ru-RU" sz="1700" dirty="0" smtClean="0">
                <a:solidFill>
                  <a:srgbClr val="003FBC"/>
                </a:solidFill>
                <a:latin typeface="Arial" panose="020B0604020202020204" pitchFamily="34" charset="0"/>
                <a:cs typeface="Arial" panose="020B0604020202020204" pitchFamily="34" charset="0"/>
              </a:rPr>
              <a:t> </a:t>
            </a:r>
            <a:r>
              <a:rPr lang="ru-RU" sz="1700" dirty="0">
                <a:solidFill>
                  <a:srgbClr val="003FBC"/>
                </a:solidFill>
                <a:latin typeface="Arial" panose="020B0604020202020204" pitchFamily="34" charset="0"/>
                <a:cs typeface="Arial" panose="020B0604020202020204" pitchFamily="34" charset="0"/>
              </a:rPr>
              <a:t>тренировка зрительного и слухового анализаторов</a:t>
            </a:r>
            <a:r>
              <a:rPr lang="ru-RU" sz="1700" dirty="0" smtClean="0">
                <a:solidFill>
                  <a:srgbClr val="003FBC"/>
                </a:solidFill>
                <a:latin typeface="Arial" panose="020B0604020202020204" pitchFamily="34" charset="0"/>
                <a:cs typeface="Arial" panose="020B0604020202020204" pitchFamily="34" charset="0"/>
              </a:rPr>
              <a:t>.</a:t>
            </a:r>
          </a:p>
          <a:p>
            <a:pPr marL="0" indent="0">
              <a:buNone/>
            </a:pPr>
            <a:r>
              <a:rPr lang="ru-RU" sz="2200" dirty="0" smtClean="0">
                <a:solidFill>
                  <a:srgbClr val="003FBC"/>
                </a:solidFill>
                <a:latin typeface="Arial" panose="020B0604020202020204" pitchFamily="34" charset="0"/>
                <a:cs typeface="Arial" panose="020B0604020202020204" pitchFamily="34" charset="0"/>
              </a:rPr>
              <a:t> </a:t>
            </a: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a:solidFill>
                  <a:srgbClr val="7030A0"/>
                </a:solidFill>
                <a:latin typeface="Arial" panose="020B0604020202020204" pitchFamily="34" charset="0"/>
                <a:cs typeface="Arial" panose="020B0604020202020204" pitchFamily="34" charset="0"/>
              </a:rPr>
              <a:t>Задержка и отставание психомоторного развития</a:t>
            </a:r>
            <a:r>
              <a:rPr lang="ru-RU" sz="1700" dirty="0" smtClean="0">
                <a:solidFill>
                  <a:srgbClr val="7030A0"/>
                </a:solidFill>
                <a:latin typeface="Arial" panose="020B0604020202020204" pitchFamily="34" charset="0"/>
                <a:cs typeface="Arial" panose="020B0604020202020204" pitchFamily="34" charset="0"/>
              </a:rPr>
              <a:t>;</a:t>
            </a:r>
          </a:p>
          <a:p>
            <a:r>
              <a:rPr lang="ru-RU" sz="1700" dirty="0" smtClean="0">
                <a:solidFill>
                  <a:srgbClr val="7030A0"/>
                </a:solidFill>
                <a:latin typeface="Arial" panose="020B0604020202020204" pitchFamily="34" charset="0"/>
                <a:cs typeface="Arial" panose="020B0604020202020204" pitchFamily="34" charset="0"/>
              </a:rPr>
              <a:t> </a:t>
            </a:r>
            <a:r>
              <a:rPr lang="ru-RU" sz="1700" dirty="0">
                <a:solidFill>
                  <a:srgbClr val="7030A0"/>
                </a:solidFill>
                <a:latin typeface="Arial" panose="020B0604020202020204" pitchFamily="34" charset="0"/>
                <a:cs typeface="Arial" panose="020B0604020202020204" pitchFamily="34" charset="0"/>
              </a:rPr>
              <a:t>нарушение обмена веществ.</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Tree>
    <p:extLst>
      <p:ext uri="{BB962C8B-B14F-4D97-AF65-F5344CB8AC3E}">
        <p14:creationId xmlns="" xmlns:p14="http://schemas.microsoft.com/office/powerpoint/2010/main" val="12622690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smtClean="0">
                <a:latin typeface="Arial Black" panose="020B0A04020102020204" pitchFamily="34" charset="0"/>
              </a:rPr>
              <a:t>Гуси</a:t>
            </a:r>
          </a:p>
          <a:p>
            <a:pPr algn="ctr"/>
            <a:r>
              <a:rPr lang="ru-RU" sz="3200" dirty="0" smtClean="0">
                <a:latin typeface="Arial" panose="020B0604020202020204" pitchFamily="34" charset="0"/>
                <a:cs typeface="Arial" panose="020B0604020202020204" pitchFamily="34" charset="0"/>
              </a:rPr>
              <a:t>(3-7 лет)</a:t>
            </a:r>
            <a:endParaRPr lang="ru-RU" sz="3200" dirty="0">
              <a:latin typeface="Arial" panose="020B0604020202020204" pitchFamily="34" charset="0"/>
              <a:cs typeface="Arial" panose="020B0604020202020204" pitchFamily="34" charset="0"/>
            </a:endParaRPr>
          </a:p>
        </p:txBody>
      </p:sp>
      <p:pic>
        <p:nvPicPr>
          <p:cNvPr id="3074" name="Picture 2" descr="C:\Users\Александр\Desktop\maxresdefault.jpg"/>
          <p:cNvPicPr>
            <a:picLocks noChangeAspect="1" noChangeArrowheads="1"/>
          </p:cNvPicPr>
          <p:nvPr/>
        </p:nvPicPr>
        <p:blipFill>
          <a:blip r:embed="rId2">
            <a:extLst>
              <a:ext uri="{28A0092B-C50C-407E-A947-70E740481C1C}">
                <a14:useLocalDpi xmlns="" xmlns:a14="http://schemas.microsoft.com/office/drawing/2010/main" val="0"/>
              </a:ext>
            </a:extLst>
          </a:blip>
          <a:srcRect l="15207" r="14776" b="245"/>
          <a:stretch>
            <a:fillRect/>
          </a:stretch>
        </p:blipFill>
        <p:spPr bwMode="auto">
          <a:xfrm>
            <a:off x="3409122" y="304997"/>
            <a:ext cx="5039139" cy="403840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535518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1700" dirty="0">
                <a:solidFill>
                  <a:srgbClr val="00B050"/>
                </a:solidFill>
                <a:latin typeface="Arial" panose="020B0604020202020204" pitchFamily="34" charset="0"/>
                <a:cs typeface="Arial" panose="020B0604020202020204" pitchFamily="34" charset="0"/>
              </a:rPr>
              <a:t>Дети стоят, затем, присев на корточки, ходят по залу или комнате, руки на коленях. Они изображают гусей, которые щиплют траву на лугу. </a:t>
            </a:r>
            <a:endParaRPr lang="ru-RU" sz="1700" dirty="0" smtClean="0">
              <a:solidFill>
                <a:srgbClr val="00B050"/>
              </a:solidFill>
              <a:latin typeface="Arial" panose="020B0604020202020204" pitchFamily="34" charset="0"/>
              <a:cs typeface="Arial" panose="020B0604020202020204" pitchFamily="34" charset="0"/>
            </a:endParaRPr>
          </a:p>
          <a:p>
            <a:pPr algn="just"/>
            <a:r>
              <a:rPr lang="ru-RU" sz="1700" dirty="0" smtClean="0">
                <a:solidFill>
                  <a:srgbClr val="00B050"/>
                </a:solidFill>
                <a:latin typeface="Arial" panose="020B0604020202020204" pitchFamily="34" charset="0"/>
                <a:cs typeface="Arial" panose="020B0604020202020204" pitchFamily="34" charset="0"/>
              </a:rPr>
              <a:t>«</a:t>
            </a:r>
            <a:r>
              <a:rPr lang="ru-RU" sz="1700" dirty="0">
                <a:solidFill>
                  <a:srgbClr val="00B050"/>
                </a:solidFill>
                <a:latin typeface="Arial" panose="020B0604020202020204" pitchFamily="34" charset="0"/>
                <a:cs typeface="Arial" panose="020B0604020202020204" pitchFamily="34" charset="0"/>
              </a:rPr>
              <a:t>Коршун» (кто-нибудь из выбранных или назначенных детей, находящихся за чертой) следит за ними. Когда «коршун» появляется на «лугу», дети, изображающие гусей, поднимают и опускают руки, ударяя себя ими по бокам (хлопают крыльями) и убегают</a:t>
            </a:r>
            <a:r>
              <a:rPr lang="ru-RU" sz="1700" dirty="0" smtClean="0">
                <a:solidFill>
                  <a:srgbClr val="00B050"/>
                </a:solidFill>
                <a:latin typeface="Arial" panose="020B0604020202020204" pitchFamily="34" charset="0"/>
                <a:cs typeface="Arial" panose="020B0604020202020204" pitchFamily="34" charset="0"/>
              </a:rPr>
              <a:t>.</a:t>
            </a:r>
          </a:p>
          <a:p>
            <a:pPr algn="just"/>
            <a:r>
              <a:rPr lang="ru-RU" sz="1700" dirty="0" smtClean="0">
                <a:solidFill>
                  <a:srgbClr val="00B050"/>
                </a:solidFill>
                <a:latin typeface="Arial" panose="020B0604020202020204" pitchFamily="34" charset="0"/>
                <a:cs typeface="Arial" panose="020B0604020202020204" pitchFamily="34" charset="0"/>
              </a:rPr>
              <a:t> </a:t>
            </a:r>
            <a:r>
              <a:rPr lang="ru-RU" sz="1700" dirty="0">
                <a:solidFill>
                  <a:srgbClr val="00B050"/>
                </a:solidFill>
                <a:latin typeface="Arial" panose="020B0604020202020204" pitchFamily="34" charset="0"/>
                <a:cs typeface="Arial" panose="020B0604020202020204" pitchFamily="34" charset="0"/>
              </a:rPr>
              <a:t>«Коршун» старается поймать «гуся». Пойманный ребенок выбывает из игры. Выигрывает тот, кто ни разу не был пойман. </a:t>
            </a:r>
          </a:p>
          <a:p>
            <a:pPr marL="0" indent="0" algn="just">
              <a:buNone/>
            </a:pPr>
            <a:r>
              <a:rPr lang="ru-RU" sz="1700" dirty="0" smtClean="0">
                <a:solidFill>
                  <a:srgbClr val="00B050"/>
                </a:solidFill>
                <a:latin typeface="Arial Black" panose="020B0A04020102020204" pitchFamily="34" charset="0"/>
              </a:rPr>
              <a:t>  Количество повторений: </a:t>
            </a:r>
            <a:r>
              <a:rPr lang="ru-RU" sz="1700" dirty="0" smtClean="0">
                <a:solidFill>
                  <a:srgbClr val="00B050"/>
                </a:solidFill>
                <a:latin typeface="Arial" panose="020B0604020202020204" pitchFamily="34" charset="0"/>
                <a:cs typeface="Arial" panose="020B0604020202020204" pitchFamily="34" charset="0"/>
              </a:rPr>
              <a:t>1 - 2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700" dirty="0">
                <a:solidFill>
                  <a:srgbClr val="003FBC"/>
                </a:solidFill>
                <a:latin typeface="Arial" panose="020B0604020202020204" pitchFamily="34" charset="0"/>
                <a:cs typeface="Arial" panose="020B0604020202020204" pitchFamily="34" charset="0"/>
              </a:rPr>
              <a:t>Укрепление мышечно-связочного аппарата ног</a:t>
            </a:r>
            <a:r>
              <a:rPr lang="ru-RU" sz="1700" dirty="0" smtClean="0">
                <a:solidFill>
                  <a:srgbClr val="003FBC"/>
                </a:solidFill>
                <a:latin typeface="Arial" panose="020B0604020202020204" pitchFamily="34" charset="0"/>
                <a:cs typeface="Arial" panose="020B0604020202020204" pitchFamily="34" charset="0"/>
              </a:rPr>
              <a:t>;</a:t>
            </a:r>
          </a:p>
          <a:p>
            <a:pPr marL="0" indent="0">
              <a:buNone/>
            </a:pPr>
            <a:r>
              <a:rPr lang="ru-RU" sz="1700" dirty="0" smtClean="0">
                <a:solidFill>
                  <a:srgbClr val="003FBC"/>
                </a:solidFill>
                <a:latin typeface="Arial" panose="020B0604020202020204" pitchFamily="34" charset="0"/>
                <a:cs typeface="Arial" panose="020B0604020202020204" pitchFamily="34" charset="0"/>
              </a:rPr>
              <a:t> </a:t>
            </a:r>
            <a:r>
              <a:rPr lang="ru-RU" sz="1700" dirty="0">
                <a:solidFill>
                  <a:srgbClr val="003FBC"/>
                </a:solidFill>
                <a:latin typeface="Arial" panose="020B0604020202020204" pitchFamily="34" charset="0"/>
                <a:cs typeface="Arial" panose="020B0604020202020204" pitchFamily="34" charset="0"/>
              </a:rPr>
              <a:t>У</a:t>
            </a:r>
            <a:r>
              <a:rPr lang="ru-RU" sz="1700" dirty="0" smtClean="0">
                <a:solidFill>
                  <a:srgbClr val="003FBC"/>
                </a:solidFill>
                <a:latin typeface="Arial" panose="020B0604020202020204" pitchFamily="34" charset="0"/>
                <a:cs typeface="Arial" panose="020B0604020202020204" pitchFamily="34" charset="0"/>
              </a:rPr>
              <a:t>лучшение </a:t>
            </a:r>
            <a:r>
              <a:rPr lang="ru-RU" sz="1700" dirty="0">
                <a:solidFill>
                  <a:srgbClr val="003FBC"/>
                </a:solidFill>
                <a:latin typeface="Arial" panose="020B0604020202020204" pitchFamily="34" charset="0"/>
                <a:cs typeface="Arial" panose="020B0604020202020204" pitchFamily="34" charset="0"/>
              </a:rPr>
              <a:t>осанки, развитие быстроты реакции, ловкости.</a:t>
            </a:r>
            <a:r>
              <a:rPr lang="ru-RU" sz="2200" dirty="0" smtClean="0">
                <a:solidFill>
                  <a:srgbClr val="003FBC"/>
                </a:solidFill>
                <a:latin typeface="Arial" panose="020B0604020202020204" pitchFamily="34" charset="0"/>
                <a:cs typeface="Arial" panose="020B0604020202020204" pitchFamily="34" charset="0"/>
              </a:rPr>
              <a:t> </a:t>
            </a:r>
          </a:p>
          <a:p>
            <a:pPr marL="0" indent="0">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a:solidFill>
                  <a:srgbClr val="7030A0"/>
                </a:solidFill>
                <a:latin typeface="Arial" panose="020B0604020202020204" pitchFamily="34" charset="0"/>
                <a:cs typeface="Arial" panose="020B0604020202020204" pitchFamily="34" charset="0"/>
              </a:rPr>
              <a:t>Плоскостопие; </a:t>
            </a:r>
            <a:endParaRPr lang="ru-RU" sz="1700" dirty="0" smtClean="0">
              <a:solidFill>
                <a:srgbClr val="7030A0"/>
              </a:solidFill>
              <a:latin typeface="Arial" panose="020B0604020202020204" pitchFamily="34" charset="0"/>
              <a:cs typeface="Arial" panose="020B0604020202020204" pitchFamily="34" charset="0"/>
            </a:endParaRPr>
          </a:p>
          <a:p>
            <a:r>
              <a:rPr lang="ru-RU" sz="1700" dirty="0" smtClean="0">
                <a:solidFill>
                  <a:srgbClr val="7030A0"/>
                </a:solidFill>
                <a:latin typeface="Arial" panose="020B0604020202020204" pitchFamily="34" charset="0"/>
                <a:cs typeface="Arial" panose="020B0604020202020204" pitchFamily="34" charset="0"/>
              </a:rPr>
              <a:t>нарушения </a:t>
            </a:r>
            <a:r>
              <a:rPr lang="ru-RU" sz="1700" dirty="0">
                <a:solidFill>
                  <a:srgbClr val="7030A0"/>
                </a:solidFill>
                <a:latin typeface="Arial" panose="020B0604020202020204" pitchFamily="34" charset="0"/>
                <a:cs typeface="Arial" panose="020B0604020202020204" pitchFamily="34" charset="0"/>
              </a:rPr>
              <a:t>осанки.</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4098" name="Picture 2" descr="C:\Users\Александр\Desktop\hello_html_m38029d1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665539" y="2658274"/>
            <a:ext cx="2893669" cy="20588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568305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a:latin typeface="Arial Black" panose="020B0A04020102020204" pitchFamily="34" charset="0"/>
              </a:rPr>
              <a:t>Пузырь </a:t>
            </a:r>
            <a:endParaRPr lang="ru-RU" sz="8800" dirty="0" smtClean="0">
              <a:latin typeface="Arial Black" panose="020B0A04020102020204" pitchFamily="34" charset="0"/>
            </a:endParaRPr>
          </a:p>
          <a:p>
            <a:pPr algn="ctr"/>
            <a:r>
              <a:rPr lang="ru-RU" sz="3200" dirty="0" smtClean="0">
                <a:latin typeface="Arial" panose="020B0604020202020204" pitchFamily="34" charset="0"/>
                <a:cs typeface="Arial" panose="020B0604020202020204" pitchFamily="34" charset="0"/>
              </a:rPr>
              <a:t>(3-9 лет)</a:t>
            </a:r>
            <a:endParaRPr lang="ru-RU" sz="3200" dirty="0">
              <a:latin typeface="Arial" panose="020B0604020202020204" pitchFamily="34" charset="0"/>
              <a:cs typeface="Arial" panose="020B0604020202020204" pitchFamily="34" charset="0"/>
            </a:endParaRPr>
          </a:p>
        </p:txBody>
      </p:sp>
      <p:pic>
        <p:nvPicPr>
          <p:cNvPr id="5122" name="Picture 2" descr="C:\Users\Александр\Desktop\upl_1631945653_683937_z1hju.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23683" y="288233"/>
            <a:ext cx="3523165" cy="388441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378166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sz="2000" b="1" dirty="0" smtClean="0">
                <a:solidFill>
                  <a:srgbClr val="007434"/>
                </a:solidFill>
                <a:latin typeface="Arial Black" panose="020B0A04020102020204" pitchFamily="34" charset="0"/>
              </a:rPr>
              <a:t>Методика проведения упражнения</a:t>
            </a:r>
          </a:p>
          <a:p>
            <a:pPr algn="just"/>
            <a:r>
              <a:rPr lang="ru-RU" sz="1700" dirty="0">
                <a:solidFill>
                  <a:srgbClr val="00B050"/>
                </a:solidFill>
                <a:latin typeface="Arial" panose="020B0604020202020204" pitchFamily="34" charset="0"/>
                <a:cs typeface="Arial" panose="020B0604020202020204" pitchFamily="34" charset="0"/>
              </a:rPr>
              <a:t>Дети стоят вплотную друг к другу, взявшись за руки. Вместе с инструктором лечебной физкультуры говорят: Раздувайся, пузырь, Раздувайся большой, Оставайся такой, Да не лопайся</a:t>
            </a:r>
            <a:r>
              <a:rPr lang="ru-RU" sz="1700" dirty="0" smtClean="0">
                <a:solidFill>
                  <a:srgbClr val="00B050"/>
                </a:solidFill>
                <a:latin typeface="Arial" panose="020B0604020202020204" pitchFamily="34" charset="0"/>
                <a:cs typeface="Arial" panose="020B0604020202020204" pitchFamily="34" charset="0"/>
              </a:rPr>
              <a:t>.</a:t>
            </a:r>
          </a:p>
          <a:p>
            <a:pPr algn="just"/>
            <a:r>
              <a:rPr lang="ru-RU" sz="1700" dirty="0" smtClean="0">
                <a:solidFill>
                  <a:srgbClr val="00B050"/>
                </a:solidFill>
                <a:latin typeface="Arial" panose="020B0604020202020204" pitchFamily="34" charset="0"/>
                <a:cs typeface="Arial" panose="020B0604020202020204" pitchFamily="34" charset="0"/>
              </a:rPr>
              <a:t> </a:t>
            </a:r>
            <a:r>
              <a:rPr lang="ru-RU" sz="1700" dirty="0">
                <a:solidFill>
                  <a:srgbClr val="00B050"/>
                </a:solidFill>
                <a:latin typeface="Arial" panose="020B0604020202020204" pitchFamily="34" charset="0"/>
                <a:cs typeface="Arial" panose="020B0604020202020204" pitchFamily="34" charset="0"/>
              </a:rPr>
              <a:t>Произнося стихи, дети постепенно расходятся и максимально расширяют круг, продолжая держаться за </a:t>
            </a:r>
            <a:r>
              <a:rPr lang="ru-RU" sz="1700" dirty="0" smtClean="0">
                <a:solidFill>
                  <a:srgbClr val="00B050"/>
                </a:solidFill>
                <a:latin typeface="Arial" panose="020B0604020202020204" pitchFamily="34" charset="0"/>
                <a:cs typeface="Arial" panose="020B0604020202020204" pitchFamily="34" charset="0"/>
              </a:rPr>
              <a:t>руки. После </a:t>
            </a:r>
            <a:r>
              <a:rPr lang="ru-RU" sz="1700" dirty="0">
                <a:solidFill>
                  <a:srgbClr val="00B050"/>
                </a:solidFill>
                <a:latin typeface="Arial" panose="020B0604020202020204" pitchFamily="34" charset="0"/>
                <a:cs typeface="Arial" panose="020B0604020202020204" pitchFamily="34" charset="0"/>
              </a:rPr>
              <a:t>слов инструктора: «Пузырь лопнул» — все дети опускают руки, хором говорят: «Хлоп», хлопают руками и присаживаются на корточки, произнося «</a:t>
            </a:r>
            <a:r>
              <a:rPr lang="ru-RU" sz="1700" dirty="0" err="1">
                <a:solidFill>
                  <a:srgbClr val="00B050"/>
                </a:solidFill>
                <a:latin typeface="Arial" panose="020B0604020202020204" pitchFamily="34" charset="0"/>
                <a:cs typeface="Arial" panose="020B0604020202020204" pitchFamily="34" charset="0"/>
              </a:rPr>
              <a:t>шшш</a:t>
            </a:r>
            <a:r>
              <a:rPr lang="ru-RU" sz="1700" dirty="0">
                <a:solidFill>
                  <a:srgbClr val="00B050"/>
                </a:solidFill>
                <a:latin typeface="Arial" panose="020B0604020202020204" pitchFamily="34" charset="0"/>
                <a:cs typeface="Arial" panose="020B0604020202020204" pitchFamily="34" charset="0"/>
              </a:rPr>
              <a:t>...ш». «Выходит воздух из пузыря», — говорит при этом инструктор</a:t>
            </a:r>
            <a:r>
              <a:rPr lang="ru-RU" sz="1700" dirty="0" smtClean="0">
                <a:solidFill>
                  <a:srgbClr val="00B050"/>
                </a:solidFill>
                <a:latin typeface="Arial" panose="020B0604020202020204" pitchFamily="34" charset="0"/>
                <a:cs typeface="Arial" panose="020B0604020202020204" pitchFamily="34" charset="0"/>
              </a:rPr>
              <a:t>.</a:t>
            </a:r>
          </a:p>
          <a:p>
            <a:pPr algn="just"/>
            <a:r>
              <a:rPr lang="ru-RU" sz="1700" dirty="0" smtClean="0">
                <a:solidFill>
                  <a:srgbClr val="00B050"/>
                </a:solidFill>
                <a:latin typeface="Arial" panose="020B0604020202020204" pitchFamily="34" charset="0"/>
                <a:cs typeface="Arial" panose="020B0604020202020204" pitchFamily="34" charset="0"/>
              </a:rPr>
              <a:t> </a:t>
            </a:r>
            <a:r>
              <a:rPr lang="ru-RU" sz="1700" dirty="0">
                <a:solidFill>
                  <a:srgbClr val="00B050"/>
                </a:solidFill>
                <a:latin typeface="Arial" panose="020B0604020202020204" pitchFamily="34" charset="0"/>
                <a:cs typeface="Arial" panose="020B0604020202020204" pitchFamily="34" charset="0"/>
              </a:rPr>
              <a:t>Он предлагает надуть новый пузырь: дети встают, снова образуют маленький круг, и игра возобновляется. </a:t>
            </a:r>
          </a:p>
          <a:p>
            <a:pPr marL="0" indent="0" algn="just">
              <a:buNone/>
            </a:pPr>
            <a:r>
              <a:rPr lang="ru-RU" sz="1700" dirty="0" smtClean="0">
                <a:solidFill>
                  <a:srgbClr val="00B050"/>
                </a:solidFill>
                <a:latin typeface="Arial Black" panose="020B0A04020102020204" pitchFamily="34" charset="0"/>
              </a:rPr>
              <a:t>  Количество повторений: </a:t>
            </a:r>
            <a:r>
              <a:rPr lang="ru-RU" sz="1700" dirty="0" smtClean="0">
                <a:solidFill>
                  <a:srgbClr val="00B050"/>
                </a:solidFill>
                <a:latin typeface="Arial" panose="020B0604020202020204" pitchFamily="34" charset="0"/>
                <a:cs typeface="Arial" panose="020B0604020202020204" pitchFamily="34" charset="0"/>
              </a:rPr>
              <a:t>2 - 4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sz="2000"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700" dirty="0">
                <a:solidFill>
                  <a:srgbClr val="003FBC"/>
                </a:solidFill>
                <a:latin typeface="Arial" panose="020B0604020202020204" pitchFamily="34" charset="0"/>
                <a:cs typeface="Arial" panose="020B0604020202020204" pitchFamily="34" charset="0"/>
              </a:rPr>
              <a:t>Развитие основных движений (</a:t>
            </a:r>
            <a:r>
              <a:rPr lang="ru-RU" sz="1700" dirty="0" smtClean="0">
                <a:solidFill>
                  <a:srgbClr val="003FBC"/>
                </a:solidFill>
                <a:latin typeface="Arial" panose="020B0604020202020204" pitchFamily="34" charset="0"/>
                <a:cs typeface="Arial" panose="020B0604020202020204" pitchFamily="34" charset="0"/>
              </a:rPr>
              <a:t>ходьбы, бега</a:t>
            </a:r>
            <a:r>
              <a:rPr lang="ru-RU" sz="1700" dirty="0">
                <a:solidFill>
                  <a:srgbClr val="003FBC"/>
                </a:solidFill>
                <a:latin typeface="Arial" panose="020B0604020202020204" pitchFamily="34" charset="0"/>
                <a:cs typeface="Arial" panose="020B0604020202020204" pitchFamily="34" charset="0"/>
              </a:rPr>
              <a:t>); улучшение функции </a:t>
            </a:r>
            <a:r>
              <a:rPr lang="ru-RU" sz="1700" dirty="0" smtClean="0">
                <a:solidFill>
                  <a:srgbClr val="003FBC"/>
                </a:solidFill>
                <a:latin typeface="Arial" panose="020B0604020202020204" pitchFamily="34" charset="0"/>
                <a:cs typeface="Arial" panose="020B0604020202020204" pitchFamily="34" charset="0"/>
              </a:rPr>
              <a:t>дыхания; формирование </a:t>
            </a:r>
            <a:r>
              <a:rPr lang="ru-RU" sz="1700" dirty="0">
                <a:solidFill>
                  <a:srgbClr val="003FBC"/>
                </a:solidFill>
                <a:latin typeface="Arial" panose="020B0604020202020204" pitchFamily="34" charset="0"/>
                <a:cs typeface="Arial" panose="020B0604020202020204" pitchFamily="34" charset="0"/>
              </a:rPr>
              <a:t>правильной осанки</a:t>
            </a:r>
            <a:r>
              <a:rPr lang="ru-RU" sz="1700" dirty="0" smtClean="0">
                <a:solidFill>
                  <a:srgbClr val="003FBC"/>
                </a:solidFill>
                <a:latin typeface="Arial" panose="020B0604020202020204" pitchFamily="34" charset="0"/>
                <a:cs typeface="Arial" panose="020B0604020202020204" pitchFamily="34" charset="0"/>
              </a:rPr>
              <a:t>;</a:t>
            </a:r>
          </a:p>
          <a:p>
            <a:pPr marL="0" indent="0">
              <a:buNone/>
            </a:pPr>
            <a:r>
              <a:rPr lang="ru-RU" sz="1700" dirty="0" smtClean="0">
                <a:solidFill>
                  <a:srgbClr val="003FBC"/>
                </a:solidFill>
                <a:latin typeface="Arial" panose="020B0604020202020204" pitchFamily="34" charset="0"/>
                <a:cs typeface="Arial" panose="020B0604020202020204" pitchFamily="34" charset="0"/>
              </a:rPr>
              <a:t> </a:t>
            </a:r>
            <a:r>
              <a:rPr lang="ru-RU" sz="1700" dirty="0">
                <a:solidFill>
                  <a:srgbClr val="003FBC"/>
                </a:solidFill>
                <a:latin typeface="Arial" panose="020B0604020202020204" pitchFamily="34" charset="0"/>
                <a:cs typeface="Arial" panose="020B0604020202020204" pitchFamily="34" charset="0"/>
              </a:rPr>
              <a:t>тонизирующее и успокаивающее воздействие на весь организм ребенка; умение действовать в коллективе. </a:t>
            </a:r>
            <a:endParaRPr lang="ru-RU" sz="1700" dirty="0" smtClean="0">
              <a:solidFill>
                <a:srgbClr val="003FBC"/>
              </a:solidFill>
              <a:latin typeface="Arial" panose="020B0604020202020204" pitchFamily="34" charset="0"/>
              <a:cs typeface="Arial" panose="020B0604020202020204" pitchFamily="34" charset="0"/>
            </a:endParaRPr>
          </a:p>
          <a:p>
            <a:pPr marL="0" indent="0">
              <a:buNone/>
            </a:pPr>
            <a:r>
              <a:rPr lang="ru-RU" sz="2200" dirty="0" smtClean="0">
                <a:solidFill>
                  <a:srgbClr val="003FBC"/>
                </a:solidFill>
                <a:latin typeface="Arial" panose="020B0604020202020204" pitchFamily="34" charset="0"/>
                <a:cs typeface="Arial" panose="020B0604020202020204" pitchFamily="34" charset="0"/>
              </a:rPr>
              <a:t> </a:t>
            </a:r>
            <a:r>
              <a:rPr lang="ru-RU" sz="20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a:solidFill>
                  <a:srgbClr val="7030A0"/>
                </a:solidFill>
                <a:latin typeface="Arial" panose="020B0604020202020204" pitchFamily="34" charset="0"/>
                <a:cs typeface="Arial" panose="020B0604020202020204" pitchFamily="34" charset="0"/>
              </a:rPr>
              <a:t>Рецидивирующий бронхит, бронхиальная астма, хроническая пневмония</a:t>
            </a:r>
            <a:r>
              <a:rPr lang="ru-RU" sz="1700" dirty="0" smtClean="0">
                <a:solidFill>
                  <a:srgbClr val="7030A0"/>
                </a:solidFill>
                <a:latin typeface="Arial" panose="020B0604020202020204" pitchFamily="34" charset="0"/>
                <a:cs typeface="Arial" panose="020B0604020202020204" pitchFamily="34" charset="0"/>
              </a:rPr>
              <a:t>;</a:t>
            </a:r>
          </a:p>
          <a:p>
            <a:r>
              <a:rPr lang="ru-RU" sz="1700" dirty="0" smtClean="0">
                <a:solidFill>
                  <a:srgbClr val="7030A0"/>
                </a:solidFill>
                <a:latin typeface="Arial" panose="020B0604020202020204" pitchFamily="34" charset="0"/>
                <a:cs typeface="Arial" panose="020B0604020202020204" pitchFamily="34" charset="0"/>
              </a:rPr>
              <a:t> </a:t>
            </a:r>
            <a:r>
              <a:rPr lang="ru-RU" sz="1700" dirty="0">
                <a:solidFill>
                  <a:srgbClr val="7030A0"/>
                </a:solidFill>
                <a:latin typeface="Arial" panose="020B0604020202020204" pitchFamily="34" charset="0"/>
                <a:cs typeface="Arial" panose="020B0604020202020204" pitchFamily="34" charset="0"/>
              </a:rPr>
              <a:t>нарушения осанки; заболевания нервной системы, сопровождающиеся расторможенностью, возбудимостью, рассеянностью; ожирение.</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Tree>
    <p:extLst>
      <p:ext uri="{BB962C8B-B14F-4D97-AF65-F5344CB8AC3E}">
        <p14:creationId xmlns="" xmlns:p14="http://schemas.microsoft.com/office/powerpoint/2010/main" val="32207125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a:latin typeface="Arial Black" panose="020B0A04020102020204" pitchFamily="34" charset="0"/>
              </a:rPr>
              <a:t>Идет коза по лесу </a:t>
            </a:r>
            <a:endParaRPr lang="ru-RU" sz="8000" dirty="0" smtClean="0">
              <a:latin typeface="Arial Black" panose="020B0A04020102020204" pitchFamily="34" charset="0"/>
            </a:endParaRPr>
          </a:p>
          <a:p>
            <a:pPr algn="ctr"/>
            <a:r>
              <a:rPr lang="ru-RU" sz="3200" dirty="0" smtClean="0">
                <a:latin typeface="Arial" panose="020B0604020202020204" pitchFamily="34" charset="0"/>
                <a:cs typeface="Arial" panose="020B0604020202020204" pitchFamily="34" charset="0"/>
              </a:rPr>
              <a:t>(3-9 лет)</a:t>
            </a:r>
            <a:endParaRPr lang="ru-RU" sz="3200" dirty="0">
              <a:latin typeface="Arial" panose="020B0604020202020204" pitchFamily="34" charset="0"/>
              <a:cs typeface="Arial" panose="020B0604020202020204" pitchFamily="34" charset="0"/>
            </a:endParaRPr>
          </a:p>
        </p:txBody>
      </p:sp>
      <p:pic>
        <p:nvPicPr>
          <p:cNvPr id="7170" name="Picture 2" descr="C:\Users\Александр\Desktop\1639261060_1-papik-pro-p-koza-klipart-1.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217607" y="340745"/>
            <a:ext cx="3236741" cy="42379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58336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sz="2200" b="1" dirty="0" smtClean="0">
                <a:solidFill>
                  <a:srgbClr val="007434"/>
                </a:solidFill>
                <a:latin typeface="Arial Black" panose="020B0A04020102020204" pitchFamily="34" charset="0"/>
              </a:rPr>
              <a:t>Методика проведения упражнения</a:t>
            </a:r>
          </a:p>
          <a:p>
            <a:pPr algn="just"/>
            <a:r>
              <a:rPr lang="ru-RU" sz="1700" dirty="0">
                <a:solidFill>
                  <a:srgbClr val="00B050"/>
                </a:solidFill>
                <a:latin typeface="Arial" panose="020B0604020202020204" pitchFamily="34" charset="0"/>
                <a:cs typeface="Arial" panose="020B0604020202020204" pitchFamily="34" charset="0"/>
              </a:rPr>
              <a:t>Дети стоят в кругу, выбирают «козу». Затем идут по кругу поскоками. «Коза» идет так же, но в кругу. Все поют: «Идет коза по лесу, по лесу. Нашла коза принцессу, принцессу». </a:t>
            </a:r>
          </a:p>
          <a:p>
            <a:pPr algn="just"/>
            <a:r>
              <a:rPr lang="ru-RU" sz="1700" dirty="0" smtClean="0">
                <a:solidFill>
                  <a:srgbClr val="00B050"/>
                </a:solidFill>
                <a:latin typeface="Arial" panose="020B0604020202020204" pitchFamily="34" charset="0"/>
                <a:cs typeface="Arial" panose="020B0604020202020204" pitchFamily="34" charset="0"/>
              </a:rPr>
              <a:t>«</a:t>
            </a:r>
            <a:r>
              <a:rPr lang="ru-RU" sz="1700" dirty="0">
                <a:solidFill>
                  <a:srgbClr val="00B050"/>
                </a:solidFill>
                <a:latin typeface="Arial" panose="020B0604020202020204" pitchFamily="34" charset="0"/>
                <a:cs typeface="Arial" panose="020B0604020202020204" pitchFamily="34" charset="0"/>
              </a:rPr>
              <a:t>Коза» выбирает кого-нибудь и, взяв за руки «принцессу», делает вместе с ней в кругу движения, которые, согласно песне, повторяют все играющие: «Давай, коза, попрыгаем, попрыгаем, попрыгаем (прыгают на двух ногах) </a:t>
            </a:r>
            <a:endParaRPr lang="ru-RU" sz="1700" dirty="0" smtClean="0">
              <a:solidFill>
                <a:srgbClr val="00B050"/>
              </a:solidFill>
              <a:latin typeface="Arial" panose="020B0604020202020204" pitchFamily="34" charset="0"/>
              <a:cs typeface="Arial" panose="020B0604020202020204" pitchFamily="34" charset="0"/>
            </a:endParaRPr>
          </a:p>
          <a:p>
            <a:pPr algn="just"/>
            <a:r>
              <a:rPr lang="ru-RU" sz="1700" dirty="0" smtClean="0">
                <a:solidFill>
                  <a:srgbClr val="00B050"/>
                </a:solidFill>
                <a:latin typeface="Arial" panose="020B0604020202020204" pitchFamily="34" charset="0"/>
                <a:cs typeface="Arial" panose="020B0604020202020204" pitchFamily="34" charset="0"/>
              </a:rPr>
              <a:t>и </a:t>
            </a:r>
            <a:r>
              <a:rPr lang="ru-RU" sz="1700" dirty="0">
                <a:solidFill>
                  <a:srgbClr val="00B050"/>
                </a:solidFill>
                <a:latin typeface="Arial" panose="020B0604020202020204" pitchFamily="34" charset="0"/>
                <a:cs typeface="Arial" panose="020B0604020202020204" pitchFamily="34" charset="0"/>
              </a:rPr>
              <a:t>ножками подрыгаем, подрыгаем, подрыгаем (дети подскоком выставляют поочередно ноги вперед), и ручками похлопаем, похлопаем, похлопаем» (хлопают), и ножками потопаем, потопаем, потопаем» (топают</a:t>
            </a:r>
            <a:r>
              <a:rPr lang="ru-RU" sz="1700" dirty="0" smtClean="0">
                <a:solidFill>
                  <a:srgbClr val="00B050"/>
                </a:solidFill>
                <a:latin typeface="Arial" panose="020B0604020202020204" pitchFamily="34" charset="0"/>
                <a:cs typeface="Arial" panose="020B0604020202020204" pitchFamily="34" charset="0"/>
              </a:rPr>
              <a:t>).</a:t>
            </a:r>
          </a:p>
          <a:p>
            <a:pPr algn="just"/>
            <a:r>
              <a:rPr lang="ru-RU" sz="1700" dirty="0" smtClean="0">
                <a:solidFill>
                  <a:srgbClr val="00B050"/>
                </a:solidFill>
                <a:latin typeface="Arial" panose="020B0604020202020204" pitchFamily="34" charset="0"/>
                <a:cs typeface="Arial" panose="020B0604020202020204" pitchFamily="34" charset="0"/>
              </a:rPr>
              <a:t> </a:t>
            </a:r>
            <a:r>
              <a:rPr lang="ru-RU" sz="1700" dirty="0">
                <a:solidFill>
                  <a:srgbClr val="00B050"/>
                </a:solidFill>
                <a:latin typeface="Arial" panose="020B0604020202020204" pitchFamily="34" charset="0"/>
                <a:cs typeface="Arial" panose="020B0604020202020204" pitchFamily="34" charset="0"/>
              </a:rPr>
              <a:t>Затем «коза» встает в круг, а выбранная ею «принцесса» становится «козой». </a:t>
            </a:r>
          </a:p>
          <a:p>
            <a:pPr marL="0" indent="0" algn="just">
              <a:buNone/>
            </a:pPr>
            <a:r>
              <a:rPr lang="ru-RU" sz="1700" dirty="0" smtClean="0">
                <a:solidFill>
                  <a:srgbClr val="00B050"/>
                </a:solidFill>
                <a:latin typeface="Arial Black" panose="020B0A04020102020204" pitchFamily="34" charset="0"/>
              </a:rPr>
              <a:t>  Количество повторений: </a:t>
            </a:r>
            <a:r>
              <a:rPr lang="ru-RU" sz="1700" dirty="0" smtClean="0">
                <a:solidFill>
                  <a:srgbClr val="00B050"/>
                </a:solidFill>
                <a:latin typeface="Arial" panose="020B0604020202020204" pitchFamily="34" charset="0"/>
                <a:cs typeface="Arial" panose="020B0604020202020204" pitchFamily="34" charset="0"/>
              </a:rPr>
              <a:t>2 - 4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sz="2200"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700" dirty="0">
                <a:solidFill>
                  <a:srgbClr val="003FBC"/>
                </a:solidFill>
                <a:latin typeface="Arial" panose="020B0604020202020204" pitchFamily="34" charset="0"/>
                <a:cs typeface="Arial" panose="020B0604020202020204" pitchFamily="34" charset="0"/>
              </a:rPr>
              <a:t>Развитие координации движений конечностей, туловища; </a:t>
            </a:r>
            <a:endParaRPr lang="ru-RU" sz="1700" dirty="0" smtClean="0">
              <a:solidFill>
                <a:srgbClr val="003FBC"/>
              </a:solidFill>
              <a:latin typeface="Arial" panose="020B0604020202020204" pitchFamily="34" charset="0"/>
              <a:cs typeface="Arial" panose="020B0604020202020204" pitchFamily="34" charset="0"/>
            </a:endParaRPr>
          </a:p>
          <a:p>
            <a:pPr marL="0" indent="0">
              <a:buNone/>
            </a:pPr>
            <a:r>
              <a:rPr lang="ru-RU" sz="1700" dirty="0" smtClean="0">
                <a:solidFill>
                  <a:srgbClr val="003FBC"/>
                </a:solidFill>
                <a:latin typeface="Arial" panose="020B0604020202020204" pitchFamily="34" charset="0"/>
                <a:cs typeface="Arial" panose="020B0604020202020204" pitchFamily="34" charset="0"/>
              </a:rPr>
              <a:t>улучшение </a:t>
            </a:r>
            <a:r>
              <a:rPr lang="ru-RU" sz="1700" dirty="0">
                <a:solidFill>
                  <a:srgbClr val="003FBC"/>
                </a:solidFill>
                <a:latin typeface="Arial" panose="020B0604020202020204" pitchFamily="34" charset="0"/>
                <a:cs typeface="Arial" panose="020B0604020202020204" pitchFamily="34" charset="0"/>
              </a:rPr>
              <a:t>функции дыхания, зрительного и </a:t>
            </a:r>
            <a:r>
              <a:rPr lang="ru-RU" sz="1700" dirty="0" smtClean="0">
                <a:solidFill>
                  <a:srgbClr val="003FBC"/>
                </a:solidFill>
                <a:latin typeface="Arial" panose="020B0604020202020204" pitchFamily="34" charset="0"/>
                <a:cs typeface="Arial" panose="020B0604020202020204" pitchFamily="34" charset="0"/>
              </a:rPr>
              <a:t>слухового анализаторов.</a:t>
            </a:r>
          </a:p>
          <a:p>
            <a:pPr marL="0" indent="0">
              <a:buNone/>
            </a:pPr>
            <a:r>
              <a:rPr lang="ru-RU" sz="2400" dirty="0" smtClean="0">
                <a:solidFill>
                  <a:srgbClr val="003FBC"/>
                </a:solidFill>
                <a:latin typeface="Arial" panose="020B0604020202020204" pitchFamily="34" charset="0"/>
                <a:cs typeface="Arial" panose="020B0604020202020204" pitchFamily="34" charset="0"/>
              </a:rPr>
              <a:t> </a:t>
            </a:r>
            <a:r>
              <a:rPr lang="ru-RU" sz="22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p>
          <a:p>
            <a:r>
              <a:rPr lang="ru-RU" sz="1700" dirty="0">
                <a:solidFill>
                  <a:srgbClr val="7030A0"/>
                </a:solidFill>
                <a:latin typeface="Arial" panose="020B0604020202020204" pitchFamily="34" charset="0"/>
                <a:cs typeface="Arial" panose="020B0604020202020204" pitchFamily="34" charset="0"/>
              </a:rPr>
              <a:t>Нарушения осанки</a:t>
            </a:r>
            <a:r>
              <a:rPr lang="ru-RU" sz="1700" dirty="0" smtClean="0">
                <a:solidFill>
                  <a:srgbClr val="7030A0"/>
                </a:solidFill>
                <a:latin typeface="Arial" panose="020B0604020202020204" pitchFamily="34" charset="0"/>
                <a:cs typeface="Arial" panose="020B0604020202020204" pitchFamily="34" charset="0"/>
              </a:rPr>
              <a:t>;</a:t>
            </a:r>
          </a:p>
          <a:p>
            <a:r>
              <a:rPr lang="ru-RU" sz="1700" dirty="0" smtClean="0">
                <a:solidFill>
                  <a:srgbClr val="7030A0"/>
                </a:solidFill>
                <a:latin typeface="Arial" panose="020B0604020202020204" pitchFamily="34" charset="0"/>
                <a:cs typeface="Arial" panose="020B0604020202020204" pitchFamily="34" charset="0"/>
              </a:rPr>
              <a:t> </a:t>
            </a:r>
            <a:r>
              <a:rPr lang="ru-RU" sz="1700" dirty="0">
                <a:solidFill>
                  <a:srgbClr val="7030A0"/>
                </a:solidFill>
                <a:latin typeface="Arial" panose="020B0604020202020204" pitchFamily="34" charset="0"/>
                <a:cs typeface="Arial" panose="020B0604020202020204" pitchFamily="34" charset="0"/>
              </a:rPr>
              <a:t>плоскостопие; </a:t>
            </a:r>
            <a:endParaRPr lang="ru-RU" sz="1700" dirty="0" smtClean="0">
              <a:solidFill>
                <a:srgbClr val="7030A0"/>
              </a:solidFill>
              <a:latin typeface="Arial" panose="020B0604020202020204" pitchFamily="34" charset="0"/>
              <a:cs typeface="Arial" panose="020B0604020202020204" pitchFamily="34" charset="0"/>
            </a:endParaRPr>
          </a:p>
          <a:p>
            <a:r>
              <a:rPr lang="ru-RU" sz="1700" dirty="0" smtClean="0">
                <a:solidFill>
                  <a:srgbClr val="7030A0"/>
                </a:solidFill>
                <a:latin typeface="Arial" panose="020B0604020202020204" pitchFamily="34" charset="0"/>
                <a:cs typeface="Arial" panose="020B0604020202020204" pitchFamily="34" charset="0"/>
              </a:rPr>
              <a:t>заболевания </a:t>
            </a:r>
            <a:r>
              <a:rPr lang="ru-RU" sz="1700" dirty="0">
                <a:solidFill>
                  <a:srgbClr val="7030A0"/>
                </a:solidFill>
                <a:latin typeface="Arial" panose="020B0604020202020204" pitchFamily="34" charset="0"/>
                <a:cs typeface="Arial" panose="020B0604020202020204" pitchFamily="34" charset="0"/>
              </a:rPr>
              <a:t>органов дыхания. </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8194" name="Picture 2" descr="C:\Users\Александр\Desktop\Перстенек-1024x795.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7890" y="2914787"/>
            <a:ext cx="2581137" cy="20039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48172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grpSp>
        <p:nvGrpSpPr>
          <p:cNvPr id="4" name="Группа 4"/>
          <p:cNvGrpSpPr/>
          <p:nvPr/>
        </p:nvGrpSpPr>
        <p:grpSpPr>
          <a:xfrm>
            <a:off x="0" y="0"/>
            <a:ext cx="12192000" cy="6858000"/>
            <a:chOff x="0" y="0"/>
            <a:chExt cx="12192000" cy="6858000"/>
          </a:xfrm>
        </p:grpSpPr>
        <p:pic>
          <p:nvPicPr>
            <p:cNvPr id="5"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Скругленный прямоугольник 5"/>
            <p:cNvSpPr/>
            <p:nvPr/>
          </p:nvSpPr>
          <p:spPr>
            <a:xfrm>
              <a:off x="316523" y="34700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TextBox 6"/>
          <p:cNvSpPr txBox="1"/>
          <p:nvPr/>
        </p:nvSpPr>
        <p:spPr>
          <a:xfrm>
            <a:off x="1219200" y="762000"/>
            <a:ext cx="7254240" cy="830997"/>
          </a:xfrm>
          <a:prstGeom prst="rect">
            <a:avLst/>
          </a:prstGeom>
          <a:noFill/>
        </p:spPr>
        <p:txBody>
          <a:bodyPr wrap="square" rtlCol="0">
            <a:spAutoFit/>
          </a:bodyPr>
          <a:lstStyle/>
          <a:p>
            <a:r>
              <a:rPr lang="ru-RU" sz="2400" b="1" dirty="0" smtClean="0">
                <a:solidFill>
                  <a:srgbClr val="00B050"/>
                </a:solidFill>
              </a:rPr>
              <a:t>Подвижные игры с тренирующей психофизической нагрузкой (IV группа) </a:t>
            </a:r>
            <a:endParaRPr lang="ru-RU" sz="2400" b="1" dirty="0"/>
          </a:p>
        </p:txBody>
      </p:sp>
      <p:sp>
        <p:nvSpPr>
          <p:cNvPr id="8" name="TextBox 7"/>
          <p:cNvSpPr txBox="1"/>
          <p:nvPr/>
        </p:nvSpPr>
        <p:spPr>
          <a:xfrm>
            <a:off x="411480" y="1630681"/>
            <a:ext cx="11186160" cy="4524315"/>
          </a:xfrm>
          <a:prstGeom prst="rect">
            <a:avLst/>
          </a:prstGeom>
          <a:noFill/>
        </p:spPr>
        <p:txBody>
          <a:bodyPr wrap="square" rtlCol="0">
            <a:spAutoFit/>
          </a:bodyPr>
          <a:lstStyle/>
          <a:p>
            <a:r>
              <a:rPr lang="ru-RU" sz="2400" dirty="0" smtClean="0">
                <a:solidFill>
                  <a:schemeClr val="accent6">
                    <a:lumMod val="75000"/>
                  </a:schemeClr>
                </a:solidFill>
              </a:rPr>
              <a:t>Эти игры рассчитаны на детей, хорошо физически подготовленных и занимающихся в подготовительной или основной физкультурных группах, в спортивных кружках. Игры предлагаются детям в состоянии стойкой ремиссии заболевания, спустя не менее 6 мес. после выздоровления. У детей школьного возраста функциональная проба сердечно - сосудистой системы на 20 приседаний за 30 с должна быть удовлетворительной. Двигательная активность соответствует тренирующему режиму санатория, лесных школ, пионерских лагерей и детских садов санаторного профиля. Исходные положения детей во время игр: стоя, в ходьбе. Игры этой группы отличаются от предыдущих предъявлением значительных требований к органам дыхания, кровообращения, нервной системе. Эти игры проводятся с большой амплитудой движения, с включением бега, требуют быстроты реакции, скорости, а некоторые и выносливости. </a:t>
            </a:r>
            <a:endParaRPr lang="ru-RU" sz="2400" dirty="0">
              <a:solidFill>
                <a:srgbClr val="00B05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smtClean="0">
                <a:latin typeface="Arial Black" panose="020B0A04020102020204" pitchFamily="34" charset="0"/>
              </a:rPr>
              <a:t>Снежинки</a:t>
            </a:r>
            <a:r>
              <a:rPr lang="ru-RU" sz="8800" dirty="0" smtClean="0"/>
              <a:t> </a:t>
            </a:r>
          </a:p>
          <a:p>
            <a:pPr algn="ctr"/>
            <a:r>
              <a:rPr lang="ru-RU" sz="3200" dirty="0" smtClean="0">
                <a:latin typeface="Arial" panose="020B0604020202020204" pitchFamily="34" charset="0"/>
                <a:cs typeface="Arial" panose="020B0604020202020204" pitchFamily="34" charset="0"/>
              </a:rPr>
              <a:t>(3-12 лет)</a:t>
            </a:r>
            <a:endParaRPr lang="ru-RU" sz="3200" dirty="0">
              <a:latin typeface="Arial" panose="020B0604020202020204" pitchFamily="34" charset="0"/>
              <a:cs typeface="Arial" panose="020B0604020202020204" pitchFamily="34" charset="0"/>
            </a:endParaRPr>
          </a:p>
        </p:txBody>
      </p:sp>
      <p:pic>
        <p:nvPicPr>
          <p:cNvPr id="1026" name="Picture 2" descr="https://catherineasquithgallery.com/uploads/posts/2021-02/1612238032_136-p-fioletovie-snezhinki-na-prozrachnom-fone-203.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30544" y="209457"/>
            <a:ext cx="4948439" cy="447009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091806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fontScale="92500" lnSpcReduction="2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1800" dirty="0">
                <a:solidFill>
                  <a:schemeClr val="accent6"/>
                </a:solidFill>
              </a:rPr>
              <a:t>Группу детей делят на «снежинки» и «ветры»; ведущий— «Мороз». </a:t>
            </a:r>
            <a:endParaRPr lang="ru-RU" sz="1800" dirty="0" smtClean="0">
              <a:solidFill>
                <a:schemeClr val="accent6"/>
              </a:solidFill>
            </a:endParaRPr>
          </a:p>
          <a:p>
            <a:pPr algn="just"/>
            <a:r>
              <a:rPr lang="ru-RU" sz="1800" dirty="0" smtClean="0">
                <a:solidFill>
                  <a:schemeClr val="accent6"/>
                </a:solidFill>
              </a:rPr>
              <a:t>«</a:t>
            </a:r>
            <a:r>
              <a:rPr lang="ru-RU" sz="1800" dirty="0">
                <a:solidFill>
                  <a:schemeClr val="accent6"/>
                </a:solidFill>
              </a:rPr>
              <a:t>Ветры» сидят на стульях (скамейке), «снежинки» разбегаются по всей площадке (комнате). </a:t>
            </a:r>
            <a:endParaRPr lang="ru-RU" sz="1800" dirty="0" smtClean="0">
              <a:solidFill>
                <a:schemeClr val="accent6"/>
              </a:solidFill>
            </a:endParaRPr>
          </a:p>
          <a:p>
            <a:pPr algn="just"/>
            <a:r>
              <a:rPr lang="ru-RU" sz="1800" dirty="0" smtClean="0">
                <a:solidFill>
                  <a:schemeClr val="accent6"/>
                </a:solidFill>
              </a:rPr>
              <a:t>«</a:t>
            </a:r>
            <a:r>
              <a:rPr lang="ru-RU" sz="1800" dirty="0">
                <a:solidFill>
                  <a:schemeClr val="accent6"/>
                </a:solidFill>
              </a:rPr>
              <a:t>Мороз» произносит: «Дуют ветры». «Ветры» начинают дуть вместе с «Морозом»: «</a:t>
            </a:r>
            <a:r>
              <a:rPr lang="ru-RU" sz="1800" dirty="0" err="1">
                <a:solidFill>
                  <a:schemeClr val="accent6"/>
                </a:solidFill>
              </a:rPr>
              <a:t>Шшш</a:t>
            </a:r>
            <a:r>
              <a:rPr lang="ru-RU" sz="1800" dirty="0">
                <a:solidFill>
                  <a:schemeClr val="accent6"/>
                </a:solidFill>
              </a:rPr>
              <a:t>...ш». «Снежинки» встают на носки, руки у них подняты вверх, кисти расслаблены; они начинают медленно переступать на носках, переходя на легкий бег по всей «площадке», и кружатся. «Мороз» говорит, обхватывая себя: «Мороз», при этом снежинки приседают, обхватывая колени руками, приговаривая: «</a:t>
            </a:r>
            <a:r>
              <a:rPr lang="ru-RU" sz="1800" dirty="0" err="1">
                <a:solidFill>
                  <a:schemeClr val="accent6"/>
                </a:solidFill>
              </a:rPr>
              <a:t>Ахх</a:t>
            </a:r>
            <a:r>
              <a:rPr lang="ru-RU" sz="1800" dirty="0">
                <a:solidFill>
                  <a:schemeClr val="accent6"/>
                </a:solidFill>
              </a:rPr>
              <a:t>-х-</a:t>
            </a:r>
            <a:r>
              <a:rPr lang="ru-RU" sz="1800" dirty="0" err="1">
                <a:solidFill>
                  <a:schemeClr val="accent6"/>
                </a:solidFill>
              </a:rPr>
              <a:t>хх</a:t>
            </a:r>
            <a:r>
              <a:rPr lang="ru-RU" sz="1800" dirty="0">
                <a:solidFill>
                  <a:schemeClr val="accent6"/>
                </a:solidFill>
              </a:rPr>
              <a:t>...», опуская при этом голову на грудь. «Мороз» произносит: «Подули ветерки, они легко дуют». Дети, не напрягаясь, выдыхают со звуком «</a:t>
            </a:r>
            <a:r>
              <a:rPr lang="ru-RU" sz="1800" dirty="0" err="1">
                <a:solidFill>
                  <a:schemeClr val="accent6"/>
                </a:solidFill>
              </a:rPr>
              <a:t>фф</a:t>
            </a:r>
            <a:r>
              <a:rPr lang="ru-RU" sz="1800" dirty="0">
                <a:solidFill>
                  <a:schemeClr val="accent6"/>
                </a:solidFill>
              </a:rPr>
              <a:t>...у....у». «Снежинки» плавно встают, поднимают руки вверх и на носках легко бегают по всей площадке. </a:t>
            </a:r>
            <a:endParaRPr lang="ru-RU" sz="1800" dirty="0" smtClean="0">
              <a:solidFill>
                <a:schemeClr val="accent6"/>
              </a:solidFill>
            </a:endParaRPr>
          </a:p>
          <a:p>
            <a:pPr algn="just"/>
            <a:r>
              <a:rPr lang="ru-RU" sz="1800" dirty="0" smtClean="0">
                <a:solidFill>
                  <a:schemeClr val="accent6"/>
                </a:solidFill>
              </a:rPr>
              <a:t>Игра </a:t>
            </a:r>
            <a:r>
              <a:rPr lang="ru-RU" sz="1800" dirty="0">
                <a:solidFill>
                  <a:schemeClr val="accent6"/>
                </a:solidFill>
              </a:rPr>
              <a:t>повторяется. «Снежинки» становятся «ветрами», а «ветры» — «снежинками». </a:t>
            </a:r>
          </a:p>
          <a:p>
            <a:pPr algn="just"/>
            <a:r>
              <a:rPr lang="ru-RU" sz="1800" dirty="0" smtClean="0">
                <a:solidFill>
                  <a:srgbClr val="00B050"/>
                </a:solidFill>
                <a:latin typeface="Arial Black" panose="020B0A04020102020204" pitchFamily="34" charset="0"/>
              </a:rPr>
              <a:t>Количество повторений: </a:t>
            </a:r>
            <a:r>
              <a:rPr lang="ru-RU" sz="1800" dirty="0" smtClean="0">
                <a:solidFill>
                  <a:srgbClr val="00B050"/>
                </a:solidFill>
                <a:latin typeface="Arial" panose="020B0604020202020204" pitchFamily="34" charset="0"/>
                <a:cs typeface="Arial" panose="020B0604020202020204" pitchFamily="34" charset="0"/>
              </a:rPr>
              <a:t>1 - 2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dirty="0">
                <a:solidFill>
                  <a:schemeClr val="accent5"/>
                </a:solidFill>
              </a:rPr>
              <a:t>Формирование правильной осанки; укрепление мышц свода стопы, </a:t>
            </a:r>
            <a:r>
              <a:rPr lang="ru-RU" dirty="0" err="1">
                <a:solidFill>
                  <a:schemeClr val="accent5"/>
                </a:solidFill>
              </a:rPr>
              <a:t>связочно</a:t>
            </a:r>
            <a:r>
              <a:rPr lang="ru-RU" dirty="0">
                <a:solidFill>
                  <a:schemeClr val="accent5"/>
                </a:solidFill>
              </a:rPr>
              <a:t> мышечного аппарата ног; обучение пластике движений, умению расслаблять</a:t>
            </a:r>
            <a:br>
              <a:rPr lang="ru-RU" dirty="0">
                <a:solidFill>
                  <a:schemeClr val="accent5"/>
                </a:solidFill>
              </a:rPr>
            </a:br>
            <a:r>
              <a:rPr lang="ru-RU" dirty="0">
                <a:solidFill>
                  <a:schemeClr val="accent5"/>
                </a:solidFill>
              </a:rPr>
              <a:t>мышц. </a:t>
            </a:r>
            <a:r>
              <a:rPr lang="ru-RU" dirty="0"/>
              <a:t/>
            </a:r>
            <a:br>
              <a:rPr lang="ru-RU" dirty="0"/>
            </a:b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smtClean="0">
                <a:solidFill>
                  <a:prstClr val="black"/>
                </a:solidFill>
                <a:latin typeface="Calibri Light" panose="020F0302020204030204"/>
              </a:rPr>
              <a:t>	</a:t>
            </a:r>
            <a:r>
              <a:rPr lang="ru-RU" sz="1800" dirty="0" smtClean="0">
                <a:solidFill>
                  <a:srgbClr val="7030A0"/>
                </a:solidFill>
                <a:latin typeface="Calibri Light" panose="020F0302020204030204"/>
              </a:rPr>
              <a:t>Рецидивирующий </a:t>
            </a:r>
            <a:r>
              <a:rPr lang="ru-RU" sz="1800" dirty="0">
                <a:solidFill>
                  <a:srgbClr val="7030A0"/>
                </a:solidFill>
                <a:latin typeface="Calibri Light" panose="020F0302020204030204"/>
              </a:rPr>
              <a:t>бронхит,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	бронхиальная </a:t>
            </a:r>
            <a:r>
              <a:rPr lang="ru-RU" sz="1800" dirty="0">
                <a:solidFill>
                  <a:srgbClr val="7030A0"/>
                </a:solidFill>
                <a:latin typeface="Calibri Light" panose="020F0302020204030204"/>
              </a:rPr>
              <a:t>астма,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	хроническая </a:t>
            </a:r>
            <a:r>
              <a:rPr lang="ru-RU" sz="1800" dirty="0">
                <a:solidFill>
                  <a:srgbClr val="7030A0"/>
                </a:solidFill>
                <a:latin typeface="Calibri Light" panose="020F0302020204030204"/>
              </a:rPr>
              <a:t>пневмония;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	нарушения </a:t>
            </a:r>
            <a:r>
              <a:rPr lang="ru-RU" sz="1800" dirty="0">
                <a:solidFill>
                  <a:srgbClr val="7030A0"/>
                </a:solidFill>
                <a:latin typeface="Calibri Light" panose="020F0302020204030204"/>
              </a:rPr>
              <a:t>осанки; </a:t>
            </a:r>
            <a:endParaRPr lang="ru-RU" sz="1800" dirty="0" smtClean="0">
              <a:solidFill>
                <a:srgbClr val="7030A0"/>
              </a:solidFill>
              <a:latin typeface="Calibri Light" panose="020F0302020204030204"/>
            </a:endParaRPr>
          </a:p>
          <a:p>
            <a:pPr marL="0" lvl="0" indent="0">
              <a:buNone/>
            </a:pPr>
            <a:r>
              <a:rPr lang="ru-RU" sz="1800" dirty="0">
                <a:solidFill>
                  <a:srgbClr val="7030A0"/>
                </a:solidFill>
                <a:latin typeface="Calibri Light" panose="020F0302020204030204"/>
              </a:rPr>
              <a:t>	</a:t>
            </a:r>
            <a:r>
              <a:rPr lang="ru-RU" sz="1800" dirty="0" smtClean="0">
                <a:solidFill>
                  <a:srgbClr val="7030A0"/>
                </a:solidFill>
                <a:latin typeface="Calibri Light" panose="020F0302020204030204"/>
              </a:rPr>
              <a:t>плоскостопие</a:t>
            </a:r>
            <a:r>
              <a:rPr lang="ru-RU" sz="1800" dirty="0">
                <a:solidFill>
                  <a:srgbClr val="7030A0"/>
                </a:solidFill>
                <a:latin typeface="Calibri Light" panose="020F0302020204030204"/>
              </a:rPr>
              <a:t>.</a:t>
            </a:r>
          </a:p>
          <a:p>
            <a:pPr marL="0" indent="0">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Tree>
    <p:extLst>
      <p:ext uri="{BB962C8B-B14F-4D97-AF65-F5344CB8AC3E}">
        <p14:creationId xmlns="" xmlns:p14="http://schemas.microsoft.com/office/powerpoint/2010/main" val="12772649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smtClean="0">
                <a:latin typeface="Arial Black" panose="020B0A04020102020204" pitchFamily="34" charset="0"/>
              </a:rPr>
              <a:t>Черепахи</a:t>
            </a:r>
            <a:r>
              <a:rPr lang="ru-RU" sz="8800" dirty="0" smtClean="0"/>
              <a:t> </a:t>
            </a:r>
          </a:p>
          <a:p>
            <a:pPr algn="ctr"/>
            <a:r>
              <a:rPr lang="ru-RU" sz="3200" dirty="0" smtClean="0">
                <a:latin typeface="Arial" panose="020B0604020202020204" pitchFamily="34" charset="0"/>
                <a:cs typeface="Arial" panose="020B0604020202020204" pitchFamily="34" charset="0"/>
              </a:rPr>
              <a:t>(3-14 лет)</a:t>
            </a:r>
            <a:endParaRPr lang="ru-RU" sz="3200" dirty="0">
              <a:latin typeface="Arial" panose="020B0604020202020204" pitchFamily="34" charset="0"/>
              <a:cs typeface="Arial" panose="020B0604020202020204" pitchFamily="34" charset="0"/>
            </a:endParaRPr>
          </a:p>
        </p:txBody>
      </p:sp>
      <p:pic>
        <p:nvPicPr>
          <p:cNvPr id="2050" name="Picture 2" descr="http://papik.pro/uploads/posts/2021-09/1630666815_4-papik-pro-p-cherepakha-detskii-risunok-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85119" y="313509"/>
            <a:ext cx="4200294" cy="418575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063623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buNone/>
            </a:pPr>
            <a:r>
              <a:rPr lang="ru-RU" sz="2000" dirty="0">
                <a:solidFill>
                  <a:srgbClr val="00B050"/>
                </a:solidFill>
                <a:latin typeface="Arial" panose="020B0604020202020204" pitchFamily="34" charset="0"/>
                <a:cs typeface="Arial" panose="020B0604020202020204" pitchFamily="34" charset="0"/>
              </a:rPr>
              <a:t> </a:t>
            </a:r>
            <a:r>
              <a:rPr lang="ru-RU" sz="2000" dirty="0" smtClean="0">
                <a:solidFill>
                  <a:srgbClr val="00B050"/>
                </a:solidFill>
                <a:latin typeface="Arial" panose="020B0604020202020204" pitchFamily="34" charset="0"/>
                <a:cs typeface="Arial" panose="020B0604020202020204" pitchFamily="34" charset="0"/>
              </a:rPr>
              <a:t>		</a:t>
            </a:r>
            <a:r>
              <a:rPr lang="ru-RU" sz="2000" dirty="0" smtClean="0">
                <a:solidFill>
                  <a:schemeClr val="accent5"/>
                </a:solidFill>
              </a:rPr>
              <a:t>Дети </a:t>
            </a:r>
            <a:r>
              <a:rPr lang="ru-RU" sz="2000" dirty="0">
                <a:solidFill>
                  <a:schemeClr val="accent5"/>
                </a:solidFill>
              </a:rPr>
              <a:t>ползают на животе, передвигая вперед одновременно правую руку, левую ногу, затем левую руку, правую ногу. Дети-«черепахи» ползают по площадке под натянутыми веревками, стараясь не задеть их. Задевший веревку считается пойманным в «капкан» и выходит из игры. </a:t>
            </a:r>
          </a:p>
          <a:p>
            <a:pPr marL="0" indent="0" algn="just">
              <a:buNone/>
            </a:pPr>
            <a:r>
              <a:rPr lang="ru-RU" sz="1800" dirty="0" smtClean="0">
                <a:solidFill>
                  <a:srgbClr val="00B050"/>
                </a:solidFill>
                <a:latin typeface="Arial Black" panose="020B0A04020102020204" pitchFamily="34" charset="0"/>
              </a:rPr>
              <a:t>  Количество повторений: </a:t>
            </a:r>
            <a:r>
              <a:rPr lang="ru-RU" sz="1800" dirty="0" smtClean="0">
                <a:solidFill>
                  <a:srgbClr val="00B050"/>
                </a:solidFill>
                <a:latin typeface="Arial" panose="020B0604020202020204" pitchFamily="34" charset="0"/>
                <a:cs typeface="Arial" panose="020B0604020202020204" pitchFamily="34" charset="0"/>
              </a:rPr>
              <a:t>2 - 3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400" dirty="0" smtClean="0">
                <a:solidFill>
                  <a:srgbClr val="0070C0"/>
                </a:solidFill>
              </a:rPr>
              <a:t>Развитие движений </a:t>
            </a:r>
            <a:r>
              <a:rPr lang="ru-RU" sz="2400" dirty="0">
                <a:solidFill>
                  <a:srgbClr val="0070C0"/>
                </a:solidFill>
              </a:rPr>
              <a:t>в </a:t>
            </a:r>
            <a:r>
              <a:rPr lang="ru-RU" sz="2400" dirty="0" smtClean="0">
                <a:solidFill>
                  <a:srgbClr val="0070C0"/>
                </a:solidFill>
              </a:rPr>
              <a:t>горизонтальном положении </a:t>
            </a:r>
            <a:r>
              <a:rPr lang="ru-RU" sz="2400" dirty="0">
                <a:solidFill>
                  <a:srgbClr val="0070C0"/>
                </a:solidFill>
              </a:rPr>
              <a:t>(ползания), ловкости, координации движений; укрепление мышц живота, спины, мышечного корсета позвоночника, мышц конечностей</a:t>
            </a:r>
            <a:r>
              <a:rPr lang="ru-RU" sz="2400" dirty="0" smtClean="0">
                <a:solidFill>
                  <a:srgbClr val="0070C0"/>
                </a:solidFill>
              </a:rPr>
              <a:t>.</a:t>
            </a:r>
          </a:p>
          <a:p>
            <a:pPr marL="0" indent="0" algn="just">
              <a:buNone/>
            </a:pPr>
            <a:r>
              <a:rPr lang="ru-RU" sz="2400" dirty="0" smtClean="0"/>
              <a:t> </a:t>
            </a: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smtClean="0">
                <a:solidFill>
                  <a:prstClr val="black"/>
                </a:solidFill>
                <a:latin typeface="Calibri Light" panose="020F0302020204030204"/>
              </a:rPr>
              <a:t>	</a:t>
            </a:r>
            <a:r>
              <a:rPr lang="ru-RU" sz="1800" dirty="0" smtClean="0">
                <a:solidFill>
                  <a:srgbClr val="7030A0"/>
                </a:solidFill>
                <a:latin typeface="Calibri Light" panose="020F0302020204030204"/>
              </a:rPr>
              <a:t>Нарушения </a:t>
            </a:r>
            <a:r>
              <a:rPr lang="ru-RU" sz="1800" dirty="0">
                <a:solidFill>
                  <a:srgbClr val="7030A0"/>
                </a:solidFill>
                <a:latin typeface="Calibri Light" panose="020F0302020204030204"/>
              </a:rPr>
              <a:t>осанки;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	ожирение</a:t>
            </a:r>
            <a:r>
              <a:rPr lang="ru-RU" sz="1800" dirty="0">
                <a:solidFill>
                  <a:srgbClr val="7030A0"/>
                </a:solidFill>
                <a:latin typeface="Calibri Light" panose="020F0302020204030204"/>
              </a:rPr>
              <a:t>.</a:t>
            </a:r>
          </a:p>
          <a:p>
            <a:pPr marL="0" indent="0">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439437" y="4547480"/>
            <a:ext cx="4785491" cy="1877157"/>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ru-RU" b="1" dirty="0" smtClean="0">
                <a:latin typeface="Arial" panose="020B0604020202020204" pitchFamily="34" charset="0"/>
                <a:cs typeface="Arial" panose="020B0604020202020204" pitchFamily="34" charset="0"/>
              </a:rPr>
              <a:t>СХЕМА К МЕТОДИКЕ ПРОВЕДЕНИЯ  УПРАЖНЕНИЯ</a:t>
            </a:r>
            <a:endParaRPr lang="ru-RU" b="1" dirty="0">
              <a:latin typeface="Arial" panose="020B0604020202020204" pitchFamily="34" charset="0"/>
              <a:cs typeface="Arial" panose="020B0604020202020204" pitchFamily="34" charset="0"/>
            </a:endParaRPr>
          </a:p>
        </p:txBody>
      </p:sp>
      <p:pic>
        <p:nvPicPr>
          <p:cNvPr id="3076" name="Picture 4" descr="https://psihdocs.ru/utrobina-anjela-valentinovna-vliyaniya-syujetnih-fizkuleturnih-v2/22826_html_db91932.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811756" y="4945476"/>
            <a:ext cx="4040851" cy="1033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366838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smtClean="0">
                <a:latin typeface="Arial Black" panose="020B0A04020102020204" pitchFamily="34" charset="0"/>
              </a:rPr>
              <a:t>Поезд</a:t>
            </a:r>
            <a:r>
              <a:rPr lang="ru-RU" sz="8800" dirty="0" smtClean="0"/>
              <a:t> </a:t>
            </a:r>
          </a:p>
          <a:p>
            <a:pPr algn="ctr"/>
            <a:r>
              <a:rPr lang="ru-RU" sz="3200" dirty="0" smtClean="0">
                <a:latin typeface="Arial" panose="020B0604020202020204" pitchFamily="34" charset="0"/>
                <a:cs typeface="Arial" panose="020B0604020202020204" pitchFamily="34" charset="0"/>
              </a:rPr>
              <a:t>(4-7 лет)</a:t>
            </a:r>
            <a:endParaRPr lang="ru-RU" sz="3200" dirty="0">
              <a:latin typeface="Arial" panose="020B0604020202020204" pitchFamily="34" charset="0"/>
              <a:cs typeface="Arial" panose="020B0604020202020204" pitchFamily="34" charset="0"/>
            </a:endParaRPr>
          </a:p>
        </p:txBody>
      </p:sp>
      <p:pic>
        <p:nvPicPr>
          <p:cNvPr id="4098" name="Picture 2" descr="https://ih1.redbubble.net/image.13533990.1120/flat,1000x1000,075,f.u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341715" y="850910"/>
            <a:ext cx="5000510" cy="3570364"/>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https://msk.ceramic-center.ru/upload/iblock/25c/0edm6clusqsvwu10coit9h22qqlskbrt/shakhtinskaja_plitka_monokolor_belyj_80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79087" y="3884756"/>
            <a:ext cx="1073035" cy="10730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924744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buNone/>
            </a:pPr>
            <a:r>
              <a:rPr lang="ru-RU" sz="2000" dirty="0">
                <a:solidFill>
                  <a:srgbClr val="00B050"/>
                </a:solidFill>
                <a:latin typeface="Arial" panose="020B0604020202020204" pitchFamily="34" charset="0"/>
                <a:cs typeface="Arial" panose="020B0604020202020204" pitchFamily="34" charset="0"/>
              </a:rPr>
              <a:t> </a:t>
            </a:r>
            <a:r>
              <a:rPr lang="ru-RU" sz="2000" dirty="0" smtClean="0">
                <a:solidFill>
                  <a:srgbClr val="00B050"/>
                </a:solidFill>
                <a:latin typeface="Arial" panose="020B0604020202020204" pitchFamily="34" charset="0"/>
                <a:cs typeface="Arial" panose="020B0604020202020204" pitchFamily="34" charset="0"/>
              </a:rPr>
              <a:t>		</a:t>
            </a:r>
            <a:r>
              <a:rPr lang="ru-RU" sz="2000" dirty="0" smtClean="0">
                <a:solidFill>
                  <a:schemeClr val="accent6"/>
                </a:solidFill>
              </a:rPr>
              <a:t>Дети </a:t>
            </a:r>
            <a:r>
              <a:rPr lang="ru-RU" sz="2000" dirty="0">
                <a:solidFill>
                  <a:schemeClr val="accent6"/>
                </a:solidFill>
              </a:rPr>
              <a:t>становятся в затылок друг к другу. Стоящий первым в колонне изображает электровоз. Он гудит и отправляется в путь. Дети слегка сгибают руки в локтях. Подражая гудку электровоза, они начинают двигаться вперед, вначале медленно, затем ускоряя шаг и наконец бегут. После слов инструктора лечебной физкультуры: «поезд подходит к станции» дети замедляют ход и останавливаются.</a:t>
            </a:r>
          </a:p>
          <a:p>
            <a:pPr marL="0" indent="0" algn="just">
              <a:buNone/>
            </a:pPr>
            <a:r>
              <a:rPr lang="ru-RU" sz="1800" dirty="0" smtClean="0">
                <a:solidFill>
                  <a:srgbClr val="00B050"/>
                </a:solidFill>
                <a:latin typeface="Arial Black" panose="020B0A04020102020204" pitchFamily="34" charset="0"/>
              </a:rPr>
              <a:t>  Количество повторений: </a:t>
            </a:r>
            <a:r>
              <a:rPr lang="ru-RU" sz="1800" dirty="0" smtClean="0">
                <a:solidFill>
                  <a:srgbClr val="00B050"/>
                </a:solidFill>
                <a:latin typeface="Arial" panose="020B0604020202020204" pitchFamily="34" charset="0"/>
                <a:cs typeface="Arial" panose="020B0604020202020204" pitchFamily="34" charset="0"/>
              </a:rPr>
              <a:t>4 - 6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400" dirty="0">
                <a:solidFill>
                  <a:srgbClr val="0070C0"/>
                </a:solidFill>
              </a:rPr>
              <a:t>Умение действовать в коллективе, реагировать на сигналы; улучшение функции дыхания</a:t>
            </a:r>
            <a:r>
              <a:rPr lang="ru-RU" sz="2400" dirty="0" smtClean="0">
                <a:solidFill>
                  <a:srgbClr val="0070C0"/>
                </a:solidFill>
              </a:rPr>
              <a:t>.</a:t>
            </a: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smtClean="0">
                <a:solidFill>
                  <a:prstClr val="black"/>
                </a:solidFill>
                <a:latin typeface="Calibri Light" panose="020F0302020204030204"/>
              </a:rPr>
              <a:t>	</a:t>
            </a:r>
            <a:r>
              <a:rPr lang="ru-RU" sz="1800" dirty="0" smtClean="0">
                <a:solidFill>
                  <a:srgbClr val="7030A0"/>
                </a:solidFill>
                <a:latin typeface="Calibri Light" panose="020F0302020204030204"/>
              </a:rPr>
              <a:t>Заболевания </a:t>
            </a:r>
            <a:r>
              <a:rPr lang="ru-RU" sz="1800" dirty="0">
                <a:solidFill>
                  <a:srgbClr val="7030A0"/>
                </a:solidFill>
                <a:latin typeface="Calibri Light" panose="020F0302020204030204"/>
              </a:rPr>
              <a:t>органов дыхания;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	Нарушения </a:t>
            </a:r>
            <a:r>
              <a:rPr lang="ru-RU" sz="1800" dirty="0">
                <a:solidFill>
                  <a:srgbClr val="7030A0"/>
                </a:solidFill>
                <a:latin typeface="Calibri Light" panose="020F0302020204030204"/>
              </a:rPr>
              <a:t>осанки.</a:t>
            </a:r>
          </a:p>
          <a:p>
            <a:pPr marL="0" indent="0">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5122" name="Picture 2" descr="https://coollib.net/i/26/330226/i_017.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24255" y="4643255"/>
            <a:ext cx="3786112" cy="19333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86830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75593" y="3856586"/>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b="1" dirty="0"/>
              <a:t>Красный, синий...</a:t>
            </a:r>
            <a:br>
              <a:rPr lang="ru-RU" sz="8800" b="1" dirty="0"/>
            </a:br>
            <a:r>
              <a:rPr lang="ru-RU" sz="8800" b="1" dirty="0"/>
              <a:t>Кто за ним? </a:t>
            </a:r>
            <a:endParaRPr lang="ru-RU" sz="8800" b="1" dirty="0" smtClean="0"/>
          </a:p>
          <a:p>
            <a:pPr algn="ctr"/>
            <a:r>
              <a:rPr lang="ru-RU" sz="3200" dirty="0" smtClean="0">
                <a:latin typeface="Arial" panose="020B0604020202020204" pitchFamily="34" charset="0"/>
                <a:cs typeface="Arial" panose="020B0604020202020204" pitchFamily="34" charset="0"/>
              </a:rPr>
              <a:t>(4-8 лет)</a:t>
            </a:r>
            <a:endParaRPr lang="ru-RU" sz="3200" dirty="0">
              <a:latin typeface="Arial" panose="020B0604020202020204" pitchFamily="34" charset="0"/>
              <a:cs typeface="Arial" panose="020B0604020202020204" pitchFamily="34" charset="0"/>
            </a:endParaRPr>
          </a:p>
        </p:txBody>
      </p:sp>
      <p:pic>
        <p:nvPicPr>
          <p:cNvPr id="8194" name="Picture 2" descr="https://www.detovo.ru/image/cache/catalog/shariki/1505234587-1200x80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18863" y="1050848"/>
            <a:ext cx="4208607" cy="2805738"/>
          </a:xfrm>
          <a:prstGeom prst="rect">
            <a:avLst/>
          </a:prstGeom>
          <a:noFill/>
          <a:extLst>
            <a:ext uri="{909E8E84-426E-40DD-AFC4-6F175D3DCCD1}">
              <a14:hiddenFill xmlns="" xmlns:a14="http://schemas.microsoft.com/office/drawing/2010/main">
                <a:solidFill>
                  <a:srgbClr val="FFFFFF"/>
                </a:solidFill>
              </a14:hiddenFill>
            </a:ext>
          </a:extLst>
        </p:spPr>
      </p:pic>
      <p:pic>
        <p:nvPicPr>
          <p:cNvPr id="8196" name="Picture 4" descr="https://www.detovo.ru/image/cache/catalog/shariki/1505234268-1200x80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31932" y="1316855"/>
            <a:ext cx="3809596" cy="25397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616421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fontScale="92500" lnSpcReduction="10000"/>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lgn="just"/>
            <a:r>
              <a:rPr lang="ru-RU" sz="2000" dirty="0">
                <a:solidFill>
                  <a:srgbClr val="00B050"/>
                </a:solidFill>
                <a:latin typeface="Arial" panose="020B0604020202020204" pitchFamily="34" charset="0"/>
                <a:cs typeface="Arial" panose="020B0604020202020204" pitchFamily="34" charset="0"/>
              </a:rPr>
              <a:t> </a:t>
            </a:r>
            <a:r>
              <a:rPr lang="ru-RU" sz="2000" dirty="0" smtClean="0">
                <a:solidFill>
                  <a:srgbClr val="00B050"/>
                </a:solidFill>
                <a:latin typeface="Arial" panose="020B0604020202020204" pitchFamily="34" charset="0"/>
                <a:cs typeface="Arial" panose="020B0604020202020204" pitchFamily="34" charset="0"/>
              </a:rPr>
              <a:t>	</a:t>
            </a:r>
            <a:r>
              <a:rPr lang="ru-RU" sz="2000" dirty="0" smtClean="0">
                <a:solidFill>
                  <a:schemeClr val="accent6"/>
                </a:solidFill>
              </a:rPr>
              <a:t>Построившись </a:t>
            </a:r>
            <a:r>
              <a:rPr lang="ru-RU" sz="2000" dirty="0">
                <a:solidFill>
                  <a:schemeClr val="accent6"/>
                </a:solidFill>
              </a:rPr>
              <a:t>в две шеренги (в каждой шеренге Должно быть не больше 6—8 детей), дети стоят лицом Друг к другу на площадке или в комнате. У </a:t>
            </a:r>
            <a:r>
              <a:rPr lang="ru-RU" sz="2000" dirty="0" err="1">
                <a:solidFill>
                  <a:schemeClr val="accent6"/>
                </a:solidFill>
              </a:rPr>
              <a:t>инструктоpa</a:t>
            </a:r>
            <a:r>
              <a:rPr lang="ru-RU" sz="2000" dirty="0">
                <a:solidFill>
                  <a:schemeClr val="accent6"/>
                </a:solidFill>
              </a:rPr>
              <a:t> лечебной физкультуры корзинки с красными и синими мячами. Мячей столько, сколько играющих. Дети из одной шеренги должны бежать, когда покатятся красные мячи, из другой шеренги, когда покатятся синие. Отвлекая внимание детей, и показывая то одну, то другую корзинку, инструктор внезапно опрокидывает одну из них. Дети бегут за мячами, собирают их, затем кладут обратно в корзинку, которую держит инструктор, и возвращаются на свои места. Выигрывает та шеренга, которая быстрее и без ошибок соберет свои мячи</a:t>
            </a:r>
            <a:r>
              <a:rPr lang="ru-RU" sz="2000" dirty="0" smtClean="0">
                <a:solidFill>
                  <a:schemeClr val="accent6"/>
                </a:solidFill>
              </a:rPr>
              <a:t>.</a:t>
            </a:r>
          </a:p>
          <a:p>
            <a:pPr algn="just"/>
            <a:r>
              <a:rPr lang="ru-RU" sz="1800" dirty="0" smtClean="0">
                <a:solidFill>
                  <a:srgbClr val="00B050"/>
                </a:solidFill>
                <a:latin typeface="Arial Black" panose="020B0A04020102020204" pitchFamily="34" charset="0"/>
              </a:rPr>
              <a:t>  Количество повторений: </a:t>
            </a:r>
            <a:r>
              <a:rPr lang="ru-RU" sz="1800" dirty="0">
                <a:solidFill>
                  <a:srgbClr val="00B050"/>
                </a:solidFill>
                <a:latin typeface="Arial" panose="020B0604020202020204" pitchFamily="34" charset="0"/>
                <a:cs typeface="Arial" panose="020B0604020202020204" pitchFamily="34" charset="0"/>
              </a:rPr>
              <a:t>4</a:t>
            </a:r>
            <a:r>
              <a:rPr lang="ru-RU" sz="1800" dirty="0" smtClean="0">
                <a:solidFill>
                  <a:srgbClr val="00B050"/>
                </a:solidFill>
                <a:latin typeface="Arial" panose="020B0604020202020204" pitchFamily="34" charset="0"/>
                <a:cs typeface="Arial" panose="020B0604020202020204" pitchFamily="34" charset="0"/>
              </a:rPr>
              <a:t> - 6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400" dirty="0" smtClean="0">
                <a:solidFill>
                  <a:srgbClr val="0070C0"/>
                </a:solidFill>
              </a:rPr>
              <a:t>Развитие координации движений во время </a:t>
            </a:r>
            <a:r>
              <a:rPr lang="ru-RU" sz="2400" dirty="0">
                <a:solidFill>
                  <a:srgbClr val="0070C0"/>
                </a:solidFill>
              </a:rPr>
              <a:t>ходьбы и бега, быстроты </a:t>
            </a:r>
            <a:r>
              <a:rPr lang="ru-RU" sz="2400" dirty="0" smtClean="0">
                <a:solidFill>
                  <a:srgbClr val="0070C0"/>
                </a:solidFill>
              </a:rPr>
              <a:t>реакции(с </a:t>
            </a:r>
            <a:r>
              <a:rPr lang="ru-RU" sz="2400" dirty="0">
                <a:solidFill>
                  <a:srgbClr val="0070C0"/>
                </a:solidFill>
              </a:rPr>
              <a:t>введением новизны, неожиданности);</a:t>
            </a:r>
            <a:br>
              <a:rPr lang="ru-RU" sz="2400" dirty="0">
                <a:solidFill>
                  <a:srgbClr val="0070C0"/>
                </a:solidFill>
              </a:rPr>
            </a:br>
            <a:r>
              <a:rPr lang="ru-RU" sz="2400" dirty="0" smtClean="0">
                <a:solidFill>
                  <a:srgbClr val="0070C0"/>
                </a:solidFill>
              </a:rPr>
              <a:t>Тренировка </a:t>
            </a:r>
            <a:r>
              <a:rPr lang="ru-RU" sz="2400" dirty="0">
                <a:solidFill>
                  <a:srgbClr val="0070C0"/>
                </a:solidFill>
              </a:rPr>
              <a:t>в быстроте движений; освоение нового; умение ориентироваться в новых условиях, приспосабливаться </a:t>
            </a:r>
            <a:r>
              <a:rPr lang="ru-RU" sz="2400" dirty="0" smtClean="0">
                <a:solidFill>
                  <a:srgbClr val="0070C0"/>
                </a:solidFill>
              </a:rPr>
              <a:t>к ним</a:t>
            </a:r>
            <a:r>
              <a:rPr lang="ru-RU" sz="2400" dirty="0">
                <a:solidFill>
                  <a:srgbClr val="0070C0"/>
                </a:solidFill>
              </a:rPr>
              <a:t>; </a:t>
            </a:r>
            <a:endParaRPr lang="ru-RU" sz="2400" dirty="0" smtClean="0">
              <a:solidFill>
                <a:srgbClr val="0070C0"/>
              </a:solidFill>
            </a:endParaRPr>
          </a:p>
          <a:p>
            <a:pPr marL="0" indent="0">
              <a:buNone/>
            </a:pPr>
            <a:r>
              <a:rPr lang="ru-RU" sz="2400" dirty="0">
                <a:solidFill>
                  <a:srgbClr val="0070C0"/>
                </a:solidFill>
              </a:rPr>
              <a:t>Р</a:t>
            </a:r>
            <a:r>
              <a:rPr lang="ru-RU" sz="2400" dirty="0" smtClean="0">
                <a:solidFill>
                  <a:srgbClr val="0070C0"/>
                </a:solidFill>
              </a:rPr>
              <a:t>азвитие </a:t>
            </a:r>
            <a:r>
              <a:rPr lang="ru-RU" sz="2400" dirty="0">
                <a:solidFill>
                  <a:srgbClr val="0070C0"/>
                </a:solidFill>
              </a:rPr>
              <a:t>координации зрительного и моторного анализаторов</a:t>
            </a:r>
            <a:r>
              <a:rPr lang="ru-RU" sz="2400" dirty="0" smtClean="0">
                <a:solidFill>
                  <a:srgbClr val="0070C0"/>
                </a:solidFill>
              </a:rPr>
              <a:t>.</a:t>
            </a: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a:solidFill>
                  <a:srgbClr val="7030A0"/>
                </a:solidFill>
                <a:latin typeface="Calibri Light" panose="020F0302020204030204"/>
              </a:rPr>
              <a:t>Период реконвалесценции после заболеваний, ведущих к ослаблению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организма </a:t>
            </a:r>
            <a:r>
              <a:rPr lang="ru-RU" sz="1800" dirty="0">
                <a:solidFill>
                  <a:srgbClr val="7030A0"/>
                </a:solidFill>
                <a:latin typeface="Calibri Light" panose="020F0302020204030204"/>
              </a:rPr>
              <a:t>ребенка, задержке психомоторного развития; ожирение.</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6146" name="Picture 2" descr="https://cdn4.vectorstock.com/i/1000x1000/82/33/two-boys-throwing-and-catching-balls-vector-1800823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07185" y="4903793"/>
            <a:ext cx="2078182" cy="1620982"/>
          </a:xfrm>
          <a:prstGeom prst="rect">
            <a:avLst/>
          </a:prstGeom>
          <a:noFill/>
          <a:extLst>
            <a:ext uri="{909E8E84-426E-40DD-AFC4-6F175D3DCCD1}">
              <a14:hiddenFill xmlns="" xmlns:a14="http://schemas.microsoft.com/office/drawing/2010/main">
                <a:solidFill>
                  <a:srgbClr val="FFFFFF"/>
                </a:solidFill>
              </a14:hiddenFill>
            </a:ext>
          </a:extLst>
        </p:spPr>
      </p:pic>
      <p:pic>
        <p:nvPicPr>
          <p:cNvPr id="6150" name="Picture 6" descr="https://msk.ceramic-center.ru/upload/iblock/25c/0edm6clusqsvwu10coit9h22qqlskbrt/shakhtinskaja_plitka_monokolor_belyj_80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307185" y="6337698"/>
            <a:ext cx="2078182" cy="1870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986201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9092" y="46795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800" dirty="0" smtClean="0">
                <a:latin typeface="Arial Black" panose="020B0A04020102020204" pitchFamily="34" charset="0"/>
              </a:rPr>
              <a:t>Зайчик в кусте</a:t>
            </a:r>
            <a:r>
              <a:rPr lang="ru-RU" sz="8800" dirty="0" smtClean="0"/>
              <a:t> </a:t>
            </a:r>
          </a:p>
          <a:p>
            <a:pPr algn="ctr"/>
            <a:r>
              <a:rPr lang="ru-RU" sz="3200" dirty="0" smtClean="0">
                <a:latin typeface="Arial" panose="020B0604020202020204" pitchFamily="34" charset="0"/>
                <a:cs typeface="Arial" panose="020B0604020202020204" pitchFamily="34" charset="0"/>
              </a:rPr>
              <a:t>(4-10 лет)</a:t>
            </a:r>
            <a:endParaRPr lang="ru-RU" sz="3200" dirty="0">
              <a:latin typeface="Arial" panose="020B0604020202020204" pitchFamily="34" charset="0"/>
              <a:cs typeface="Arial" panose="020B0604020202020204" pitchFamily="34" charset="0"/>
            </a:endParaRPr>
          </a:p>
        </p:txBody>
      </p:sp>
      <p:pic>
        <p:nvPicPr>
          <p:cNvPr id="7170" name="Picture 2" descr="https://fs.znanio.ru/methodology/images/82/ab/82ab87eda6a1f98d427feea639740fc6b00e6c4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181407" y="149197"/>
            <a:ext cx="6187036" cy="4640278"/>
          </a:xfrm>
          <a:prstGeom prst="rect">
            <a:avLst/>
          </a:prstGeom>
          <a:noFill/>
          <a:extLst>
            <a:ext uri="{909E8E84-426E-40DD-AFC4-6F175D3DCCD1}">
              <a14:hiddenFill xmlns="" xmlns:a14="http://schemas.microsoft.com/office/drawing/2010/main">
                <a:solidFill>
                  <a:srgbClr val="FFFFFF"/>
                </a:solidFill>
              </a14:hiddenFill>
            </a:ext>
          </a:extLst>
        </p:spPr>
      </p:pic>
      <p:pic>
        <p:nvPicPr>
          <p:cNvPr id="7172" name="Picture 4" descr="https://msk.ceramic-center.ru/upload/iblock/25c/0edm6clusqsvwu10coit9h22qqlskbrt/shakhtinskaja_plitka_monokolor_belyj_800.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28658" y="149197"/>
            <a:ext cx="3134591" cy="4640278"/>
          </a:xfrm>
          <a:prstGeom prst="rect">
            <a:avLst/>
          </a:prstGeom>
          <a:noFill/>
          <a:extLst>
            <a:ext uri="{909E8E84-426E-40DD-AFC4-6F175D3DCCD1}">
              <a14:hiddenFill xmlns="" xmlns:a14="http://schemas.microsoft.com/office/drawing/2010/main">
                <a:solidFill>
                  <a:srgbClr val="FFFFFF"/>
                </a:solidFill>
              </a14:hiddenFill>
            </a:ext>
          </a:extLst>
        </p:spPr>
      </p:pic>
      <p:pic>
        <p:nvPicPr>
          <p:cNvPr id="7174" name="Picture 6" descr="https://msk.ceramic-center.ru/upload/iblock/25c/0edm6clusqsvwu10coit9h22qqlskbrt/shakhtinskaja_plitka_monokolor_belyj_800.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063249" y="78192"/>
            <a:ext cx="6667500" cy="258387"/>
          </a:xfrm>
          <a:prstGeom prst="rect">
            <a:avLst/>
          </a:prstGeom>
          <a:noFill/>
          <a:extLst>
            <a:ext uri="{909E8E84-426E-40DD-AFC4-6F175D3DCCD1}">
              <a14:hiddenFill xmlns="" xmlns:a14="http://schemas.microsoft.com/office/drawing/2010/main">
                <a:solidFill>
                  <a:srgbClr val="FFFFFF"/>
                </a:solidFill>
              </a14:hiddenFill>
            </a:ext>
          </a:extLst>
        </p:spPr>
      </p:pic>
      <p:pic>
        <p:nvPicPr>
          <p:cNvPr id="7176" name="Picture 8" descr="https://msk.ceramic-center.ru/upload/iblock/25c/0edm6clusqsvwu10coit9h22qqlskbrt/shakhtinskaja_plitka_monokolor_belyj_800.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651182" y="207385"/>
            <a:ext cx="2610889" cy="4582090"/>
          </a:xfrm>
          <a:prstGeom prst="rect">
            <a:avLst/>
          </a:prstGeom>
          <a:noFill/>
          <a:extLst>
            <a:ext uri="{909E8E84-426E-40DD-AFC4-6F175D3DCCD1}">
              <a14:hiddenFill xmlns="" xmlns:a14="http://schemas.microsoft.com/office/drawing/2010/main">
                <a:solidFill>
                  <a:srgbClr val="FFFFFF"/>
                </a:solidFill>
              </a14:hiddenFill>
            </a:ext>
          </a:extLst>
        </p:spPr>
      </p:pic>
      <p:pic>
        <p:nvPicPr>
          <p:cNvPr id="7178" name="Picture 10" descr="https://msk.ceramic-center.ru/upload/iblock/25c/0edm6clusqsvwu10coit9h22qqlskbrt/shakhtinskaja_plitka_monokolor_belyj_800.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89126" y="4063712"/>
            <a:ext cx="6667500" cy="74502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263175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a:buNone/>
            </a:pPr>
            <a:r>
              <a:rPr lang="ru-RU" sz="2000" dirty="0">
                <a:solidFill>
                  <a:srgbClr val="00B050"/>
                </a:solidFill>
                <a:latin typeface="Arial" panose="020B0604020202020204" pitchFamily="34" charset="0"/>
                <a:cs typeface="Arial" panose="020B0604020202020204" pitchFamily="34" charset="0"/>
              </a:rPr>
              <a:t> </a:t>
            </a:r>
            <a:r>
              <a:rPr lang="ru-RU" sz="2000" dirty="0" smtClean="0">
                <a:solidFill>
                  <a:srgbClr val="00B050"/>
                </a:solidFill>
                <a:latin typeface="Arial" panose="020B0604020202020204" pitchFamily="34" charset="0"/>
                <a:cs typeface="Arial" panose="020B0604020202020204" pitchFamily="34" charset="0"/>
              </a:rPr>
              <a:t>		</a:t>
            </a:r>
            <a:r>
              <a:rPr lang="ru-RU" sz="2000" dirty="0" smtClean="0">
                <a:solidFill>
                  <a:schemeClr val="accent6">
                    <a:lumMod val="75000"/>
                  </a:schemeClr>
                </a:solidFill>
              </a:rPr>
              <a:t>Замкнутый </a:t>
            </a:r>
            <a:r>
              <a:rPr lang="ru-RU" sz="2000" dirty="0">
                <a:solidFill>
                  <a:schemeClr val="accent6">
                    <a:lumMod val="75000"/>
                  </a:schemeClr>
                </a:solidFill>
              </a:rPr>
              <a:t>круг детей — это «куст». Посередине сидит «зайчик». Дети ходят по кругу то в одну, то в другую сторону и поют: Зайчик в норке сидит, Крепко, крепко он спит. Зайчик, прыг! Зайчик, прыг! Зайчик, прыг! «Зайчик» поднимает голову, кладет руки на колени и прыгает 3—4 мин внутри круга. Затем подскакивает к 3—4 детям на выбор и те тоже становятся «зайчиками». Дети в кругу поют: Вот лисичка бежит, Зайку съесть норовит. Зайчик в лес, под кусток, От лисы наутек. Выбегает из-за круга «лиса», ловит «зайцев» и отводит в свою «нору» — за круг. Пойманные делаются «лисами», и игра повторяется. </a:t>
            </a:r>
          </a:p>
          <a:p>
            <a:pPr marL="0" indent="0" algn="just">
              <a:buNone/>
            </a:pPr>
            <a:r>
              <a:rPr lang="ru-RU" sz="1800" dirty="0" smtClean="0">
                <a:solidFill>
                  <a:srgbClr val="00B050"/>
                </a:solidFill>
                <a:latin typeface="Arial Black" panose="020B0A04020102020204" pitchFamily="34" charset="0"/>
              </a:rPr>
              <a:t>  Количество повторений: </a:t>
            </a:r>
            <a:r>
              <a:rPr lang="ru-RU" sz="1800" dirty="0" smtClean="0">
                <a:solidFill>
                  <a:srgbClr val="00B050"/>
                </a:solidFill>
                <a:latin typeface="Arial" panose="020B0604020202020204" pitchFamily="34" charset="0"/>
                <a:cs typeface="Arial" panose="020B0604020202020204" pitchFamily="34" charset="0"/>
              </a:rPr>
              <a:t>2 - 4 раза</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2400" dirty="0" smtClean="0">
                <a:solidFill>
                  <a:srgbClr val="0070C0"/>
                </a:solidFill>
              </a:rPr>
              <a:t>Общее укрепление мышц туловища и конечностей</a:t>
            </a:r>
            <a:r>
              <a:rPr lang="ru-RU" sz="2400" dirty="0">
                <a:solidFill>
                  <a:srgbClr val="0070C0"/>
                </a:solidFill>
              </a:rPr>
              <a:t>, развитие быстроты реакции. </a:t>
            </a:r>
            <a:endParaRPr lang="ru-RU" sz="2400" dirty="0" smtClean="0">
              <a:solidFill>
                <a:srgbClr val="0070C0"/>
              </a:solidFill>
            </a:endParaRP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lvl="0" indent="0">
              <a:buNone/>
            </a:pPr>
            <a:r>
              <a:rPr lang="ru-RU" sz="1800" dirty="0" smtClean="0">
                <a:solidFill>
                  <a:prstClr val="black"/>
                </a:solidFill>
                <a:latin typeface="Calibri Light" panose="020F0302020204030204"/>
              </a:rPr>
              <a:t>	</a:t>
            </a:r>
            <a:r>
              <a:rPr lang="ru-RU" sz="1800" dirty="0" smtClean="0">
                <a:solidFill>
                  <a:srgbClr val="7030A0"/>
                </a:solidFill>
                <a:latin typeface="Calibri Light" panose="020F0302020204030204"/>
              </a:rPr>
              <a:t>Плоскостопие</a:t>
            </a:r>
            <a:r>
              <a:rPr lang="ru-RU" sz="1800" dirty="0">
                <a:solidFill>
                  <a:srgbClr val="7030A0"/>
                </a:solidFill>
                <a:latin typeface="Calibri Light" panose="020F0302020204030204"/>
              </a:rPr>
              <a:t>; </a:t>
            </a:r>
            <a:endParaRPr lang="ru-RU" sz="1800" dirty="0" smtClean="0">
              <a:solidFill>
                <a:srgbClr val="7030A0"/>
              </a:solidFill>
              <a:latin typeface="Calibri Light" panose="020F0302020204030204"/>
            </a:endParaRPr>
          </a:p>
          <a:p>
            <a:pPr marL="0" lvl="0" indent="0">
              <a:buNone/>
            </a:pPr>
            <a:r>
              <a:rPr lang="ru-RU" sz="1800" dirty="0" smtClean="0">
                <a:solidFill>
                  <a:srgbClr val="7030A0"/>
                </a:solidFill>
                <a:latin typeface="Calibri Light" panose="020F0302020204030204"/>
              </a:rPr>
              <a:t>	Ожирение</a:t>
            </a:r>
            <a:r>
              <a:rPr lang="ru-RU" sz="1800" dirty="0">
                <a:solidFill>
                  <a:prstClr val="black"/>
                </a:solidFill>
                <a:latin typeface="Calibri Light" panose="020F0302020204030204"/>
              </a:rPr>
              <a:t>.</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9218" name="Picture 2" descr="https://igroznaika.ru/wp-content/uploads/2019/08/3.3-podvizhnye-igry-pro-zajtsev.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9138" y="4959393"/>
            <a:ext cx="2304993" cy="152069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27351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4892"/>
            <a:ext cx="10515600" cy="1244184"/>
          </a:xfrm>
        </p:spPr>
        <p:txBody>
          <a:bodyPr>
            <a:normAutofit/>
          </a:bodyPr>
          <a:lstStyle/>
          <a:p>
            <a:r>
              <a:rPr lang="ru-RU" sz="2800" b="1" dirty="0">
                <a:solidFill>
                  <a:schemeClr val="accent2"/>
                </a:solidFill>
              </a:rPr>
              <a:t>Учет признаков утомления детей при проведении подвижных игр</a:t>
            </a:r>
            <a:br>
              <a:rPr lang="ru-RU" sz="2800" b="1" dirty="0">
                <a:solidFill>
                  <a:schemeClr val="accent2"/>
                </a:solidFill>
              </a:rPr>
            </a:br>
            <a:r>
              <a:rPr lang="ru-RU" sz="2800" b="1" dirty="0">
                <a:solidFill>
                  <a:schemeClr val="accent2"/>
                </a:solidFill>
              </a:rPr>
              <a:t>и методические приемы, позволяющие</a:t>
            </a:r>
            <a:br>
              <a:rPr lang="ru-RU" sz="2800" b="1" dirty="0">
                <a:solidFill>
                  <a:schemeClr val="accent2"/>
                </a:solidFill>
              </a:rPr>
            </a:br>
            <a:r>
              <a:rPr lang="ru-RU" sz="2800" b="1" dirty="0">
                <a:solidFill>
                  <a:schemeClr val="accent2"/>
                </a:solidFill>
              </a:rPr>
              <a:t>изменять величину нагрузки в них</a:t>
            </a:r>
          </a:p>
        </p:txBody>
      </p:sp>
      <p:graphicFrame>
        <p:nvGraphicFramePr>
          <p:cNvPr id="4" name="Объект 3"/>
          <p:cNvGraphicFramePr>
            <a:graphicFrameLocks noGrp="1"/>
          </p:cNvGraphicFramePr>
          <p:nvPr>
            <p:ph idx="1"/>
            <p:extLst>
              <p:ext uri="{D42A27DB-BD31-4B8C-83A1-F6EECF244321}">
                <p14:modId xmlns="" xmlns:p14="http://schemas.microsoft.com/office/powerpoint/2010/main" val="2651155268"/>
              </p:ext>
            </p:extLst>
          </p:nvPr>
        </p:nvGraphicFramePr>
        <p:xfrm>
          <a:off x="838200" y="1558977"/>
          <a:ext cx="10515600" cy="5066675"/>
        </p:xfrm>
        <a:graphic>
          <a:graphicData uri="http://schemas.openxmlformats.org/drawingml/2006/table">
            <a:tbl>
              <a:tblPr firstRow="1" bandRow="1">
                <a:tableStyleId>{10A1B5D5-9B99-4C35-A422-299274C87663}</a:tableStyleId>
              </a:tblPr>
              <a:tblGrid>
                <a:gridCol w="3505200">
                  <a:extLst>
                    <a:ext uri="{9D8B030D-6E8A-4147-A177-3AD203B41FA5}">
                      <a16:colId xmlns="" xmlns:a16="http://schemas.microsoft.com/office/drawing/2014/main" val="770134516"/>
                    </a:ext>
                  </a:extLst>
                </a:gridCol>
                <a:gridCol w="3505200">
                  <a:extLst>
                    <a:ext uri="{9D8B030D-6E8A-4147-A177-3AD203B41FA5}">
                      <a16:colId xmlns="" xmlns:a16="http://schemas.microsoft.com/office/drawing/2014/main" val="1290863390"/>
                    </a:ext>
                  </a:extLst>
                </a:gridCol>
                <a:gridCol w="3505200">
                  <a:extLst>
                    <a:ext uri="{9D8B030D-6E8A-4147-A177-3AD203B41FA5}">
                      <a16:colId xmlns="" xmlns:a16="http://schemas.microsoft.com/office/drawing/2014/main" val="1736631529"/>
                    </a:ext>
                  </a:extLst>
                </a:gridCol>
              </a:tblGrid>
              <a:tr h="732795">
                <a:tc rowSpan="2">
                  <a:txBody>
                    <a:bodyPr/>
                    <a:lstStyle/>
                    <a:p>
                      <a:r>
                        <a:rPr lang="ru-RU" dirty="0" smtClean="0"/>
                        <a:t>Признаки</a:t>
                      </a:r>
                    </a:p>
                    <a:p>
                      <a:endParaRPr lang="ru-RU" dirty="0"/>
                    </a:p>
                  </a:txBody>
                  <a:tcPr/>
                </a:tc>
                <a:tc gridSpan="2">
                  <a:txBody>
                    <a:bodyPr/>
                    <a:lstStyle/>
                    <a:p>
                      <a:pPr algn="ctr"/>
                      <a:r>
                        <a:rPr lang="ru-RU" dirty="0" smtClean="0"/>
                        <a:t>Степень утомления</a:t>
                      </a:r>
                      <a:endParaRPr lang="ru-RU" dirty="0">
                        <a:solidFill>
                          <a:srgbClr val="7030A0"/>
                        </a:solidFill>
                      </a:endParaRPr>
                    </a:p>
                  </a:txBody>
                  <a:tcPr/>
                </a:tc>
                <a:tc hMerge="1">
                  <a:txBody>
                    <a:bodyPr/>
                    <a:lstStyle/>
                    <a:p>
                      <a:endParaRPr lang="ru-RU"/>
                    </a:p>
                  </a:txBody>
                  <a:tcPr/>
                </a:tc>
                <a:extLst>
                  <a:ext uri="{0D108BD9-81ED-4DB2-BD59-A6C34878D82A}">
                    <a16:rowId xmlns="" xmlns:a16="http://schemas.microsoft.com/office/drawing/2014/main" val="1584240205"/>
                  </a:ext>
                </a:extLst>
              </a:tr>
              <a:tr h="1120270">
                <a:tc vMerge="1">
                  <a:txBody>
                    <a:bodyPr/>
                    <a:lstStyle/>
                    <a:p>
                      <a:endParaRPr lang="ru-RU"/>
                    </a:p>
                  </a:txBody>
                  <a:tcPr/>
                </a:tc>
                <a:tc>
                  <a:txBody>
                    <a:bodyPr/>
                    <a:lstStyle/>
                    <a:p>
                      <a:r>
                        <a:rPr lang="en-US" dirty="0" smtClean="0"/>
                        <a:t> I (</a:t>
                      </a:r>
                      <a:r>
                        <a:rPr lang="ru-RU" dirty="0" smtClean="0"/>
                        <a:t>допустимая)</a:t>
                      </a:r>
                      <a:endParaRPr lang="ru-RU" dirty="0"/>
                    </a:p>
                  </a:txBody>
                  <a:tcPr/>
                </a:tc>
                <a:tc>
                  <a:txBody>
                    <a:bodyPr/>
                    <a:lstStyle/>
                    <a:p>
                      <a:r>
                        <a:rPr lang="en-US" dirty="0" smtClean="0"/>
                        <a:t>II (</a:t>
                      </a:r>
                      <a:r>
                        <a:rPr lang="ru-RU" dirty="0" smtClean="0"/>
                        <a:t>требующая снижения</a:t>
                      </a:r>
                    </a:p>
                    <a:p>
                      <a:r>
                        <a:rPr lang="ru-RU" dirty="0" smtClean="0"/>
                        <a:t>нагрузки)</a:t>
                      </a:r>
                    </a:p>
                    <a:p>
                      <a:endParaRPr lang="ru-RU" dirty="0"/>
                    </a:p>
                  </a:txBody>
                  <a:tcPr/>
                </a:tc>
                <a:extLst>
                  <a:ext uri="{0D108BD9-81ED-4DB2-BD59-A6C34878D82A}">
                    <a16:rowId xmlns="" xmlns:a16="http://schemas.microsoft.com/office/drawing/2014/main" val="1998773663"/>
                  </a:ext>
                </a:extLst>
              </a:tr>
              <a:tr h="1748022">
                <a:tc>
                  <a:txBody>
                    <a:bodyPr/>
                    <a:lstStyle/>
                    <a:p>
                      <a:r>
                        <a:rPr lang="ru-RU" dirty="0" smtClean="0"/>
                        <a:t>Нервная система</a:t>
                      </a:r>
                    </a:p>
                    <a:p>
                      <a:endParaRPr lang="ru-RU" dirty="0"/>
                    </a:p>
                  </a:txBody>
                  <a:tcPr/>
                </a:tc>
                <a:tc>
                  <a:txBody>
                    <a:bodyPr/>
                    <a:lstStyle/>
                    <a:p>
                      <a:r>
                        <a:rPr lang="ru-RU" dirty="0" smtClean="0"/>
                        <a:t>Лицо спокойное; несколько возбужден,</a:t>
                      </a:r>
                    </a:p>
                    <a:p>
                      <a:r>
                        <a:rPr lang="ru-RU" dirty="0" smtClean="0"/>
                        <a:t>снижено внимание</a:t>
                      </a:r>
                      <a:endParaRPr lang="ru-RU" dirty="0"/>
                    </a:p>
                  </a:txBody>
                  <a:tcPr/>
                </a:tc>
                <a:tc>
                  <a:txBody>
                    <a:bodyPr/>
                    <a:lstStyle/>
                    <a:p>
                      <a:r>
                        <a:rPr lang="ru-RU" dirty="0" smtClean="0"/>
                        <a:t>Выражение лица напряженное; ребенок сильно возбужден, без толку суетлив (кричит, вступает в конфликт с другими участниками игры)</a:t>
                      </a:r>
                    </a:p>
                    <a:p>
                      <a:endParaRPr lang="ru-RU" dirty="0"/>
                    </a:p>
                  </a:txBody>
                  <a:tcPr/>
                </a:tc>
                <a:extLst>
                  <a:ext uri="{0D108BD9-81ED-4DB2-BD59-A6C34878D82A}">
                    <a16:rowId xmlns="" xmlns:a16="http://schemas.microsoft.com/office/drawing/2014/main" val="819819642"/>
                  </a:ext>
                </a:extLst>
              </a:tr>
              <a:tr h="1465588">
                <a:tc>
                  <a:txBody>
                    <a:bodyPr/>
                    <a:lstStyle/>
                    <a:p>
                      <a:r>
                        <a:rPr lang="ru-RU" dirty="0" smtClean="0"/>
                        <a:t>Движения</a:t>
                      </a:r>
                    </a:p>
                    <a:p>
                      <a:endParaRPr lang="ru-RU" dirty="0" smtClean="0"/>
                    </a:p>
                    <a:p>
                      <a:endParaRPr lang="ru-RU" dirty="0"/>
                    </a:p>
                  </a:txBody>
                  <a:tcPr/>
                </a:tc>
                <a:tc>
                  <a:txBody>
                    <a:bodyPr/>
                    <a:lstStyle/>
                    <a:p>
                      <a:r>
                        <a:rPr lang="ru-RU" dirty="0" smtClean="0"/>
                        <a:t>Бодрые; четкое выполнение заданий в</a:t>
                      </a:r>
                    </a:p>
                    <a:p>
                      <a:r>
                        <a:rPr lang="ru-RU" dirty="0" smtClean="0"/>
                        <a:t>игре </a:t>
                      </a:r>
                    </a:p>
                    <a:p>
                      <a:endParaRPr lang="ru-RU" dirty="0"/>
                    </a:p>
                  </a:txBody>
                  <a:tcPr/>
                </a:tc>
                <a:tc>
                  <a:txBody>
                    <a:bodyPr/>
                    <a:lstStyle/>
                    <a:p>
                      <a:r>
                        <a:rPr lang="ru-RU" dirty="0" smtClean="0"/>
                        <a:t>Неуверенные; нечеткое</a:t>
                      </a:r>
                    </a:p>
                    <a:p>
                      <a:r>
                        <a:rPr lang="ru-RU" dirty="0" smtClean="0"/>
                        <a:t>выполнение заданий, добавочные движений</a:t>
                      </a:r>
                    </a:p>
                    <a:p>
                      <a:endParaRPr lang="ru-RU" dirty="0"/>
                    </a:p>
                  </a:txBody>
                  <a:tcPr/>
                </a:tc>
                <a:extLst>
                  <a:ext uri="{0D108BD9-81ED-4DB2-BD59-A6C34878D82A}">
                    <a16:rowId xmlns="" xmlns:a16="http://schemas.microsoft.com/office/drawing/2014/main" val="2647254962"/>
                  </a:ext>
                </a:extLst>
              </a:tr>
            </a:tbl>
          </a:graphicData>
        </a:graphic>
      </p:graphicFrame>
    </p:spTree>
    <p:extLst>
      <p:ext uri="{BB962C8B-B14F-4D97-AF65-F5344CB8AC3E}">
        <p14:creationId xmlns="" xmlns:p14="http://schemas.microsoft.com/office/powerpoint/2010/main" val="11578228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83263" y="3924804"/>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smtClean="0">
                <a:latin typeface="Arial Black" panose="020B0A04020102020204" pitchFamily="34" charset="0"/>
              </a:rPr>
              <a:t>Кто дальше забросит снежок?</a:t>
            </a:r>
            <a:r>
              <a:rPr lang="ru-RU" sz="8000" dirty="0" smtClean="0"/>
              <a:t> </a:t>
            </a:r>
          </a:p>
          <a:p>
            <a:pPr algn="ctr"/>
            <a:r>
              <a:rPr lang="ru-RU" sz="3200" dirty="0" smtClean="0">
                <a:latin typeface="Arial" panose="020B0604020202020204" pitchFamily="34" charset="0"/>
                <a:cs typeface="Arial" panose="020B0604020202020204" pitchFamily="34" charset="0"/>
              </a:rPr>
              <a:t>(4-14  лет)</a:t>
            </a:r>
            <a:endParaRPr lang="ru-RU" sz="32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3381828" y="-347159"/>
            <a:ext cx="4876800" cy="4876800"/>
          </a:xfrm>
          <a:prstGeom prst="rect">
            <a:avLst/>
          </a:prstGeom>
        </p:spPr>
      </p:pic>
    </p:spTree>
    <p:extLst>
      <p:ext uri="{BB962C8B-B14F-4D97-AF65-F5344CB8AC3E}">
        <p14:creationId xmlns:p14="http://schemas.microsoft.com/office/powerpoint/2010/main" xmlns="" val="390918062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lgn="just">
              <a:buNone/>
            </a:pPr>
            <a:r>
              <a:rPr lang="ru-RU" sz="1800" dirty="0" smtClean="0">
                <a:solidFill>
                  <a:srgbClr val="00B050"/>
                </a:solidFill>
                <a:latin typeface="Arial" panose="020B0604020202020204" pitchFamily="34" charset="0"/>
                <a:cs typeface="Arial" panose="020B0604020202020204" pitchFamily="34" charset="0"/>
              </a:rPr>
              <a:t>У </a:t>
            </a:r>
            <a:r>
              <a:rPr lang="ru-RU" sz="1800" dirty="0">
                <a:solidFill>
                  <a:srgbClr val="00B050"/>
                </a:solidFill>
                <a:latin typeface="Arial" panose="020B0604020202020204" pitchFamily="34" charset="0"/>
                <a:cs typeface="Arial" panose="020B0604020202020204" pitchFamily="34" charset="0"/>
              </a:rPr>
              <a:t>каждого по 6 снежков. Все бросают снежок за черту на расстоянии 3 м от играющих. Выигрывает тот, кто дальше забросит снежок.</a:t>
            </a:r>
            <a:r>
              <a:rPr lang="ru-RU" dirty="0"/>
              <a:t> </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200" dirty="0" smtClean="0">
                <a:solidFill>
                  <a:srgbClr val="003FBC"/>
                </a:solidFill>
                <a:latin typeface="Arial" panose="020B0604020202020204" pitchFamily="34" charset="0"/>
                <a:cs typeface="Arial" panose="020B0604020202020204" pitchFamily="34" charset="0"/>
              </a:rPr>
              <a:t>Развитие меткости, глазомера</a:t>
            </a: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smtClean="0">
                <a:solidFill>
                  <a:srgbClr val="7030A0"/>
                </a:solidFill>
                <a:latin typeface="Arial" panose="020B0604020202020204" pitchFamily="34" charset="0"/>
                <a:cs typeface="Arial" panose="020B0604020202020204" pitchFamily="34" charset="0"/>
              </a:rPr>
              <a:t>Задержка и отставание психомоторного развития</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008915" y="4209143"/>
            <a:ext cx="5085386" cy="2107229"/>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1032" name="Picture 8" descr="https://fsd.multiurok.ru/html/2021/12/22/s_61c363001f892/phpEqF8pu_igry_html_7c24062692da98e7.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14969" y="4363987"/>
            <a:ext cx="4273278" cy="17975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72649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20201" y="4602721"/>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smtClean="0">
                <a:latin typeface="Arial Black" panose="020B0A04020102020204" pitchFamily="34" charset="0"/>
              </a:rPr>
              <a:t>Ну-ка, донеси!</a:t>
            </a:r>
            <a:r>
              <a:rPr lang="ru-RU" sz="8000" dirty="0" smtClean="0"/>
              <a:t> </a:t>
            </a:r>
          </a:p>
          <a:p>
            <a:pPr algn="ctr"/>
            <a:r>
              <a:rPr lang="ru-RU" sz="3200" dirty="0" smtClean="0">
                <a:latin typeface="Arial" panose="020B0604020202020204" pitchFamily="34" charset="0"/>
                <a:cs typeface="Arial" panose="020B0604020202020204" pitchFamily="34" charset="0"/>
              </a:rPr>
              <a:t>(4-14  лет)</a:t>
            </a:r>
            <a:endParaRPr lang="ru-RU" sz="3200"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4203908" y="159885"/>
            <a:ext cx="2996446" cy="4442836"/>
          </a:xfrm>
          <a:prstGeom prst="rect">
            <a:avLst/>
          </a:prstGeom>
        </p:spPr>
      </p:pic>
    </p:spTree>
    <p:extLst>
      <p:ext uri="{BB962C8B-B14F-4D97-AF65-F5344CB8AC3E}">
        <p14:creationId xmlns:p14="http://schemas.microsoft.com/office/powerpoint/2010/main" xmlns="" val="38078463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lgn="just">
              <a:buNone/>
            </a:pPr>
            <a:r>
              <a:rPr lang="ru-RU" sz="1800" dirty="0" smtClean="0">
                <a:solidFill>
                  <a:srgbClr val="00B050"/>
                </a:solidFill>
                <a:latin typeface="Arial" panose="020B0604020202020204" pitchFamily="34" charset="0"/>
                <a:cs typeface="Arial" panose="020B0604020202020204" pitchFamily="34" charset="0"/>
              </a:rPr>
              <a:t>В </a:t>
            </a:r>
            <a:r>
              <a:rPr lang="ru-RU" sz="1800" dirty="0">
                <a:solidFill>
                  <a:srgbClr val="00B050"/>
                </a:solidFill>
                <a:latin typeface="Arial" panose="020B0604020202020204" pitchFamily="34" charset="0"/>
                <a:cs typeface="Arial" panose="020B0604020202020204" pitchFamily="34" charset="0"/>
              </a:rPr>
              <a:t>зале дети сидят на стульях. У каждого ребенка под ногами простынка. Нужно захватить пальцами одной ноги эту простынку и, ни разу не уронив ее, дотащить любыми способами (например, скача на одной ноге или на четвереньках) до противоположного конца зала. То же повторить другой ногой. Игру можно проводить парами (соревнуясь). Выигрывает тот, кто это сделает быстрее, не уронив простынки.</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200" dirty="0" smtClean="0">
                <a:solidFill>
                  <a:schemeClr val="accent1">
                    <a:lumMod val="75000"/>
                  </a:schemeClr>
                </a:solidFill>
                <a:latin typeface="Arial" panose="020B0604020202020204" pitchFamily="34" charset="0"/>
                <a:cs typeface="Arial" panose="020B0604020202020204" pitchFamily="34" charset="0"/>
              </a:rPr>
              <a:t>Укрепление </a:t>
            </a:r>
            <a:r>
              <a:rPr lang="ru-RU" sz="2200" dirty="0">
                <a:solidFill>
                  <a:schemeClr val="accent1">
                    <a:lumMod val="75000"/>
                  </a:schemeClr>
                </a:solidFill>
                <a:latin typeface="Arial" panose="020B0604020202020204" pitchFamily="34" charset="0"/>
                <a:cs typeface="Arial" panose="020B0604020202020204" pitchFamily="34" charset="0"/>
              </a:rPr>
              <a:t>мышечно-связочного аппарата стоп; развитие ловкости.</a:t>
            </a:r>
            <a:endParaRPr lang="ru-RU" sz="2200" dirty="0" smtClean="0">
              <a:solidFill>
                <a:schemeClr val="accent1">
                  <a:lumMod val="75000"/>
                </a:schemeClr>
              </a:solidFill>
              <a:latin typeface="Arial" panose="020B0604020202020204" pitchFamily="34" charset="0"/>
              <a:cs typeface="Arial" panose="020B0604020202020204" pitchFamily="34" charset="0"/>
            </a:endParaRP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indent="0">
              <a:buNone/>
            </a:pPr>
            <a:r>
              <a:rPr lang="ru-RU" sz="1800" dirty="0" smtClean="0">
                <a:solidFill>
                  <a:srgbClr val="7030A0"/>
                </a:solidFill>
                <a:latin typeface="Arial" panose="020B0604020202020204" pitchFamily="34" charset="0"/>
                <a:cs typeface="Arial" panose="020B0604020202020204" pitchFamily="34" charset="0"/>
              </a:rPr>
              <a:t>Плоскостопие</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790091" y="4363987"/>
            <a:ext cx="5085386" cy="2107229"/>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7879138" y="4503201"/>
            <a:ext cx="2907292" cy="1828800"/>
          </a:xfrm>
          <a:prstGeom prst="rect">
            <a:avLst/>
          </a:prstGeom>
        </p:spPr>
      </p:pic>
    </p:spTree>
    <p:extLst>
      <p:ext uri="{BB962C8B-B14F-4D97-AF65-F5344CB8AC3E}">
        <p14:creationId xmlns:p14="http://schemas.microsoft.com/office/powerpoint/2010/main" xmlns="" val="12260165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96177" y="4461832"/>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smtClean="0">
                <a:latin typeface="Arial Black" panose="020B0A04020102020204" pitchFamily="34" charset="0"/>
              </a:rPr>
              <a:t>На коне</a:t>
            </a:r>
            <a:r>
              <a:rPr lang="ru-RU" sz="8000" dirty="0" smtClean="0"/>
              <a:t> </a:t>
            </a:r>
          </a:p>
          <a:p>
            <a:pPr algn="ctr"/>
            <a:r>
              <a:rPr lang="ru-RU" sz="3200" dirty="0" smtClean="0">
                <a:latin typeface="Arial" panose="020B0604020202020204" pitchFamily="34" charset="0"/>
                <a:cs typeface="Arial" panose="020B0604020202020204" pitchFamily="34" charset="0"/>
              </a:rPr>
              <a:t>(5-8  лет)</a:t>
            </a:r>
            <a:endParaRPr lang="ru-RU" sz="3200" dirty="0">
              <a:latin typeface="Arial" panose="020B0604020202020204" pitchFamily="34" charset="0"/>
              <a:cs typeface="Arial" panose="020B0604020202020204" pitchFamily="34" charset="0"/>
            </a:endParaRPr>
          </a:p>
        </p:txBody>
      </p:sp>
      <p:pic>
        <p:nvPicPr>
          <p:cNvPr id="4100" name="Picture 4" descr="https://xn-----6kckiwadblcgjxwwirci4z.xn--p1ai/media/posts_admins/loshadi/devochka-na-loshadi.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76636" y="470403"/>
            <a:ext cx="3991429" cy="39914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729750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lgn="just">
              <a:buNone/>
            </a:pPr>
            <a:r>
              <a:rPr lang="ru-RU" sz="1800" dirty="0" smtClean="0">
                <a:solidFill>
                  <a:srgbClr val="00B050"/>
                </a:solidFill>
                <a:latin typeface="Arial" panose="020B0604020202020204" pitchFamily="34" charset="0"/>
                <a:cs typeface="Arial" panose="020B0604020202020204" pitchFamily="34" charset="0"/>
              </a:rPr>
              <a:t> </a:t>
            </a:r>
            <a:r>
              <a:rPr lang="ru-RU" sz="1800" dirty="0">
                <a:solidFill>
                  <a:srgbClr val="00B050"/>
                </a:solidFill>
                <a:latin typeface="Arial" panose="020B0604020202020204" pitchFamily="34" charset="0"/>
                <a:cs typeface="Arial" panose="020B0604020202020204" pitchFamily="34" charset="0"/>
              </a:rPr>
              <a:t>Двое играющих, находящихся в противоположных концах комнаты, берут палку обеими руками за один конец и садятся на нее верхом, как на коня. Затем «конники» скачут друг к другу и, оказавшись посередине комнаты, в начерченном круге, пытаются одной рукой вытолкнуть противника из круга. Инструктор лечебной физкультуры поощряет детей стихами: Спешу я на своем «коне», И ты скачи скорей ко мне. Толкни меня, а я — тебя. Так, кто не упадет? Из нас двоих лихих ребят, Кто из игры уйдет? </a:t>
            </a:r>
            <a:r>
              <a:rPr lang="ru-RU" sz="1800" dirty="0" smtClean="0">
                <a:latin typeface="Arial" panose="020B0604020202020204" pitchFamily="34" charset="0"/>
                <a:cs typeface="Arial" panose="020B0604020202020204" pitchFamily="34" charset="0"/>
              </a:rPr>
              <a:t> </a:t>
            </a:r>
            <a:endParaRPr lang="ru-RU" sz="1800" dirty="0">
              <a:latin typeface="Arial" panose="020B0604020202020204" pitchFamily="34" charset="0"/>
              <a:cs typeface="Arial" panose="020B0604020202020204" pitchFamily="34" charset="0"/>
            </a:endParaRP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endParaRPr lang="ru-RU" sz="2200" dirty="0" smtClean="0">
              <a:solidFill>
                <a:srgbClr val="003FBC"/>
              </a:solidFill>
              <a:latin typeface="Arial" panose="020B0604020202020204" pitchFamily="34" charset="0"/>
              <a:cs typeface="Arial" panose="020B0604020202020204" pitchFamily="34" charset="0"/>
            </a:endParaRPr>
          </a:p>
          <a:p>
            <a:pPr algn="just"/>
            <a:r>
              <a:rPr lang="ru-RU" sz="1800" dirty="0">
                <a:solidFill>
                  <a:schemeClr val="accent1">
                    <a:lumMod val="75000"/>
                  </a:schemeClr>
                </a:solidFill>
                <a:latin typeface="Arial" panose="020B0604020202020204" pitchFamily="34" charset="0"/>
                <a:cs typeface="Arial" panose="020B0604020202020204" pitchFamily="34" charset="0"/>
              </a:rPr>
              <a:t>у</a:t>
            </a:r>
            <a:r>
              <a:rPr lang="ru-RU" sz="1800" dirty="0" smtClean="0">
                <a:solidFill>
                  <a:schemeClr val="accent1">
                    <a:lumMod val="75000"/>
                  </a:schemeClr>
                </a:solidFill>
                <a:latin typeface="Arial" panose="020B0604020202020204" pitchFamily="34" charset="0"/>
                <a:cs typeface="Arial" panose="020B0604020202020204" pitchFamily="34" charset="0"/>
              </a:rPr>
              <a:t>крепление </a:t>
            </a:r>
            <a:r>
              <a:rPr lang="ru-RU" sz="1800" dirty="0">
                <a:solidFill>
                  <a:schemeClr val="accent1">
                    <a:lumMod val="75000"/>
                  </a:schemeClr>
                </a:solidFill>
                <a:latin typeface="Arial" panose="020B0604020202020204" pitchFamily="34" charset="0"/>
                <a:cs typeface="Arial" panose="020B0604020202020204" pitchFamily="34" charset="0"/>
              </a:rPr>
              <a:t>мышц туловища и </a:t>
            </a:r>
            <a:r>
              <a:rPr lang="ru-RU" sz="1800" dirty="0" smtClean="0">
                <a:solidFill>
                  <a:schemeClr val="accent1">
                    <a:lumMod val="75000"/>
                  </a:schemeClr>
                </a:solidFill>
                <a:latin typeface="Arial" panose="020B0604020202020204" pitchFamily="34" charset="0"/>
                <a:cs typeface="Arial" panose="020B0604020202020204" pitchFamily="34" charset="0"/>
              </a:rPr>
              <a:t>конечностей</a:t>
            </a:r>
          </a:p>
          <a:p>
            <a:pPr algn="just"/>
            <a:r>
              <a:rPr lang="ru-RU" sz="1800" dirty="0" smtClean="0">
                <a:solidFill>
                  <a:schemeClr val="accent1">
                    <a:lumMod val="75000"/>
                  </a:schemeClr>
                </a:solidFill>
                <a:latin typeface="Arial" panose="020B0604020202020204" pitchFamily="34" charset="0"/>
                <a:cs typeface="Arial" panose="020B0604020202020204" pitchFamily="34" charset="0"/>
              </a:rPr>
              <a:t>развитие </a:t>
            </a:r>
            <a:r>
              <a:rPr lang="ru-RU" sz="1800" dirty="0">
                <a:solidFill>
                  <a:schemeClr val="accent1">
                    <a:lumMod val="75000"/>
                  </a:schemeClr>
                </a:solidFill>
                <a:latin typeface="Arial" panose="020B0604020202020204" pitchFamily="34" charset="0"/>
                <a:cs typeface="Arial" panose="020B0604020202020204" pitchFamily="34" charset="0"/>
              </a:rPr>
              <a:t>координации </a:t>
            </a:r>
            <a:r>
              <a:rPr lang="ru-RU" sz="1800" dirty="0" smtClean="0">
                <a:solidFill>
                  <a:schemeClr val="accent1">
                    <a:lumMod val="75000"/>
                  </a:schemeClr>
                </a:solidFill>
                <a:latin typeface="Arial" panose="020B0604020202020204" pitchFamily="34" charset="0"/>
                <a:cs typeface="Arial" panose="020B0604020202020204" pitchFamily="34" charset="0"/>
              </a:rPr>
              <a:t>движений</a:t>
            </a:r>
          </a:p>
          <a:p>
            <a:pPr algn="just"/>
            <a:r>
              <a:rPr lang="ru-RU" sz="1800" dirty="0" smtClean="0">
                <a:solidFill>
                  <a:schemeClr val="accent1">
                    <a:lumMod val="75000"/>
                  </a:schemeClr>
                </a:solidFill>
                <a:latin typeface="Arial" panose="020B0604020202020204" pitchFamily="34" charset="0"/>
                <a:cs typeface="Arial" panose="020B0604020202020204" pitchFamily="34" charset="0"/>
              </a:rPr>
              <a:t> </a:t>
            </a:r>
            <a:r>
              <a:rPr lang="ru-RU" sz="1800" dirty="0">
                <a:solidFill>
                  <a:schemeClr val="accent1">
                    <a:lumMod val="75000"/>
                  </a:schemeClr>
                </a:solidFill>
                <a:latin typeface="Arial" panose="020B0604020202020204" pitchFamily="34" charset="0"/>
                <a:cs typeface="Arial" panose="020B0604020202020204" pitchFamily="34" charset="0"/>
              </a:rPr>
              <a:t>укрепление </a:t>
            </a:r>
            <a:r>
              <a:rPr lang="ru-RU" sz="1800" dirty="0" smtClean="0">
                <a:solidFill>
                  <a:schemeClr val="accent1">
                    <a:lumMod val="75000"/>
                  </a:schemeClr>
                </a:solidFill>
                <a:latin typeface="Arial" panose="020B0604020202020204" pitchFamily="34" charset="0"/>
                <a:cs typeface="Arial" panose="020B0604020202020204" pitchFamily="34" charset="0"/>
              </a:rPr>
              <a:t>мышц</a:t>
            </a:r>
          </a:p>
          <a:p>
            <a:pPr algn="just"/>
            <a:r>
              <a:rPr lang="ru-RU" sz="1800" dirty="0" smtClean="0">
                <a:solidFill>
                  <a:schemeClr val="accent1">
                    <a:lumMod val="75000"/>
                  </a:schemeClr>
                </a:solidFill>
                <a:latin typeface="Arial" panose="020B0604020202020204" pitchFamily="34" charset="0"/>
                <a:cs typeface="Arial" panose="020B0604020202020204" pitchFamily="34" charset="0"/>
              </a:rPr>
              <a:t> </a:t>
            </a:r>
            <a:r>
              <a:rPr lang="ru-RU" sz="1800" dirty="0">
                <a:solidFill>
                  <a:schemeClr val="accent1">
                    <a:lumMod val="75000"/>
                  </a:schemeClr>
                </a:solidFill>
                <a:latin typeface="Arial" panose="020B0604020202020204" pitchFamily="34" charset="0"/>
                <a:cs typeface="Arial" panose="020B0604020202020204" pitchFamily="34" charset="0"/>
              </a:rPr>
              <a:t>воспитание выдержки, терпения, настойчивости</a:t>
            </a:r>
            <a:r>
              <a:rPr lang="ru-RU" sz="1800" dirty="0">
                <a:solidFill>
                  <a:schemeClr val="accent1">
                    <a:lumMod val="75000"/>
                  </a:schemeClr>
                </a:solidFill>
              </a:rPr>
              <a:t>.</a:t>
            </a:r>
            <a:endParaRPr lang="ru-RU" sz="1800" dirty="0" smtClean="0">
              <a:solidFill>
                <a:schemeClr val="accent1">
                  <a:lumMod val="75000"/>
                </a:schemeClr>
              </a:solidFill>
              <a:latin typeface="Arial" panose="020B0604020202020204" pitchFamily="34" charset="0"/>
              <a:cs typeface="Arial" panose="020B0604020202020204" pitchFamily="34" charset="0"/>
            </a:endParaRP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pPr marL="0" indent="0">
              <a:buNone/>
            </a:pPr>
            <a:r>
              <a:rPr lang="ru-RU" sz="1800" dirty="0" smtClean="0">
                <a:solidFill>
                  <a:srgbClr val="7030A0"/>
                </a:solidFill>
                <a:latin typeface="Arial" panose="020B0604020202020204" pitchFamily="34" charset="0"/>
                <a:cs typeface="Arial" panose="020B0604020202020204" pitchFamily="34" charset="0"/>
              </a:rPr>
              <a:t>Задержка </a:t>
            </a:r>
            <a:r>
              <a:rPr lang="ru-RU" sz="1800" dirty="0">
                <a:solidFill>
                  <a:srgbClr val="7030A0"/>
                </a:solidFill>
                <a:latin typeface="Arial" panose="020B0604020202020204" pitchFamily="34" charset="0"/>
                <a:cs typeface="Arial" panose="020B0604020202020204" pitchFamily="34" charset="0"/>
              </a:rPr>
              <a:t>и отставание психомоторного развития после перенесенных заболеваний (состояние стойкой ремиссии)</a:t>
            </a:r>
            <a:endParaRPr lang="ru-RU" sz="1800" dirty="0" smtClean="0">
              <a:solidFill>
                <a:srgbClr val="7030A0"/>
              </a:solidFill>
              <a:latin typeface="Arial" panose="020B0604020202020204" pitchFamily="34" charset="0"/>
              <a:cs typeface="Arial" panose="020B0604020202020204" pitchFamily="34" charset="0"/>
            </a:endParaRP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7396843" y="3004458"/>
            <a:ext cx="4395107" cy="1681187"/>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5122" name="Picture 2" descr="https://static.vecteezy.com/system/resources/previews/003/553/469/original/international-children-free-free-vecto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34400" y="3004458"/>
            <a:ext cx="2234946" cy="16811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723151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97777" y="4810175"/>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smtClean="0">
                <a:latin typeface="Arial Black" panose="020B0A04020102020204" pitchFamily="34" charset="0"/>
              </a:rPr>
              <a:t>Переправа</a:t>
            </a:r>
            <a:r>
              <a:rPr lang="ru-RU" sz="8000" dirty="0" smtClean="0"/>
              <a:t> </a:t>
            </a:r>
          </a:p>
          <a:p>
            <a:pPr algn="ctr"/>
            <a:r>
              <a:rPr lang="ru-RU" sz="3200" dirty="0" smtClean="0">
                <a:latin typeface="Arial" panose="020B0604020202020204" pitchFamily="34" charset="0"/>
                <a:cs typeface="Arial" panose="020B0604020202020204" pitchFamily="34" charset="0"/>
              </a:rPr>
              <a:t>(</a:t>
            </a:r>
            <a:r>
              <a:rPr lang="ru-RU" sz="3200" dirty="0">
                <a:latin typeface="Arial" panose="020B0604020202020204" pitchFamily="34" charset="0"/>
                <a:cs typeface="Arial" panose="020B0604020202020204" pitchFamily="34" charset="0"/>
              </a:rPr>
              <a:t>7</a:t>
            </a:r>
            <a:r>
              <a:rPr lang="ru-RU" sz="3200" dirty="0" smtClean="0">
                <a:latin typeface="Arial" panose="020B0604020202020204" pitchFamily="34" charset="0"/>
                <a:cs typeface="Arial" panose="020B0604020202020204" pitchFamily="34" charset="0"/>
              </a:rPr>
              <a:t>-14  лет)</a:t>
            </a:r>
            <a:endParaRPr lang="ru-RU" sz="3200" dirty="0">
              <a:latin typeface="Arial" panose="020B0604020202020204" pitchFamily="34" charset="0"/>
              <a:cs typeface="Arial" panose="020B0604020202020204" pitchFamily="34" charset="0"/>
            </a:endParaRPr>
          </a:p>
        </p:txBody>
      </p:sp>
      <p:pic>
        <p:nvPicPr>
          <p:cNvPr id="7170" name="Picture 2" descr="https://poncy.ru/media/uploads/dict/sln/p/l/plot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21290" y="47675"/>
            <a:ext cx="4762500" cy="4762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991373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lgn="just">
              <a:buNone/>
            </a:pPr>
            <a:r>
              <a:rPr lang="ru-RU" sz="1800" dirty="0" smtClean="0">
                <a:solidFill>
                  <a:srgbClr val="00B050"/>
                </a:solidFill>
                <a:latin typeface="Arial" panose="020B0604020202020204" pitchFamily="34" charset="0"/>
                <a:cs typeface="Arial" panose="020B0604020202020204" pitchFamily="34" charset="0"/>
              </a:rPr>
              <a:t>Инструктор </a:t>
            </a:r>
            <a:r>
              <a:rPr lang="ru-RU" sz="1800" dirty="0">
                <a:solidFill>
                  <a:srgbClr val="00B050"/>
                </a:solidFill>
                <a:latin typeface="Arial" panose="020B0604020202020204" pitchFamily="34" charset="0"/>
                <a:cs typeface="Arial" panose="020B0604020202020204" pitchFamily="34" charset="0"/>
              </a:rPr>
              <a:t>лечебной физкультуры говорит детям: «Мы идем в трудный поход, разделившись на два отряда. В лесу встретится ручей. Первый отряд перейдет его по узенькому мостику, затем ему придется перелезть через изгородь. Второй отряд должен перейти через ручей осторожно по камешкам, потом пробраться под низкими колючими кустиками». Около гимнастической стенки «забора» устанавливают гимнастическую скамейку, повернутую ножками вверх. Это — «мостик». Дети одного отряда должны шеренгой пройти по рейке скамейки и перелезть по гимнастической стенке на другую сторону. Недалеко от гимнастической стенки стоят кубики на расстоянии 20— 30 см, а за ними на больших кубах — три тонкие рейки на высоте 50—60 см. Дети второго отряда должны пройти по кубикам-«камешкам», затем по очереди пролезть под рейками-«кустиками». После этого отряды меняются маршрутами и игра повторяется. Инструктор отмечает, какой отряд успешнее преодолел встретившиеся на пути препятствия. </a:t>
            </a:r>
          </a:p>
          <a:p>
            <a:pPr marL="0" indent="0" algn="ctr">
              <a:buNone/>
            </a:pPr>
            <a:endParaRPr lang="ru-RU" sz="100" b="1" dirty="0" smtClean="0">
              <a:solidFill>
                <a:srgbClr val="002060"/>
              </a:solidFill>
              <a:latin typeface="Arial Black" panose="020B0A04020102020204" pitchFamily="34" charset="0"/>
              <a:cs typeface="Arial" panose="020B0604020202020204" pitchFamily="34" charset="0"/>
            </a:endParaRP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buNone/>
            </a:pPr>
            <a:r>
              <a:rPr lang="ru-RU" sz="1900" dirty="0" smtClean="0">
                <a:solidFill>
                  <a:srgbClr val="0070C0"/>
                </a:solidFill>
                <a:latin typeface="Arial" panose="020B0604020202020204" pitchFamily="34" charset="0"/>
                <a:cs typeface="Arial" panose="020B0604020202020204" pitchFamily="34" charset="0"/>
              </a:rPr>
              <a:t>Тренировка ловкости </a:t>
            </a:r>
            <a:r>
              <a:rPr lang="ru-RU" sz="1900" dirty="0">
                <a:solidFill>
                  <a:srgbClr val="0070C0"/>
                </a:solidFill>
                <a:latin typeface="Arial" panose="020B0604020202020204" pitchFamily="34" charset="0"/>
                <a:cs typeface="Arial" panose="020B0604020202020204" pitchFamily="34" charset="0"/>
              </a:rPr>
              <a:t>при </a:t>
            </a:r>
            <a:r>
              <a:rPr lang="ru-RU" sz="1900" dirty="0" smtClean="0">
                <a:solidFill>
                  <a:srgbClr val="0070C0"/>
                </a:solidFill>
                <a:latin typeface="Arial" panose="020B0604020202020204" pitchFamily="34" charset="0"/>
                <a:cs typeface="Arial" panose="020B0604020202020204" pitchFamily="34" charset="0"/>
              </a:rPr>
              <a:t>различных</a:t>
            </a:r>
            <a:r>
              <a:rPr lang="ru-RU" sz="1900" dirty="0">
                <a:solidFill>
                  <a:srgbClr val="0070C0"/>
                </a:solidFill>
                <a:latin typeface="Arial" panose="020B0604020202020204" pitchFamily="34" charset="0"/>
                <a:cs typeface="Arial" panose="020B0604020202020204" pitchFamily="34" charset="0"/>
              </a:rPr>
              <a:t> </a:t>
            </a:r>
            <a:r>
              <a:rPr lang="ru-RU" sz="1900" dirty="0" smtClean="0">
                <a:solidFill>
                  <a:srgbClr val="0070C0"/>
                </a:solidFill>
                <a:latin typeface="Arial" panose="020B0604020202020204" pitchFamily="34" charset="0"/>
                <a:cs typeface="Arial" panose="020B0604020202020204" pitchFamily="34" charset="0"/>
              </a:rPr>
              <a:t>движениях </a:t>
            </a:r>
            <a:r>
              <a:rPr lang="ru-RU" sz="1900" dirty="0">
                <a:solidFill>
                  <a:srgbClr val="0070C0"/>
                </a:solidFill>
                <a:latin typeface="Arial" panose="020B0604020202020204" pitchFamily="34" charset="0"/>
                <a:cs typeface="Arial" panose="020B0604020202020204" pitchFamily="34" charset="0"/>
              </a:rPr>
              <a:t>в горизонтальном положении, навыков в координации </a:t>
            </a:r>
            <a:r>
              <a:rPr lang="ru-RU" sz="1900" dirty="0" smtClean="0">
                <a:solidFill>
                  <a:srgbClr val="0070C0"/>
                </a:solidFill>
                <a:latin typeface="Arial" panose="020B0604020202020204" pitchFamily="34" charset="0"/>
                <a:cs typeface="Arial" panose="020B0604020202020204" pitchFamily="34" charset="0"/>
              </a:rPr>
              <a:t>движений, равновесия</a:t>
            </a:r>
            <a:r>
              <a:rPr lang="ru-RU" sz="1900" dirty="0">
                <a:solidFill>
                  <a:srgbClr val="0070C0"/>
                </a:solidFill>
                <a:latin typeface="Arial" panose="020B0604020202020204" pitchFamily="34" charset="0"/>
                <a:cs typeface="Arial" panose="020B0604020202020204" pitchFamily="34" charset="0"/>
              </a:rPr>
              <a:t>; воспитание умения согласованно действовать </a:t>
            </a:r>
            <a:r>
              <a:rPr lang="ru-RU" sz="1900" dirty="0" smtClean="0">
                <a:solidFill>
                  <a:srgbClr val="0070C0"/>
                </a:solidFill>
                <a:latin typeface="Arial" panose="020B0604020202020204" pitchFamily="34" charset="0"/>
                <a:cs typeface="Arial" panose="020B0604020202020204" pitchFamily="34" charset="0"/>
              </a:rPr>
              <a:t>в коллективе</a:t>
            </a:r>
            <a:r>
              <a:rPr lang="ru-RU" sz="1900" dirty="0">
                <a:solidFill>
                  <a:srgbClr val="0070C0"/>
                </a:solidFill>
                <a:latin typeface="Arial" panose="020B0604020202020204" pitchFamily="34" charset="0"/>
                <a:cs typeface="Arial" panose="020B0604020202020204" pitchFamily="34" charset="0"/>
              </a:rPr>
              <a:t>.</a:t>
            </a:r>
            <a:endParaRPr lang="ru-RU" sz="1900" dirty="0" smtClean="0">
              <a:solidFill>
                <a:srgbClr val="0070C0"/>
              </a:solidFill>
              <a:latin typeface="Arial" panose="020B0604020202020204" pitchFamily="34" charset="0"/>
              <a:cs typeface="Arial" panose="020B0604020202020204" pitchFamily="34" charset="0"/>
            </a:endParaRPr>
          </a:p>
          <a:p>
            <a:pPr marL="0" indent="0" algn="just">
              <a:buNone/>
            </a:pPr>
            <a:r>
              <a:rPr lang="ru-RU" sz="2400"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sz="2400" b="1" dirty="0">
              <a:solidFill>
                <a:srgbClr val="7030A0"/>
              </a:solidFill>
              <a:latin typeface="Arial Black" panose="020B0A04020102020204" pitchFamily="34" charset="0"/>
              <a:cs typeface="Arial" panose="020B0604020202020204" pitchFamily="34" charset="0"/>
            </a:endParaRPr>
          </a:p>
          <a:p>
            <a:pPr marL="0" indent="0">
              <a:buNone/>
            </a:pPr>
            <a:r>
              <a:rPr lang="ru-RU" sz="1800" dirty="0" smtClean="0">
                <a:solidFill>
                  <a:srgbClr val="7030A0"/>
                </a:solidFill>
                <a:latin typeface="Arial" panose="020B0604020202020204" pitchFamily="34" charset="0"/>
                <a:cs typeface="Arial" panose="020B0604020202020204" pitchFamily="34" charset="0"/>
              </a:rPr>
              <a:t>Нарушения </a:t>
            </a:r>
            <a:r>
              <a:rPr lang="ru-RU" sz="1800" dirty="0">
                <a:solidFill>
                  <a:srgbClr val="7030A0"/>
                </a:solidFill>
                <a:latin typeface="Arial" panose="020B0604020202020204" pitchFamily="34" charset="0"/>
                <a:cs typeface="Arial" panose="020B0604020202020204" pitchFamily="34" charset="0"/>
              </a:rPr>
              <a:t>осанки; </a:t>
            </a:r>
            <a:r>
              <a:rPr lang="ru-RU" sz="1800" dirty="0" err="1">
                <a:solidFill>
                  <a:srgbClr val="7030A0"/>
                </a:solidFill>
                <a:latin typeface="Arial" panose="020B0604020202020204" pitchFamily="34" charset="0"/>
                <a:cs typeface="Arial" panose="020B0604020202020204" pitchFamily="34" charset="0"/>
              </a:rPr>
              <a:t>вестибулярномозжечковая</a:t>
            </a:r>
            <a:r>
              <a:rPr lang="ru-RU" sz="1800" dirty="0">
                <a:solidFill>
                  <a:srgbClr val="7030A0"/>
                </a:solidFill>
                <a:latin typeface="Arial" panose="020B0604020202020204" pitchFamily="34" charset="0"/>
                <a:cs typeface="Arial" panose="020B0604020202020204" pitchFamily="34" charset="0"/>
              </a:rPr>
              <a:t> недостаточность; общее ослабление организма в результате гипокинезии; ожирение</a:t>
            </a:r>
            <a:r>
              <a:rPr lang="ru-RU" sz="1800" dirty="0" smtClean="0">
                <a:solidFill>
                  <a:srgbClr val="7030A0"/>
                </a:solidFill>
                <a:latin typeface="Arial" panose="020B0604020202020204" pitchFamily="34" charset="0"/>
                <a:cs typeface="Arial" panose="020B0604020202020204" pitchFamily="34" charset="0"/>
              </a:rPr>
              <a:t>.</a:t>
            </a: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pic>
        <p:nvPicPr>
          <p:cNvPr id="8194" name="Picture 2" descr="https://fsd.multiurok.ru/html/2016/12/17/s_5854fedfcd526/508752_4.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617200" y="4073601"/>
            <a:ext cx="1574800" cy="14333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0739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25205" y="4781147"/>
            <a:ext cx="11552349" cy="1209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8000" dirty="0" smtClean="0">
                <a:latin typeface="Arial Black" panose="020B0A04020102020204" pitchFamily="34" charset="0"/>
              </a:rPr>
              <a:t>Кошка и мышка</a:t>
            </a:r>
            <a:r>
              <a:rPr lang="ru-RU" sz="8000" dirty="0" smtClean="0"/>
              <a:t> </a:t>
            </a:r>
          </a:p>
          <a:p>
            <a:pPr algn="ctr"/>
            <a:r>
              <a:rPr lang="ru-RU" sz="3200" dirty="0" smtClean="0">
                <a:latin typeface="Arial" panose="020B0604020202020204" pitchFamily="34" charset="0"/>
                <a:cs typeface="Arial" panose="020B0604020202020204" pitchFamily="34" charset="0"/>
              </a:rPr>
              <a:t>(</a:t>
            </a:r>
            <a:r>
              <a:rPr lang="ru-RU" sz="3200" dirty="0">
                <a:latin typeface="Arial" panose="020B0604020202020204" pitchFamily="34" charset="0"/>
                <a:cs typeface="Arial" panose="020B0604020202020204" pitchFamily="34" charset="0"/>
              </a:rPr>
              <a:t>5</a:t>
            </a:r>
            <a:r>
              <a:rPr lang="ru-RU" sz="3200" dirty="0" smtClean="0">
                <a:latin typeface="Arial" panose="020B0604020202020204" pitchFamily="34" charset="0"/>
                <a:cs typeface="Arial" panose="020B0604020202020204" pitchFamily="34" charset="0"/>
              </a:rPr>
              <a:t>-14  лет)</a:t>
            </a:r>
            <a:endParaRPr lang="ru-RU" sz="3200" dirty="0">
              <a:latin typeface="Arial" panose="020B0604020202020204" pitchFamily="34" charset="0"/>
              <a:cs typeface="Arial" panose="020B0604020202020204" pitchFamily="34" charset="0"/>
            </a:endParaRPr>
          </a:p>
        </p:txBody>
      </p:sp>
      <p:pic>
        <p:nvPicPr>
          <p:cNvPr id="9218" name="Picture 2" descr="https://i.mycdn.me/i?r=AzEPZsRbOZEKgBhR0XGMT1RkXvLg6dplqrcB5pXjzudIT6aKTM5SRkZCeTgDn6uOyi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56554" y="144035"/>
            <a:ext cx="6089650" cy="47967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08825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4"/>
          <p:cNvGrpSpPr/>
          <p:nvPr/>
        </p:nvGrpSpPr>
        <p:grpSpPr>
          <a:xfrm>
            <a:off x="0" y="0"/>
            <a:ext cx="12192000" cy="6858000"/>
            <a:chOff x="0" y="0"/>
            <a:chExt cx="12192000" cy="6858000"/>
          </a:xfrm>
        </p:grpSpPr>
        <p:pic>
          <p:nvPicPr>
            <p:cNvPr id="2050" name="Picture 2" descr="https://kartinkin.net/uploads/posts/2021-01/1610943295_4-p-fon-detskii-pattern-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Скругленный прямоугольник 3"/>
            <p:cNvSpPr/>
            <p:nvPr/>
          </p:nvSpPr>
          <p:spPr>
            <a:xfrm>
              <a:off x="316523" y="316523"/>
              <a:ext cx="11570677" cy="62601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Объект 2"/>
          <p:cNvSpPr>
            <a:spLocks noGrp="1"/>
          </p:cNvSpPr>
          <p:nvPr>
            <p:ph idx="1"/>
          </p:nvPr>
        </p:nvSpPr>
        <p:spPr>
          <a:xfrm>
            <a:off x="495300" y="356087"/>
            <a:ext cx="11201400" cy="6361236"/>
          </a:xfrm>
        </p:spPr>
        <p:txBody>
          <a:bodyPr>
            <a:normAutofit/>
          </a:bodyPr>
          <a:lstStyle/>
          <a:p>
            <a:pPr marL="0" indent="0" algn="ctr">
              <a:buNone/>
            </a:pPr>
            <a:r>
              <a:rPr lang="ru-RU" b="1" dirty="0" smtClean="0">
                <a:solidFill>
                  <a:srgbClr val="007434"/>
                </a:solidFill>
                <a:latin typeface="Arial Black" panose="020B0A04020102020204" pitchFamily="34" charset="0"/>
              </a:rPr>
              <a:t>Методика проведения упражнения</a:t>
            </a:r>
          </a:p>
          <a:p>
            <a:pPr marL="0" indent="0" algn="just">
              <a:buNone/>
            </a:pPr>
            <a:r>
              <a:rPr lang="ru-RU" sz="1800" dirty="0" smtClean="0">
                <a:solidFill>
                  <a:srgbClr val="00B050"/>
                </a:solidFill>
                <a:latin typeface="Arial" panose="020B0604020202020204" pitchFamily="34" charset="0"/>
                <a:cs typeface="Arial" panose="020B0604020202020204" pitchFamily="34" charset="0"/>
              </a:rPr>
              <a:t>Составляется </a:t>
            </a:r>
            <a:r>
              <a:rPr lang="ru-RU" sz="1800" dirty="0">
                <a:solidFill>
                  <a:srgbClr val="00B050"/>
                </a:solidFill>
                <a:latin typeface="Arial" panose="020B0604020202020204" pitchFamily="34" charset="0"/>
                <a:cs typeface="Arial" panose="020B0604020202020204" pitchFamily="34" charset="0"/>
              </a:rPr>
              <a:t>круг, причем все играющие берутся за руки. Выбирают «кошку» и «мышку». «Мышка» имеет право проходить во все «ворота», а «кошка»—только в одни назначенные. «Ворота» — это расстояние между играющими. Задача «кошки»—поймать «мышку». Начинается преследование. «Мышка», желая убежать от «кошки», то бросается вон из круга, то через первые попавшиеся «ворота» снова спешит в круг. «Кошка» же старается при этом пробежать и в запретные «ворота», но играющие опусканием рук и приседанием преграждают ей дорогу. Когда «кошка» поймает «мышку», выбирают новых «кошку» и «мышку». Игра повторяется 2— 3 раза. </a:t>
            </a:r>
          </a:p>
          <a:p>
            <a:pPr marL="0" indent="0" algn="ctr">
              <a:buNone/>
            </a:pPr>
            <a:r>
              <a:rPr lang="ru-RU" b="1" dirty="0" smtClean="0">
                <a:solidFill>
                  <a:srgbClr val="002060"/>
                </a:solidFill>
                <a:latin typeface="Arial Black" panose="020B0A04020102020204" pitchFamily="34" charset="0"/>
                <a:cs typeface="Arial" panose="020B0604020202020204" pitchFamily="34" charset="0"/>
              </a:rPr>
              <a:t>Ожидаемые результаты:</a:t>
            </a:r>
          </a:p>
          <a:p>
            <a:pPr marL="0" indent="0" algn="just">
              <a:buNone/>
            </a:pPr>
            <a:r>
              <a:rPr lang="ru-RU" sz="2000" dirty="0" smtClean="0">
                <a:solidFill>
                  <a:srgbClr val="0070C0"/>
                </a:solidFill>
                <a:latin typeface="Arial" panose="020B0604020202020204" pitchFamily="34" charset="0"/>
                <a:cs typeface="Arial" panose="020B0604020202020204" pitchFamily="34" charset="0"/>
              </a:rPr>
              <a:t>Развитие </a:t>
            </a:r>
            <a:r>
              <a:rPr lang="ru-RU" sz="2000" dirty="0">
                <a:solidFill>
                  <a:srgbClr val="0070C0"/>
                </a:solidFill>
                <a:latin typeface="Arial" panose="020B0604020202020204" pitchFamily="34" charset="0"/>
                <a:cs typeface="Arial" panose="020B0604020202020204" pitchFamily="34" charset="0"/>
              </a:rPr>
              <a:t>ловкости, быстроты реакции, чувства координации и скорости движения; воспитание выносливости; общее воздействие на организм ребенка</a:t>
            </a:r>
            <a:endParaRPr lang="ru-RU" sz="2000" dirty="0" smtClean="0">
              <a:solidFill>
                <a:srgbClr val="0070C0"/>
              </a:solidFill>
              <a:latin typeface="Arial" panose="020B0604020202020204" pitchFamily="34" charset="0"/>
              <a:cs typeface="Arial" panose="020B0604020202020204" pitchFamily="34" charset="0"/>
            </a:endParaRPr>
          </a:p>
          <a:p>
            <a:pPr marL="0" indent="0" algn="just">
              <a:buNone/>
            </a:pPr>
            <a:r>
              <a:rPr lang="ru-RU" b="1" dirty="0" smtClean="0">
                <a:solidFill>
                  <a:srgbClr val="7030A0"/>
                </a:solidFill>
                <a:latin typeface="Arial Black" panose="020B0A04020102020204" pitchFamily="34" charset="0"/>
                <a:cs typeface="Arial" panose="020B0604020202020204" pitchFamily="34" charset="0"/>
              </a:rPr>
              <a:t>При каких заболеваниях и состояниях можно применять?</a:t>
            </a:r>
            <a:endParaRPr lang="ru-RU" b="1" dirty="0">
              <a:solidFill>
                <a:srgbClr val="7030A0"/>
              </a:solidFill>
              <a:latin typeface="Arial Black" panose="020B0A04020102020204" pitchFamily="34" charset="0"/>
              <a:cs typeface="Arial" panose="020B0604020202020204" pitchFamily="34" charset="0"/>
            </a:endParaRPr>
          </a:p>
          <a:p>
            <a:r>
              <a:rPr lang="ru-RU" sz="1800" dirty="0" smtClean="0">
                <a:solidFill>
                  <a:srgbClr val="7030A0"/>
                </a:solidFill>
                <a:latin typeface="Arial" panose="020B0604020202020204" pitchFamily="34" charset="0"/>
                <a:cs typeface="Arial" panose="020B0604020202020204" pitchFamily="34" charset="0"/>
              </a:rPr>
              <a:t>Задержка </a:t>
            </a:r>
            <a:r>
              <a:rPr lang="ru-RU" sz="1800" dirty="0">
                <a:solidFill>
                  <a:srgbClr val="7030A0"/>
                </a:solidFill>
                <a:latin typeface="Arial" panose="020B0604020202020204" pitchFamily="34" charset="0"/>
                <a:cs typeface="Arial" panose="020B0604020202020204" pitchFamily="34" charset="0"/>
              </a:rPr>
              <a:t>и отставание психомоторного развития; </a:t>
            </a:r>
            <a:endParaRPr lang="ru-RU" sz="1800" dirty="0" smtClean="0">
              <a:solidFill>
                <a:srgbClr val="7030A0"/>
              </a:solidFill>
              <a:latin typeface="Arial" panose="020B0604020202020204" pitchFamily="34" charset="0"/>
              <a:cs typeface="Arial" panose="020B0604020202020204" pitchFamily="34" charset="0"/>
            </a:endParaRPr>
          </a:p>
          <a:p>
            <a:r>
              <a:rPr lang="ru-RU" sz="1800" dirty="0" smtClean="0">
                <a:solidFill>
                  <a:srgbClr val="7030A0"/>
                </a:solidFill>
                <a:latin typeface="Arial" panose="020B0604020202020204" pitchFamily="34" charset="0"/>
                <a:cs typeface="Arial" panose="020B0604020202020204" pitchFamily="34" charset="0"/>
              </a:rPr>
              <a:t>заболевания </a:t>
            </a:r>
            <a:r>
              <a:rPr lang="ru-RU" sz="1800" dirty="0">
                <a:solidFill>
                  <a:srgbClr val="7030A0"/>
                </a:solidFill>
                <a:latin typeface="Arial" panose="020B0604020202020204" pitchFamily="34" charset="0"/>
                <a:cs typeface="Arial" panose="020B0604020202020204" pitchFamily="34" charset="0"/>
              </a:rPr>
              <a:t>органов дыхания; </a:t>
            </a:r>
            <a:endParaRPr lang="ru-RU" sz="1800" dirty="0" smtClean="0">
              <a:solidFill>
                <a:srgbClr val="7030A0"/>
              </a:solidFill>
              <a:latin typeface="Arial" panose="020B0604020202020204" pitchFamily="34" charset="0"/>
              <a:cs typeface="Arial" panose="020B0604020202020204" pitchFamily="34" charset="0"/>
            </a:endParaRPr>
          </a:p>
          <a:p>
            <a:r>
              <a:rPr lang="ru-RU" sz="1800" dirty="0" smtClean="0">
                <a:solidFill>
                  <a:srgbClr val="7030A0"/>
                </a:solidFill>
                <a:latin typeface="Arial" panose="020B0604020202020204" pitchFamily="34" charset="0"/>
                <a:cs typeface="Arial" panose="020B0604020202020204" pitchFamily="34" charset="0"/>
              </a:rPr>
              <a:t>ожирение</a:t>
            </a:r>
            <a:endParaRPr lang="ru-RU" sz="1800" dirty="0">
              <a:solidFill>
                <a:srgbClr val="7030A0"/>
              </a:solidFill>
              <a:latin typeface="Arial" panose="020B0604020202020204" pitchFamily="34" charset="0"/>
              <a:cs typeface="Arial" panose="020B0604020202020204" pitchFamily="34" charset="0"/>
            </a:endParaRPr>
          </a:p>
          <a:p>
            <a:endParaRPr lang="ru-RU" sz="1800" dirty="0" smtClean="0">
              <a:solidFill>
                <a:srgbClr val="7030A0"/>
              </a:solidFill>
              <a:latin typeface="Arial" panose="020B0604020202020204" pitchFamily="34" charset="0"/>
              <a:cs typeface="Arial" panose="020B0604020202020204" pitchFamily="34" charset="0"/>
            </a:endParaRPr>
          </a:p>
          <a:p>
            <a:pPr marL="0" indent="0" algn="ctr">
              <a:buNone/>
            </a:pPr>
            <a:endParaRPr lang="ru-RU" sz="1800" dirty="0" smtClean="0">
              <a:latin typeface="Arial Black" panose="020B0A04020102020204" pitchFamily="34" charset="0"/>
            </a:endParaRPr>
          </a:p>
          <a:p>
            <a:pPr marL="0" indent="0" algn="just">
              <a:buNone/>
            </a:pPr>
            <a:endParaRPr lang="ru-RU" sz="1800" dirty="0" smtClean="0">
              <a:solidFill>
                <a:srgbClr val="002060"/>
              </a:solidFill>
              <a:latin typeface="Arial" panose="020B0604020202020204" pitchFamily="34" charset="0"/>
              <a:cs typeface="Arial" panose="020B0604020202020204" pitchFamily="34" charset="0"/>
            </a:endParaRPr>
          </a:p>
          <a:p>
            <a:pPr marL="0" indent="0" algn="just">
              <a:buNone/>
            </a:pPr>
            <a:endParaRPr lang="ru-RU" sz="1800" dirty="0" smtClean="0">
              <a:solidFill>
                <a:srgbClr val="0070C0"/>
              </a:solidFill>
              <a:latin typeface="Arial" panose="020B0604020202020204" pitchFamily="34" charset="0"/>
              <a:cs typeface="Arial" panose="020B0604020202020204" pitchFamily="34" charset="0"/>
            </a:endParaRPr>
          </a:p>
          <a:p>
            <a:pPr marL="0" indent="0" algn="just">
              <a:buNone/>
            </a:pPr>
            <a:endParaRPr lang="ru-RU" sz="1800" dirty="0" smtClean="0">
              <a:latin typeface="Arial" panose="020B0604020202020204" pitchFamily="34" charset="0"/>
              <a:cs typeface="Arial" panose="020B0604020202020204" pitchFamily="34" charset="0"/>
            </a:endParaRPr>
          </a:p>
          <a:p>
            <a:pPr marL="0" indent="0" algn="just">
              <a:buNone/>
            </a:pPr>
            <a:endParaRPr lang="ru-RU" dirty="0">
              <a:latin typeface="Arial Black" panose="020B0A04020102020204" pitchFamily="34" charset="0"/>
            </a:endParaRPr>
          </a:p>
        </p:txBody>
      </p:sp>
      <p:sp>
        <p:nvSpPr>
          <p:cNvPr id="6" name="Прямоугольник 5"/>
          <p:cNvSpPr/>
          <p:nvPr/>
        </p:nvSpPr>
        <p:spPr>
          <a:xfrm>
            <a:off x="6291308" y="4432719"/>
            <a:ext cx="4884692" cy="2026138"/>
          </a:xfrm>
          <a:prstGeom prst="rect">
            <a:avLst/>
          </a:prstGeom>
          <a:solidFill>
            <a:srgbClr val="92D050"/>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b="1" dirty="0">
              <a:latin typeface="Arial" panose="020B0604020202020204" pitchFamily="34" charset="0"/>
              <a:cs typeface="Arial" panose="020B0604020202020204" pitchFamily="34" charset="0"/>
            </a:endParaRPr>
          </a:p>
        </p:txBody>
      </p:sp>
      <p:pic>
        <p:nvPicPr>
          <p:cNvPr id="10242" name="Picture 2" descr="https://igroznaika.ru/images/wp-content/uploads/2019/08/1.1-Detskaya-podvizhnaya-igra-Myshelovka-dlya-doshkolnogo-vozrast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76821" y="4432719"/>
            <a:ext cx="4113666" cy="20219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1200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911</TotalTime>
  <Words>7257</Words>
  <Application>Microsoft Office PowerPoint</Application>
  <PresentationFormat>Произвольный</PresentationFormat>
  <Paragraphs>695</Paragraphs>
  <Slides>100</Slides>
  <Notes>2</Notes>
  <HiddenSlides>0</HiddenSlides>
  <MMClips>0</MMClips>
  <ScaleCrop>false</ScaleCrop>
  <HeadingPairs>
    <vt:vector size="4" baseType="variant">
      <vt:variant>
        <vt:lpstr>Тема</vt:lpstr>
      </vt:variant>
      <vt:variant>
        <vt:i4>2</vt:i4>
      </vt:variant>
      <vt:variant>
        <vt:lpstr>Заголовки слайдов</vt:lpstr>
      </vt:variant>
      <vt:variant>
        <vt:i4>100</vt:i4>
      </vt:variant>
    </vt:vector>
  </HeadingPairs>
  <TitlesOfParts>
    <vt:vector size="102" baseType="lpstr">
      <vt:lpstr>Office Theme</vt:lpstr>
      <vt:lpstr>1_Office Theme</vt:lpstr>
      <vt:lpstr>Слайд 1</vt:lpstr>
      <vt:lpstr>Слайд 2</vt:lpstr>
      <vt:lpstr>Слайд 3</vt:lpstr>
      <vt:lpstr>Слайд 4</vt:lpstr>
      <vt:lpstr>Слайд 5</vt:lpstr>
      <vt:lpstr>Слайд 6</vt:lpstr>
      <vt:lpstr>Слайд 7</vt:lpstr>
      <vt:lpstr>Слайд 8</vt:lpstr>
      <vt:lpstr>Учет признаков утомления детей при проведении подвижных игр и методические приемы, позволяющие изменять величину нагрузки в них</vt:lpstr>
      <vt:lpstr>Слайд 10</vt:lpstr>
      <vt:lpstr>Методические приемы, позволяющие изменять величину психофизической нагрузки при подборе подвижных игр</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Картотека игр II группы </vt:lpstr>
      <vt:lpstr>Мыши в кладовой (3—6 лет)</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Мяч в ворота (2—5 лет)</vt:lpstr>
      <vt:lpstr>Слайд 43</vt:lpstr>
      <vt:lpstr>Слайд 44</vt:lpstr>
      <vt:lpstr>Слайд 45</vt:lpstr>
      <vt:lpstr>Слайд 46</vt:lpstr>
      <vt:lpstr>Слайд 47</vt:lpstr>
      <vt:lpstr>Картотека игр III группы </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 Море волнуется (5—10 лет)  </vt:lpstr>
      <vt:lpstr>Слайд 60</vt:lpstr>
      <vt:lpstr>Повязанный (5—12 лет)</vt:lpstr>
      <vt:lpstr>Слайд 62</vt:lpstr>
      <vt:lpstr>Попади мешочком в круг (5—14 лет)</vt:lpstr>
      <vt:lpstr>Слайд 64</vt:lpstr>
      <vt:lpstr>Ловкие ноги (5—14 лет)</vt:lpstr>
      <vt:lpstr>Слайд 66</vt:lpstr>
      <vt:lpstr>Скульптор (7—14 лет)</vt:lpstr>
      <vt:lpstr>Слайд 68</vt:lpstr>
      <vt:lpstr>Картотека игр IV группы </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Katya</dc:creator>
  <cp:lastModifiedBy>wladperw</cp:lastModifiedBy>
  <cp:revision>98</cp:revision>
  <dcterms:created xsi:type="dcterms:W3CDTF">2022-12-15T14:17:43Z</dcterms:created>
  <dcterms:modified xsi:type="dcterms:W3CDTF">2022-12-29T10:26:12Z</dcterms:modified>
</cp:coreProperties>
</file>