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27"/>
  </p:notesMasterIdLst>
  <p:sldIdLst>
    <p:sldId id="256" r:id="rId2"/>
    <p:sldId id="310" r:id="rId3"/>
    <p:sldId id="258" r:id="rId4"/>
    <p:sldId id="263" r:id="rId5"/>
    <p:sldId id="312" r:id="rId6"/>
    <p:sldId id="311" r:id="rId7"/>
    <p:sldId id="290" r:id="rId8"/>
    <p:sldId id="313" r:id="rId9"/>
    <p:sldId id="288" r:id="rId10"/>
    <p:sldId id="266" r:id="rId11"/>
    <p:sldId id="261" r:id="rId12"/>
    <p:sldId id="265" r:id="rId13"/>
    <p:sldId id="316" r:id="rId14"/>
    <p:sldId id="317" r:id="rId15"/>
    <p:sldId id="277" r:id="rId16"/>
    <p:sldId id="281" r:id="rId17"/>
    <p:sldId id="282" r:id="rId18"/>
    <p:sldId id="285" r:id="rId19"/>
    <p:sldId id="291" r:id="rId20"/>
    <p:sldId id="292" r:id="rId21"/>
    <p:sldId id="293" r:id="rId22"/>
    <p:sldId id="298" r:id="rId23"/>
    <p:sldId id="299" r:id="rId24"/>
    <p:sldId id="322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89" autoAdjust="0"/>
  </p:normalViewPr>
  <p:slideViewPr>
    <p:cSldViewPr>
      <p:cViewPr varScale="1">
        <p:scale>
          <a:sx n="103" d="100"/>
          <a:sy n="103" d="100"/>
        </p:scale>
        <p:origin x="18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98C21-CDC1-4D0A-8AE7-AC08DE6169A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1592A-DEBD-4551-BC78-77B374D43E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7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1- </a:t>
            </a:r>
            <a:r>
              <a:rPr lang="ru-RU" dirty="0" err="1" smtClean="0"/>
              <a:t>двухфрагментарные</a:t>
            </a:r>
            <a:r>
              <a:rPr lang="ru-RU" dirty="0" smtClean="0"/>
              <a:t> А2 – повреждение медиального кортикального слоя на 2 или более уровнях А3 – перелом</a:t>
            </a:r>
            <a:r>
              <a:rPr lang="ru-RU" baseline="0" dirty="0" smtClean="0"/>
              <a:t> через латеральный кортикальный слой реверсный, </a:t>
            </a:r>
            <a:r>
              <a:rPr lang="ru-RU" baseline="0" dirty="0" err="1" smtClean="0"/>
              <a:t>межвертельный</a:t>
            </a:r>
            <a:r>
              <a:rPr lang="ru-RU" baseline="0" dirty="0" smtClean="0"/>
              <a:t> и с отрывом малого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1592A-DEBD-4551-BC78-77B374D43E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43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3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455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201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02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77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7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8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8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0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8B61146-1CF0-40E1-B66E-C22BD9207E3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E5065C-30A9-480A-9E93-74CC1490293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32546" y="4735528"/>
            <a:ext cx="64822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E78DF5-18D8-4A74-9EE8-0F4D66E2A5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Переломы </a:t>
            </a:r>
            <a:r>
              <a:rPr lang="ru-RU" dirty="0" smtClean="0"/>
              <a:t>проксимального отдела бедренной </a:t>
            </a:r>
            <a:r>
              <a:rPr lang="ru-RU" dirty="0"/>
              <a:t>кости и их лечение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486400" y="5020060"/>
            <a:ext cx="3589867" cy="1126283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 : ординатор 1 года </a:t>
            </a:r>
            <a:r>
              <a:rPr lang="ru-RU" dirty="0" err="1" smtClean="0"/>
              <a:t>Атакишиев</a:t>
            </a:r>
            <a:r>
              <a:rPr lang="ru-RU" dirty="0" smtClean="0"/>
              <a:t> Азер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6DEAC0-0305-464E-B5B5-ED6BEDF0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72" y="381000"/>
            <a:ext cx="8269855" cy="1108467"/>
          </a:xfrm>
        </p:spPr>
        <p:txBody>
          <a:bodyPr>
            <a:noAutofit/>
          </a:bodyPr>
          <a:lstStyle/>
          <a:p>
            <a:r>
              <a:rPr lang="uk-UA" altLang="ru-RU" sz="3600" b="1" dirty="0" err="1"/>
              <a:t>Переломы</a:t>
            </a:r>
            <a:r>
              <a:rPr lang="uk-UA" altLang="ru-RU" sz="3600" b="1" dirty="0"/>
              <a:t> шейки </a:t>
            </a:r>
            <a:r>
              <a:rPr lang="uk-UA" altLang="ru-RU" sz="3600" b="1" dirty="0" err="1"/>
              <a:t>бедренной</a:t>
            </a:r>
            <a:r>
              <a:rPr lang="uk-UA" altLang="ru-RU" sz="3600" b="1" dirty="0"/>
              <a:t> </a:t>
            </a:r>
            <a:r>
              <a:rPr lang="uk-UA" altLang="ru-RU" sz="3600" b="1" dirty="0" err="1"/>
              <a:t>кости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D5B539-A04B-4029-9898-BA468E2DD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Перелом </a:t>
            </a:r>
            <a:r>
              <a:rPr lang="ru-RU" sz="1600" dirty="0"/>
              <a:t>шейки бедра – это в 90% участь пожилых людей старше 65 лет, женщины страдают от них переломов шейки бедра в три раза чаще, чем мужчины. К сожалению, даже в развитых странах 30% престарелых пациентов умирает в течение года после перелома шейки бедра. Это обусловлено тем, что если пациенту не выполнить операцию, то он вынужден быть длительно прикованным к постели, что у пожилых пациентов катастрофически пагубно влияет на здоровье: обостряются сопутствующие заболевания, усугубляется сердечная недостаточность, на фоне сниженной вентиляции легких возникают </a:t>
            </a:r>
            <a:r>
              <a:rPr lang="ru-RU" sz="1600" dirty="0" err="1"/>
              <a:t>пневмоннии</a:t>
            </a:r>
            <a:r>
              <a:rPr lang="ru-RU" sz="1600" dirty="0"/>
              <a:t> (так называемые </a:t>
            </a:r>
            <a:r>
              <a:rPr lang="ru-RU" sz="1600" dirty="0" err="1"/>
              <a:t>гиповентиляционные</a:t>
            </a:r>
            <a:r>
              <a:rPr lang="ru-RU" sz="1600" dirty="0"/>
              <a:t> или «застойные» пневмонии).</a:t>
            </a:r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пациентов старшего возраста переломы шейки бедра наступают на фоне уменьшения прочности костей, так называемого остеопороза, развивающегося после наступления менопаузы. Остеопороз развивается и у мужчин в престарелом возрасте, но обычно в меньшей степени. Факторами риска переломов шейки бедра также являются неврологические заболевания, ослабленное зрение, онкологические заболевания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недостаточность питания и сниженная физическая активность, а так же ожирение и безусловно сахарный диабет.</a:t>
            </a:r>
          </a:p>
        </p:txBody>
      </p:sp>
    </p:spTree>
    <p:extLst>
      <p:ext uri="{BB962C8B-B14F-4D97-AF65-F5344CB8AC3E}">
        <p14:creationId xmlns:p14="http://schemas.microsoft.com/office/powerpoint/2010/main" val="32755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6077B1-23BF-4282-BF35-E6248258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04800"/>
            <a:ext cx="6571343" cy="83819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Механизм травмы</a:t>
            </a:r>
            <a:endParaRPr lang="ru-RU" sz="4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4770C4-D678-4C17-8575-DFB59F5C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58694"/>
            <a:ext cx="3810000" cy="283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2098F33-4322-4B92-8EE9-6ED5A9FCC8C1}"/>
              </a:ext>
            </a:extLst>
          </p:cNvPr>
          <p:cNvSpPr/>
          <p:nvPr/>
        </p:nvSpPr>
        <p:spPr>
          <a:xfrm>
            <a:off x="152400" y="994356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Главной </a:t>
            </a:r>
            <a:r>
              <a:rPr lang="ru-RU" dirty="0"/>
              <a:t>причиной травма является падение на область большого вертела. Кости, подверженные остеопорозу, могут сломаться даже при обычном падении на ровном месте.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ACD727-8A59-4BA6-8E94-E776FE363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608490"/>
            <a:ext cx="4206605" cy="218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DF4182-C036-4D03-B601-DFECAD30E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355" y="4656393"/>
            <a:ext cx="4487045" cy="218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55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EC9904-2F1C-4503-B9FC-D7601362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990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Симптомы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A2DC70-42F9-486E-AA32-4AAEE18E9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525" y="685800"/>
            <a:ext cx="9144000" cy="541020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</a:t>
            </a:r>
            <a:r>
              <a:rPr lang="ru-RU" dirty="0"/>
              <a:t>Первый симптом - это боль, которая концентрируется в паху. Она не резкая, поэтому больной может не требовать повышенного внимания к своему состоянию. При попытке движения боль становится сильнее. Она также усиливается, если попробовать постучать легким поколачиванием по пятке той ноги, которую, как вы предполагаете, человек сломал. </a:t>
            </a:r>
          </a:p>
          <a:p>
            <a:r>
              <a:rPr lang="ru-RU" dirty="0"/>
              <a:t>     Второй симптом - это наружная ротация, то есть сломанная нога поворачивается кнаружи. Это можно заметить по стопе, невозможность внутренней ротации. </a:t>
            </a:r>
          </a:p>
          <a:p>
            <a:r>
              <a:rPr lang="ru-RU" dirty="0"/>
              <a:t>     Третий симптом - укорочение конечности. Абсолютная ее длина не меняется, а происходит относительное укорочение примерно на 2-4 см. Если ноги аккуратно выпрямить, то одна нога всегда будет немного короче. Это происходит потому, что кость сломалась, и мышцы, сокращаясь, подтягивают ногу ближе к тазу. </a:t>
            </a:r>
          </a:p>
          <a:p>
            <a:r>
              <a:rPr lang="ru-RU" dirty="0"/>
              <a:t>     Четвертый симптом - Симптом «прилипшей» пятки - больной не может ни поднять, ни удержать поднятую и выпрямленную ногу, но сгибает её в коленном и тазобедренном суставах так, что пятка скользит по опоре. </a:t>
            </a:r>
          </a:p>
          <a:p>
            <a:pPr marL="0" indent="0">
              <a:buNone/>
            </a:pPr>
            <a:r>
              <a:rPr lang="ru-RU" dirty="0" smtClean="0"/>
              <a:t>Существуют </a:t>
            </a:r>
            <a:r>
              <a:rPr lang="ru-RU" dirty="0"/>
              <a:t>такие переломы(как правило вколоченные), при которых больные могут ходить несколько дней и даже недель, но это встречается очень редко. Признаки в этих случаях те же, но боль в области большого вертела и в паху незначительная, и пациент может двигаться. 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4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Рентгендиагностика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5257800" cy="33101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Диагноз подтверждают рентгенологическим исследованием в двух проекциях(переднезадней и боковой проекции). </a:t>
            </a:r>
            <a:r>
              <a:rPr lang="ru-RU" dirty="0" smtClean="0"/>
              <a:t>Выявляют </a:t>
            </a:r>
            <a:r>
              <a:rPr lang="ru-RU" dirty="0"/>
              <a:t>нарушение целостности кости, а также дополнительные признаки: при </a:t>
            </a:r>
            <a:r>
              <a:rPr lang="ru-RU" dirty="0" err="1"/>
              <a:t>варусных</a:t>
            </a:r>
            <a:r>
              <a:rPr lang="ru-RU" dirty="0"/>
              <a:t> переломах большой вертел расположен выше линии </a:t>
            </a:r>
            <a:r>
              <a:rPr lang="ru-RU" dirty="0" err="1"/>
              <a:t>Розера-Нелатона</a:t>
            </a:r>
            <a:r>
              <a:rPr lang="ru-RU" dirty="0"/>
              <a:t>, при переломах со смещением линия Шумахера, соединяющая вершину большого вертела с передней верхней остью подвздошной кости, проходит ниже пупка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749534" cy="284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69971"/>
            <a:ext cx="5305425" cy="17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4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Консервативное:</a:t>
            </a:r>
          </a:p>
          <a:p>
            <a:pPr marL="45720" indent="0">
              <a:buNone/>
            </a:pPr>
            <a:r>
              <a:rPr lang="ru-RU" dirty="0" smtClean="0"/>
              <a:t>Скелетное вытяжение</a:t>
            </a:r>
          </a:p>
          <a:p>
            <a:pPr marL="45720" indent="0">
              <a:buNone/>
            </a:pPr>
            <a:r>
              <a:rPr lang="ru-RU" dirty="0" err="1" smtClean="0"/>
              <a:t>Деротационная</a:t>
            </a:r>
            <a:r>
              <a:rPr lang="ru-RU" dirty="0" smtClean="0"/>
              <a:t> шина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Оперативное:</a:t>
            </a:r>
          </a:p>
          <a:p>
            <a:pPr marL="45720" indent="0">
              <a:buNone/>
            </a:pPr>
            <a:r>
              <a:rPr lang="ru-RU" dirty="0" err="1" smtClean="0"/>
              <a:t>Эндопротезирование</a:t>
            </a:r>
            <a:r>
              <a:rPr lang="ru-RU" dirty="0" smtClean="0"/>
              <a:t> (тотальное, субтотальное, </a:t>
            </a:r>
            <a:r>
              <a:rPr lang="ru-RU" dirty="0" err="1" smtClean="0"/>
              <a:t>гемиартропластика</a:t>
            </a:r>
            <a:r>
              <a:rPr lang="ru-RU" dirty="0" smtClean="0"/>
              <a:t>)</a:t>
            </a:r>
          </a:p>
          <a:p>
            <a:pPr marL="45720" indent="0">
              <a:buNone/>
            </a:pPr>
            <a:r>
              <a:rPr lang="ru-RU" dirty="0" smtClean="0"/>
              <a:t>Погружной остеосинтез</a:t>
            </a:r>
          </a:p>
          <a:p>
            <a:pPr marL="45720" indent="0">
              <a:buNone/>
            </a:pPr>
            <a:r>
              <a:rPr lang="ru-RU" dirty="0" smtClean="0"/>
              <a:t>Артродез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14F43-FA18-40C3-957C-39A5BA0A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304801"/>
            <a:ext cx="7202456" cy="1219199"/>
          </a:xfrm>
        </p:spPr>
        <p:txBody>
          <a:bodyPr>
            <a:normAutofit/>
          </a:bodyPr>
          <a:lstStyle/>
          <a:p>
            <a:pPr algn="ctr"/>
            <a:r>
              <a:rPr lang="uk-UA" dirty="0" err="1"/>
              <a:t>Скелетеное</a:t>
            </a:r>
            <a:r>
              <a:rPr lang="uk-UA" dirty="0"/>
              <a:t> </a:t>
            </a:r>
            <a:r>
              <a:rPr lang="uk-UA" dirty="0" err="1"/>
              <a:t>вытяжение</a:t>
            </a:r>
            <a:r>
              <a:rPr lang="uk-UA" dirty="0"/>
              <a:t> показано при: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39678F6-B6CB-4493-B10D-A13D5CBB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r>
              <a:rPr lang="ru-RU" altLang="ru-RU" dirty="0"/>
              <a:t>Всех видах переломов шейки бедренной кости у детей и подростков за исключением перелома головки;</a:t>
            </a:r>
          </a:p>
          <a:p>
            <a:r>
              <a:rPr lang="ru-RU" altLang="ru-RU" dirty="0"/>
              <a:t>Предоперационной подготовке; </a:t>
            </a:r>
          </a:p>
          <a:p>
            <a:r>
              <a:rPr lang="ru-RU" altLang="ru-RU" dirty="0"/>
              <a:t>Базальных переломах без смещения у лиц трудоспособного возраста при отказе их от оперативного лечения.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778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14F43-FA18-40C3-957C-39A5BA0A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457201"/>
            <a:ext cx="7202456" cy="1066799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Погружной</a:t>
            </a:r>
            <a:r>
              <a:rPr lang="uk-UA" dirty="0"/>
              <a:t> остеосинтез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показан</a:t>
            </a:r>
            <a:r>
              <a:rPr lang="uk-UA" dirty="0" smtClean="0"/>
              <a:t> </a:t>
            </a:r>
            <a:r>
              <a:rPr lang="uk-UA" dirty="0"/>
              <a:t>при: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39678F6-B6CB-4493-B10D-A13D5CBB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839200" cy="4461268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defRPr/>
            </a:pPr>
            <a:r>
              <a:rPr lang="ru-RU" dirty="0"/>
              <a:t>Вколоченных и </a:t>
            </a:r>
            <a:r>
              <a:rPr lang="ru-RU" dirty="0" err="1"/>
              <a:t>оскольчатых</a:t>
            </a:r>
            <a:r>
              <a:rPr lang="ru-RU" dirty="0"/>
              <a:t> переломах шейки бедра. </a:t>
            </a:r>
          </a:p>
          <a:p>
            <a:pPr marL="274320" indent="-274320">
              <a:defRPr/>
            </a:pPr>
            <a:r>
              <a:rPr lang="ru-RU" dirty="0"/>
              <a:t>Базальных переломах. </a:t>
            </a:r>
          </a:p>
          <a:p>
            <a:pPr marL="274320" indent="-274320">
              <a:defRPr/>
            </a:pPr>
            <a:r>
              <a:rPr lang="ru-RU" dirty="0" err="1"/>
              <a:t>Трансцервикальных</a:t>
            </a:r>
            <a:r>
              <a:rPr lang="ru-RU" dirty="0"/>
              <a:t> переломах шейки I и II типов по </a:t>
            </a:r>
            <a:r>
              <a:rPr lang="ru-RU" dirty="0" err="1"/>
              <a:t>Pauwels</a:t>
            </a:r>
            <a:r>
              <a:rPr lang="ru-RU" dirty="0"/>
              <a:t> и </a:t>
            </a:r>
            <a:r>
              <a:rPr lang="ru-RU" dirty="0" err="1"/>
              <a:t>Garden</a:t>
            </a:r>
            <a:r>
              <a:rPr lang="ru-RU" dirty="0"/>
              <a:t> у лиц трудоспособного возраста. </a:t>
            </a:r>
          </a:p>
          <a:p>
            <a:pPr marL="274320" indent="-274320">
              <a:defRPr/>
            </a:pPr>
            <a:r>
              <a:rPr lang="ru-RU" dirty="0"/>
              <a:t>Вдавленных переломах головки у детей и подростков. </a:t>
            </a:r>
          </a:p>
          <a:p>
            <a:pPr marL="274320" indent="-274320">
              <a:defRPr/>
            </a:pPr>
            <a:r>
              <a:rPr lang="ru-RU" dirty="0"/>
              <a:t>Переломах головки по типу раскалывания (повреждение </a:t>
            </a:r>
            <a:r>
              <a:rPr lang="ru-RU" dirty="0" err="1"/>
              <a:t>Пипкина</a:t>
            </a:r>
            <a:r>
              <a:rPr lang="ru-RU" dirty="0"/>
              <a:t>) у детей и подростков. </a:t>
            </a:r>
          </a:p>
          <a:p>
            <a:pPr marL="274320" indent="-274320">
              <a:defRPr/>
            </a:pPr>
            <a:r>
              <a:rPr lang="ru-RU" dirty="0" err="1"/>
              <a:t>Трансцервикальных</a:t>
            </a:r>
            <a:r>
              <a:rPr lang="ru-RU" dirty="0"/>
              <a:t> переломах шейки III типа по </a:t>
            </a:r>
            <a:r>
              <a:rPr lang="ru-RU" dirty="0" err="1"/>
              <a:t>Pauwels</a:t>
            </a:r>
            <a:r>
              <a:rPr lang="ru-RU" dirty="0"/>
              <a:t>, </a:t>
            </a:r>
            <a:r>
              <a:rPr lang="ru-RU" dirty="0" err="1"/>
              <a:t>субкапитальных</a:t>
            </a:r>
            <a:r>
              <a:rPr lang="ru-RU" dirty="0"/>
              <a:t> переломах не вколоченных при сохраненном кровоснабжении головки, установленном дополнительными методами исследования или в ходе операции. </a:t>
            </a:r>
          </a:p>
          <a:p>
            <a:pPr marL="274320" indent="-274320">
              <a:defRPr/>
            </a:pPr>
            <a:r>
              <a:rPr lang="ru-RU" dirty="0"/>
              <a:t>Любых переломах шейки для скорейшей реабилитации у лиц пожилого возраста, для предотвращения гиподинамических осложнений, если другие методы оперативного лечения выполнить не представляется возможным.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398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14F43-FA18-40C3-957C-39A5BA0A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381001"/>
            <a:ext cx="7202456" cy="1142999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погружного остеосинтеза: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39678F6-B6CB-4493-B10D-A13D5CBB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403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Открытый:</a:t>
            </a:r>
          </a:p>
          <a:p>
            <a:r>
              <a:rPr lang="ru-RU" dirty="0"/>
              <a:t>МОС пластинами </a:t>
            </a:r>
            <a:r>
              <a:rPr lang="en-US" dirty="0"/>
              <a:t>DHS(</a:t>
            </a:r>
            <a:r>
              <a:rPr lang="ru-RU" dirty="0"/>
              <a:t>динамический бедренный </a:t>
            </a:r>
            <a:r>
              <a:rPr lang="ru-RU"/>
              <a:t>винт</a:t>
            </a:r>
            <a:r>
              <a:rPr lang="en-US" smtClean="0"/>
              <a:t>)/DCS</a:t>
            </a:r>
            <a:r>
              <a:rPr lang="ru-RU" smtClean="0"/>
              <a:t>(динамический мыщелковый винт</a:t>
            </a:r>
            <a:r>
              <a:rPr lang="en-US" smtClean="0"/>
              <a:t>)</a:t>
            </a:r>
            <a:r>
              <a:rPr lang="ru-RU" smtClean="0"/>
              <a:t>;</a:t>
            </a:r>
          </a:p>
          <a:p>
            <a:r>
              <a:rPr lang="ru-RU" smtClean="0"/>
              <a:t>МОС пластинами с угловой стабильностью</a:t>
            </a:r>
          </a:p>
          <a:p>
            <a:r>
              <a:rPr lang="ru-RU" smtClean="0"/>
              <a:t>МОС </a:t>
            </a:r>
            <a:r>
              <a:rPr lang="ru-RU" dirty="0" err="1"/>
              <a:t>спонгиозными</a:t>
            </a:r>
            <a:r>
              <a:rPr lang="ru-RU" dirty="0"/>
              <a:t> шурупами</a:t>
            </a:r>
          </a:p>
          <a:p>
            <a:pPr marL="0" indent="0">
              <a:buNone/>
            </a:pPr>
            <a:r>
              <a:rPr lang="ru-RU" dirty="0"/>
              <a:t>Закрытые:</a:t>
            </a:r>
          </a:p>
          <a:p>
            <a:r>
              <a:rPr lang="ru-RU" dirty="0" err="1"/>
              <a:t>Транскутанный</a:t>
            </a:r>
            <a:r>
              <a:rPr lang="ru-RU" dirty="0"/>
              <a:t> остеосинтез </a:t>
            </a:r>
            <a:r>
              <a:rPr lang="ru-RU" dirty="0" err="1"/>
              <a:t>каннюлированными</a:t>
            </a:r>
            <a:r>
              <a:rPr lang="ru-RU" dirty="0"/>
              <a:t> винтами под контролем ЭОП;</a:t>
            </a:r>
          </a:p>
          <a:p>
            <a:r>
              <a:rPr lang="ru-RU" dirty="0"/>
              <a:t>БИОС(блокируемый </a:t>
            </a:r>
            <a:r>
              <a:rPr lang="ru-RU" dirty="0" err="1"/>
              <a:t>интрамедулярный</a:t>
            </a:r>
            <a:r>
              <a:rPr lang="ru-RU" dirty="0"/>
              <a:t> остеосинтез)</a:t>
            </a:r>
          </a:p>
        </p:txBody>
      </p:sp>
    </p:spTree>
    <p:extLst>
      <p:ext uri="{BB962C8B-B14F-4D97-AF65-F5344CB8AC3E}">
        <p14:creationId xmlns:p14="http://schemas.microsoft.com/office/powerpoint/2010/main" val="34944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39678F6-B6CB-4493-B10D-A13D5CBB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86" y="3733800"/>
            <a:ext cx="8020828" cy="3124027"/>
          </a:xfrm>
        </p:spPr>
        <p:txBody>
          <a:bodyPr>
            <a:normAutofit/>
          </a:bodyPr>
          <a:lstStyle/>
          <a:p>
            <a:r>
              <a:rPr lang="ru-RU" dirty="0"/>
              <a:t>Реверсный(перелом начинается </a:t>
            </a:r>
            <a:r>
              <a:rPr lang="ru-RU" dirty="0" err="1"/>
              <a:t>латеральнее</a:t>
            </a:r>
            <a:r>
              <a:rPr lang="ru-RU" dirty="0"/>
              <a:t> и </a:t>
            </a:r>
            <a:r>
              <a:rPr lang="ru-RU" dirty="0" err="1"/>
              <a:t>дистальнее</a:t>
            </a:r>
            <a:r>
              <a:rPr lang="ru-RU" dirty="0"/>
              <a:t> и продолжается </a:t>
            </a:r>
            <a:r>
              <a:rPr lang="ru-RU" dirty="0" err="1"/>
              <a:t>медиальнее</a:t>
            </a:r>
            <a:r>
              <a:rPr lang="ru-RU" dirty="0"/>
              <a:t> и </a:t>
            </a:r>
            <a:r>
              <a:rPr lang="ru-RU" dirty="0" err="1"/>
              <a:t>проксималь</a:t>
            </a:r>
            <a:r>
              <a:rPr lang="ru-RU" dirty="0"/>
              <a:t>-нее малого вертела) </a:t>
            </a:r>
            <a:r>
              <a:rPr lang="ru-RU" dirty="0" err="1"/>
              <a:t>межвертельный</a:t>
            </a:r>
            <a:r>
              <a:rPr lang="ru-RU" dirty="0"/>
              <a:t> </a:t>
            </a:r>
            <a:r>
              <a:rPr lang="ru-RU" dirty="0" smtClean="0"/>
              <a:t>перелом), </a:t>
            </a:r>
            <a:r>
              <a:rPr lang="ru-RU" dirty="0"/>
              <a:t>фиксация DCS-пластиной. Обратите внимание на растяжение со стороны пластины, вызывающее компрессию перелома латерального кортикального слоя. По этой причине винт в головке располагают выше для создания достаточного расстояния в пределах проксимального фрагмента.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D781C7-C5FB-4B59-9DE2-F0442D3DC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79" t="12060" r="50617" b="-12060"/>
          <a:stretch/>
        </p:blipFill>
        <p:spPr>
          <a:xfrm>
            <a:off x="2514600" y="304800"/>
            <a:ext cx="3733800" cy="353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54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39678F6-B6CB-4493-B10D-A13D5CBB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6200" y="4097236"/>
            <a:ext cx="9296400" cy="2133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Фиксация </a:t>
            </a:r>
            <a:r>
              <a:rPr lang="ru-RU" dirty="0"/>
              <a:t>выполнена угловой пластиной 130º с 4 отверстиями, а также двумя шурупами. Клинок пластины введен в нижнюю половину головки ниже уровня пересечения линий растяжения и с давления системы трабекул.</a:t>
            </a:r>
          </a:p>
          <a:p>
            <a:r>
              <a:rPr lang="ru-RU" dirty="0"/>
              <a:t>B Тот же перелом, стабилизированный при помощи DHS в сочетании с дополнительным </a:t>
            </a:r>
            <a:r>
              <a:rPr lang="ru-RU" dirty="0" err="1"/>
              <a:t>спонгиозным</a:t>
            </a:r>
            <a:r>
              <a:rPr lang="ru-RU" dirty="0"/>
              <a:t> шурупом. Функция этого шурупа сводится лишь к предотвращению ротации.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C4370F5-C2BD-44B0-B4B5-E535FE123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7705969" cy="39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6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Перелом шейки бедра – </a:t>
            </a:r>
            <a:br>
              <a:rPr lang="ru-RU" dirty="0"/>
            </a:br>
            <a:r>
              <a:rPr lang="ru-RU" dirty="0"/>
              <a:t>переломы проксимального отдела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Под переломом шейки бедра подразумевают три вида переломов: переломы в областях шейки, головки и большого вертела. </a:t>
            </a:r>
            <a:br>
              <a:rPr lang="ru-RU" dirty="0"/>
            </a:br>
            <a:r>
              <a:rPr lang="ru-RU" dirty="0"/>
              <a:t>     Если плоскость перелома проходит выше прикрепления капсулы тазобедренного сустава к бедру, переломы называются медиальными (срединными). Медиальные переломы шейки бедра - внутрисуставные. Линия медиального перелома может проходить вблизи перехода шейки в головку бедра, или через шейку.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Если плоскость перелома проходит ниже прикрепления капсулы сустава к шейке бедра, перелом называется латеральным (боковым), или вертельным. </a:t>
            </a:r>
            <a:r>
              <a:rPr lang="ru-RU" dirty="0" err="1"/>
              <a:t>Bсе</a:t>
            </a:r>
            <a:r>
              <a:rPr lang="ru-RU" dirty="0"/>
              <a:t> боковые переломы внесуставные.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337" y="2136775"/>
            <a:ext cx="2134900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75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39678F6-B6CB-4493-B10D-A13D5CBB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86579"/>
            <a:ext cx="9144000" cy="247142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 Аналогичный перелом, стабилизированный большими </a:t>
            </a:r>
            <a:r>
              <a:rPr lang="ru-RU" dirty="0" err="1"/>
              <a:t>спонгиозными</a:t>
            </a:r>
            <a:r>
              <a:rPr lang="ru-RU" dirty="0"/>
              <a:t> шурупами. Возможно также использование </a:t>
            </a:r>
            <a:r>
              <a:rPr lang="ru-RU" dirty="0" err="1"/>
              <a:t>каннюлированных</a:t>
            </a:r>
            <a:r>
              <a:rPr lang="ru-RU" dirty="0"/>
              <a:t> шурупов.</a:t>
            </a:r>
          </a:p>
          <a:p>
            <a:r>
              <a:rPr lang="ru-RU" dirty="0"/>
              <a:t>B При наличии вертикальной плоскости перелома сдвигающие силы могут быть трансформированы в компрессионные силы путем выполнения </a:t>
            </a:r>
            <a:r>
              <a:rPr lang="ru-RU" dirty="0" err="1"/>
              <a:t>межвертельной</a:t>
            </a:r>
            <a:r>
              <a:rPr lang="ru-RU" dirty="0"/>
              <a:t> вальгусной остеотомии на 30 - 40º и фиксации </a:t>
            </a:r>
            <a:r>
              <a:rPr lang="ru-RU" dirty="0" err="1"/>
              <a:t>двухугловой</a:t>
            </a:r>
            <a:r>
              <a:rPr lang="ru-RU" dirty="0"/>
              <a:t> пластиной 120º.</a:t>
            </a:r>
          </a:p>
          <a:p>
            <a:r>
              <a:rPr lang="ru-RU" dirty="0"/>
              <a:t>С Переломы основания шейки бедра у более молодых пациентов лучше всего стабилизировать двумя или тремя </a:t>
            </a:r>
            <a:r>
              <a:rPr lang="ru-RU" dirty="0" err="1"/>
              <a:t>спонгиозными</a:t>
            </a:r>
            <a:r>
              <a:rPr lang="ru-RU" dirty="0"/>
              <a:t> костными шурупами или большими </a:t>
            </a:r>
            <a:r>
              <a:rPr lang="ru-RU" dirty="0" err="1"/>
              <a:t>канюлированными</a:t>
            </a:r>
            <a:r>
              <a:rPr lang="ru-RU" dirty="0"/>
              <a:t> (</a:t>
            </a:r>
            <a:r>
              <a:rPr lang="ru-RU" dirty="0" err="1"/>
              <a:t>спонгиозными</a:t>
            </a:r>
            <a:r>
              <a:rPr lang="ru-RU" dirty="0"/>
              <a:t>) шурупами.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243CE04-E17F-4AC4-898A-8F4C2FFC4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6"/>
          <a:stretch/>
        </p:blipFill>
        <p:spPr>
          <a:xfrm>
            <a:off x="1143000" y="0"/>
            <a:ext cx="6705600" cy="43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90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14F43-FA18-40C3-957C-39A5BA0A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838200"/>
          </a:xfrm>
        </p:spPr>
        <p:txBody>
          <a:bodyPr>
            <a:noAutofit/>
          </a:bodyPr>
          <a:lstStyle/>
          <a:p>
            <a:r>
              <a:rPr lang="ru-RU" sz="3600" dirty="0"/>
              <a:t>блокированный интрамедуллярный остеосинтез</a:t>
            </a:r>
          </a:p>
        </p:txBody>
      </p:sp>
      <p:pic>
        <p:nvPicPr>
          <p:cNvPr id="6146" name="Picture 2" descr="http://www.osteoline.ru/upload/medialibrary/51e/51e58e78632e8f191070cebe010d52e0.jpg">
            <a:extLst>
              <a:ext uri="{FF2B5EF4-FFF2-40B4-BE49-F238E27FC236}">
                <a16:creationId xmlns:a16="http://schemas.microsoft.com/office/drawing/2014/main" xmlns="" id="{79E26B02-B6BF-490F-BB23-A6E6D171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4663"/>
            <a:ext cx="2514600" cy="531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13356F-308F-4BBC-B2B8-5B8C2F270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71599"/>
            <a:ext cx="3096025" cy="5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4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14F43-FA18-40C3-957C-39A5BA0A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572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Тотальное </a:t>
            </a:r>
            <a:r>
              <a:rPr lang="ru-RU" dirty="0" err="1" smtClean="0"/>
              <a:t>Эндопротезирование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39678F6-B6CB-4493-B10D-A13D5CBB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3807"/>
            <a:ext cx="7202456" cy="4141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ПОКАЗАНИЯ</a:t>
            </a:r>
            <a:r>
              <a:rPr lang="ru-RU" dirty="0"/>
              <a:t>:</a:t>
            </a:r>
          </a:p>
          <a:p>
            <a:r>
              <a:rPr lang="ru-RU" dirty="0" smtClean="0"/>
              <a:t>Медиальные </a:t>
            </a:r>
          </a:p>
          <a:p>
            <a:pPr marL="45720" indent="0">
              <a:buNone/>
            </a:pPr>
            <a:r>
              <a:rPr lang="ru-RU" dirty="0" smtClean="0"/>
              <a:t>переломы шейки бедра</a:t>
            </a:r>
          </a:p>
          <a:p>
            <a:r>
              <a:rPr lang="ru-RU" dirty="0" err="1" smtClean="0"/>
              <a:t>Коксартроз</a:t>
            </a:r>
            <a:endParaRPr lang="ru-RU" dirty="0"/>
          </a:p>
          <a:p>
            <a:r>
              <a:rPr lang="ru-RU" dirty="0"/>
              <a:t>Асептический некроз</a:t>
            </a:r>
          </a:p>
          <a:p>
            <a:r>
              <a:rPr lang="ru-RU" dirty="0"/>
              <a:t>Ревматоидный артрит</a:t>
            </a:r>
          </a:p>
          <a:p>
            <a:r>
              <a:rPr lang="ru-RU" dirty="0"/>
              <a:t>Посттравматический 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артроз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8348B1-7EBD-4517-82D6-C921F51B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809" y="1954684"/>
            <a:ext cx="5037191" cy="41413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A02A28-F74E-4FFB-8AD3-0B7994C85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49533"/>
            <a:ext cx="359695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5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2.jpg">
            <a:extLst>
              <a:ext uri="{FF2B5EF4-FFF2-40B4-BE49-F238E27FC236}">
                <a16:creationId xmlns:a16="http://schemas.microsoft.com/office/drawing/2014/main" xmlns="" id="{37ADB7C4-A320-4688-BE89-3B6A2AD806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077200" cy="61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00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типу фиксации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цементный метод – </a:t>
            </a:r>
            <a:r>
              <a:rPr lang="ru-RU" dirty="0" err="1"/>
              <a:t>имплант</a:t>
            </a:r>
            <a:r>
              <a:rPr lang="ru-RU" dirty="0"/>
              <a:t> закрепляется в организме с помощью цементного раствора (полиметилметакрилата);</a:t>
            </a:r>
          </a:p>
          <a:p>
            <a:r>
              <a:rPr lang="ru-RU" dirty="0" err="1"/>
              <a:t>бесцементный</a:t>
            </a:r>
            <a:r>
              <a:rPr lang="ru-RU" dirty="0"/>
              <a:t> метод – наиболее распространен. Способ предусматривает врастание костных тканей в протез, который обеспечивает его фиксирование;</a:t>
            </a:r>
          </a:p>
          <a:p>
            <a:r>
              <a:rPr lang="ru-RU" dirty="0"/>
              <a:t>гибридный – включает способ, который позволяет закреплять протез при смешивании </a:t>
            </a:r>
            <a:r>
              <a:rPr lang="ru-RU" dirty="0" err="1"/>
              <a:t>бесцементного</a:t>
            </a:r>
            <a:r>
              <a:rPr lang="ru-RU" dirty="0"/>
              <a:t> и цементного метода;</a:t>
            </a:r>
          </a:p>
        </p:txBody>
      </p:sp>
    </p:spTree>
    <p:extLst>
      <p:ext uri="{BB962C8B-B14F-4D97-AF65-F5344CB8AC3E}">
        <p14:creationId xmlns:p14="http://schemas.microsoft.com/office/powerpoint/2010/main" val="21136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1D14F43-FA18-40C3-957C-39A5BA0A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533400"/>
            <a:ext cx="7202456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Тотальное или субтотальное</a:t>
            </a:r>
            <a:br>
              <a:rPr lang="ru-RU" dirty="0"/>
            </a:br>
            <a:r>
              <a:rPr lang="ru-RU" dirty="0"/>
              <a:t>Эндопротезирование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839678F6-B6CB-4493-B10D-A13D5CBB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015732"/>
            <a:ext cx="7202456" cy="3450613"/>
          </a:xfrm>
        </p:spPr>
        <p:txBody>
          <a:bodyPr>
            <a:normAutofit/>
          </a:bodyPr>
          <a:lstStyle/>
          <a:p>
            <a:r>
              <a:rPr lang="ru-RU" dirty="0"/>
              <a:t>Пациентам в возрасте от </a:t>
            </a:r>
            <a:r>
              <a:rPr lang="ru-RU" dirty="0" smtClean="0"/>
              <a:t>70 лет</a:t>
            </a:r>
            <a:r>
              <a:rPr lang="ru-RU" dirty="0"/>
              <a:t>, при условие, что они свободно передвигается, выходит на улицу, показано тотальное протезирование.</a:t>
            </a:r>
          </a:p>
          <a:p>
            <a:r>
              <a:rPr lang="ru-RU" dirty="0"/>
              <a:t>Пациентам старше </a:t>
            </a:r>
            <a:r>
              <a:rPr lang="ru-RU" dirty="0" smtClean="0"/>
              <a:t>70-летнего </a:t>
            </a:r>
            <a:r>
              <a:rPr lang="ru-RU" dirty="0"/>
              <a:t>возраста, которые передвигаются ограниченно, в пределах дома, показано Эндопротезирование однополюсным (униполярным) </a:t>
            </a:r>
            <a:r>
              <a:rPr lang="ru-RU" dirty="0" err="1" smtClean="0"/>
              <a:t>эндопротезом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676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32A8DC-38EA-40DC-B365-2A6C5AA48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620254"/>
            <a:ext cx="8991599" cy="5313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</a:t>
            </a:r>
            <a:r>
              <a:rPr lang="ru-RU" dirty="0" smtClean="0"/>
              <a:t>С </a:t>
            </a:r>
            <a:r>
              <a:rPr lang="ru-RU" dirty="0"/>
              <a:t>рентгенологической точки зрения переломы шейки детализируются в классификации </a:t>
            </a:r>
            <a:r>
              <a:rPr lang="ru-RU" dirty="0" err="1"/>
              <a:t>Pauwels</a:t>
            </a:r>
            <a:r>
              <a:rPr lang="ru-RU" dirty="0"/>
              <a:t> 1935 , в основе которой лежит деление переломов шейки по величине угла, образованного линией перелома с горизонталью, проведенной через вершины вертлужных впадин по рентгенограммам, произведенным в фасной проекции, выделено 3 типа:</a:t>
            </a:r>
          </a:p>
          <a:p>
            <a:pPr marL="274320" indent="-274320">
              <a:defRPr/>
            </a:pPr>
            <a:r>
              <a:rPr lang="ru-RU" dirty="0"/>
              <a:t>I тип до 30° - горизонтальный; </a:t>
            </a:r>
          </a:p>
          <a:p>
            <a:pPr marL="274320" indent="-274320">
              <a:defRPr/>
            </a:pPr>
            <a:r>
              <a:rPr lang="ru-RU" dirty="0"/>
              <a:t>II тип 30° - 50° - промежуточный; </a:t>
            </a:r>
          </a:p>
          <a:p>
            <a:pPr marL="274320" indent="-274320">
              <a:defRPr/>
            </a:pPr>
            <a:r>
              <a:rPr lang="ru-RU" dirty="0"/>
              <a:t>III тип 50° - 70° - вертикальный.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1C0298-D368-429C-B5F9-0F526EEA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4495800"/>
            <a:ext cx="504825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2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5C3D674-3D59-4E93-80CA-0C0A9095E8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2A81E1-BCBE-426B-8C09-33274E6940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24DAE64-2302-42EA-8239-F2F0775CA5A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884B8F8-FDC9-498B-9960-5D7260AFCB0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2E18527-B320-4FA4-A42A-F6699F7CF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899818"/>
            <a:ext cx="5191897" cy="271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1AB69E-007D-4290-85F8-E88960AA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94" y="705901"/>
            <a:ext cx="7983369" cy="919256"/>
          </a:xfrm>
        </p:spPr>
        <p:txBody>
          <a:bodyPr>
            <a:noAutofit/>
          </a:bodyPr>
          <a:lstStyle/>
          <a:p>
            <a:r>
              <a:rPr lang="ru-RU" sz="2800" b="1" dirty="0"/>
              <a:t>Схема переломов </a:t>
            </a:r>
            <a:br>
              <a:rPr lang="ru-RU" sz="2800" b="1" dirty="0"/>
            </a:br>
            <a:r>
              <a:rPr lang="ru-RU" sz="2800" b="1" dirty="0"/>
              <a:t>проксимального отдела бедренной кости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26B2AE-8821-48DC-9849-74FB91E6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3755"/>
            <a:ext cx="4570579" cy="426129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dirty="0"/>
              <a:t>     А - переломы головки и шейки: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а- перелом головки,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б- </a:t>
            </a:r>
            <a:r>
              <a:rPr lang="ru-RU" sz="1600" dirty="0" err="1"/>
              <a:t>субкапитальний</a:t>
            </a:r>
            <a:r>
              <a:rPr lang="ru-RU" sz="1600" dirty="0"/>
              <a:t>  (медиальный) перелом шейки; 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в- </a:t>
            </a:r>
            <a:r>
              <a:rPr lang="ru-RU" sz="1600" dirty="0" err="1"/>
              <a:t>трансцервикально</a:t>
            </a:r>
            <a:r>
              <a:rPr lang="ru-RU" sz="1600" dirty="0"/>
              <a:t> перелом; 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г- базальный (латеральный) перелом.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dirty="0"/>
              <a:t>     Б -переломы вертельной области: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а- перелом большого вертела, 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б- </a:t>
            </a:r>
            <a:r>
              <a:rPr lang="ru-RU" sz="1600" dirty="0" err="1"/>
              <a:t>чрезвертельный</a:t>
            </a:r>
            <a:r>
              <a:rPr lang="ru-RU" sz="1600" dirty="0"/>
              <a:t> перелом; 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в- </a:t>
            </a:r>
            <a:r>
              <a:rPr lang="ru-RU" sz="1600" dirty="0" err="1"/>
              <a:t>межвертельный</a:t>
            </a:r>
            <a:r>
              <a:rPr lang="ru-RU" sz="1600" dirty="0"/>
              <a:t> перелом; 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г- </a:t>
            </a:r>
            <a:r>
              <a:rPr lang="ru-RU" sz="1600" dirty="0" err="1"/>
              <a:t>чрезподвертельный</a:t>
            </a:r>
            <a:r>
              <a:rPr lang="ru-RU" sz="1600" dirty="0"/>
              <a:t> перелом; 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ґ- перелом малого вертела; </a:t>
            </a:r>
          </a:p>
          <a:p>
            <a:pPr>
              <a:lnSpc>
                <a:spcPct val="110000"/>
              </a:lnSpc>
            </a:pPr>
            <a:r>
              <a:rPr lang="ru-RU" sz="1600" dirty="0"/>
              <a:t>д- перелом в верхней трети бедренной кости</a:t>
            </a:r>
          </a:p>
          <a:p>
            <a:pPr>
              <a:lnSpc>
                <a:spcPct val="110000"/>
              </a:lnSpc>
            </a:pP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905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Кровоснабжение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Переломы шейки бедра, особенно медиальные, срастаются </a:t>
            </a:r>
            <a:r>
              <a:rPr lang="ru-RU" dirty="0" smtClean="0"/>
              <a:t>плохо </a:t>
            </a:r>
            <a:r>
              <a:rPr lang="ru-RU" dirty="0"/>
              <a:t>в связи с нарушением кровообращения  проксимального отломка, наступающего вследствие разрыва питающих его сосудов. Нарушение кровоснабжения приводит не только к замедленному сращению перелома, но может вызвать некроз головки, рассасывание шейки  образование ложного сустава.</a:t>
            </a:r>
          </a:p>
          <a:p>
            <a:r>
              <a:rPr lang="ru-RU" dirty="0"/>
              <a:t>Восстановление кровоснабжения в проксимальном отломке возможно только при условии правильного сопоставления отломков, плотного их сколачивания и обеспечения полной иммобилизации на срок, необходимый для консолидации перелома.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639599" cy="396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3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355847"/>
            <a:ext cx="5029200" cy="1054394"/>
          </a:xfrm>
        </p:spPr>
        <p:txBody>
          <a:bodyPr/>
          <a:lstStyle/>
          <a:p>
            <a:r>
              <a:rPr lang="ru-RU" dirty="0" smtClean="0"/>
              <a:t>По механизму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ШДУ = 127-130°</a:t>
            </a:r>
          </a:p>
          <a:p>
            <a:r>
              <a:rPr lang="ru-RU" dirty="0" err="1" smtClean="0"/>
              <a:t>Варусные</a:t>
            </a:r>
            <a:r>
              <a:rPr lang="ru-RU" dirty="0" smtClean="0"/>
              <a:t> переломы</a:t>
            </a:r>
          </a:p>
          <a:p>
            <a:pPr marL="45720" indent="0">
              <a:buNone/>
            </a:pPr>
            <a:r>
              <a:rPr lang="ru-RU" dirty="0"/>
              <a:t>у</a:t>
            </a:r>
            <a:r>
              <a:rPr lang="ru-RU" dirty="0" smtClean="0"/>
              <a:t>меньшение ШДУ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Вальгусные –</a:t>
            </a:r>
          </a:p>
          <a:p>
            <a:pPr marL="45720" indent="0">
              <a:buNone/>
            </a:pPr>
            <a:r>
              <a:rPr lang="ru-RU" dirty="0" smtClean="0"/>
              <a:t>увеличение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5053012" cy="284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34160"/>
            <a:ext cx="3349552" cy="30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0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steosientes.narod.ru/olderfiles/2/153.png">
            <a:extLst>
              <a:ext uri="{FF2B5EF4-FFF2-40B4-BE49-F238E27FC236}">
                <a16:creationId xmlns:a16="http://schemas.microsoft.com/office/drawing/2014/main" xmlns="" id="{8802C38E-A974-49B2-90D8-EEF28F239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" b="2354"/>
          <a:stretch/>
        </p:blipFill>
        <p:spPr bwMode="auto">
          <a:xfrm>
            <a:off x="1371600" y="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0A9C1F-D7CF-4CAC-813A-550833CE2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029200"/>
            <a:ext cx="67056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54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Переломы вертельной области</a:t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отличие от </a:t>
            </a:r>
            <a:r>
              <a:rPr lang="ru-RU" dirty="0" err="1"/>
              <a:t>субкапитальных</a:t>
            </a:r>
            <a:r>
              <a:rPr lang="ru-RU" dirty="0"/>
              <a:t> переломов переломы вертельной области почти всегда являются внесуставными и поэтому нет опасности аваскулярного некроза. Оперативное лечение является на сегодняшний день общепризнанным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352800" cy="345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steosientes.narod.ru/olderfiles/2/159.png">
            <a:extLst>
              <a:ext uri="{FF2B5EF4-FFF2-40B4-BE49-F238E27FC236}">
                <a16:creationId xmlns:a16="http://schemas.microsoft.com/office/drawing/2014/main" xmlns="" id="{C4897519-A3B7-47C9-B68A-59198C0AD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28574"/>
            <a:ext cx="665616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41C436-7437-4072-B90E-050A318D1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58823"/>
          <a:stretch/>
        </p:blipFill>
        <p:spPr>
          <a:xfrm>
            <a:off x="1447799" y="4495799"/>
            <a:ext cx="6656164" cy="25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3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529</TotalTime>
  <Words>1241</Words>
  <Application>Microsoft Office PowerPoint</Application>
  <PresentationFormat>Экран (4:3)</PresentationFormat>
  <Paragraphs>106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Легкий дым</vt:lpstr>
      <vt:lpstr>Переломы проксимального отдела бедренной кости и их лечение</vt:lpstr>
      <vt:lpstr>Перелом шейки бедра –  переломы проксимального отдела </vt:lpstr>
      <vt:lpstr>Презентация PowerPoint</vt:lpstr>
      <vt:lpstr>Схема переломов  проксимального отдела бедренной кости</vt:lpstr>
      <vt:lpstr>Кровоснабжение</vt:lpstr>
      <vt:lpstr>По механизму</vt:lpstr>
      <vt:lpstr>Презентация PowerPoint</vt:lpstr>
      <vt:lpstr>Переломы вертельной области </vt:lpstr>
      <vt:lpstr>Презентация PowerPoint</vt:lpstr>
      <vt:lpstr>Переломы шейки бедренной кости</vt:lpstr>
      <vt:lpstr>Механизм травмы</vt:lpstr>
      <vt:lpstr>Симптомы</vt:lpstr>
      <vt:lpstr>Рентгендиагностика</vt:lpstr>
      <vt:lpstr>ЛЕЧЕНИЕ</vt:lpstr>
      <vt:lpstr>Скелетеное вытяжение показано при:</vt:lpstr>
      <vt:lpstr>Погружной остеосинтез  показан при:</vt:lpstr>
      <vt:lpstr>Виды погружного остеосинтеза:</vt:lpstr>
      <vt:lpstr>Презентация PowerPoint</vt:lpstr>
      <vt:lpstr>Презентация PowerPoint</vt:lpstr>
      <vt:lpstr>Презентация PowerPoint</vt:lpstr>
      <vt:lpstr>блокированный интрамедуллярный остеосинтез</vt:lpstr>
      <vt:lpstr>Тотальное Эндопротезирование</vt:lpstr>
      <vt:lpstr>Презентация PowerPoint</vt:lpstr>
      <vt:lpstr>По типу фиксации</vt:lpstr>
      <vt:lpstr>Тотальное или субтотальное Эндопротезирование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Переломы бедренной кости и их лечение</dc:title>
  <dc:creator>Семья</dc:creator>
  <cp:lastModifiedBy>Лабенская О.К.</cp:lastModifiedBy>
  <cp:revision>52</cp:revision>
  <dcterms:created xsi:type="dcterms:W3CDTF">2017-11-26T08:50:50Z</dcterms:created>
  <dcterms:modified xsi:type="dcterms:W3CDTF">2023-02-27T10:45:38Z</dcterms:modified>
</cp:coreProperties>
</file>