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3A7C2-500D-45E1-92BE-8EF8066127E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7BCB1-E624-40B5-B836-9F411D6D6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77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7BCB1-E624-40B5-B836-9F411D6D63D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1FF0-55A0-417D-A206-BBF14882F025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CA335-AA73-44A8-92C4-827121EC9A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 smtClean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 smtClean="0"/>
              <a:t>Войно-Ясенецкого</a:t>
            </a:r>
            <a:r>
              <a:rPr lang="ru-RU" sz="2000" dirty="0" smtClean="0"/>
              <a:t>» Министерства здравоохранения Российской Федерации </a:t>
            </a:r>
            <a:br>
              <a:rPr lang="ru-RU" sz="2000" dirty="0" smtClean="0"/>
            </a:br>
            <a:r>
              <a:rPr lang="ru-RU" sz="2000" dirty="0" smtClean="0"/>
              <a:t>Кафедра судебной медицины и ПО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err="1" smtClean="0"/>
              <a:t>Вакцинопрофилактика</a:t>
            </a:r>
            <a:r>
              <a:rPr lang="ru-RU" sz="3600" dirty="0" smtClean="0"/>
              <a:t> </a:t>
            </a:r>
            <a:r>
              <a:rPr lang="en-US" sz="3600" dirty="0" smtClean="0"/>
              <a:t>COVID-19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9715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Докладчик: </a:t>
            </a:r>
            <a:r>
              <a:rPr lang="ru-RU" dirty="0" err="1" smtClean="0"/>
              <a:t>Студенкта</a:t>
            </a:r>
            <a:r>
              <a:rPr lang="ru-RU" dirty="0" smtClean="0"/>
              <a:t> 6 курса</a:t>
            </a:r>
          </a:p>
          <a:p>
            <a:r>
              <a:rPr lang="ru-RU" dirty="0" smtClean="0"/>
              <a:t>Лечебного факультета</a:t>
            </a:r>
          </a:p>
          <a:p>
            <a:r>
              <a:rPr lang="ru-RU" dirty="0" err="1" smtClean="0"/>
              <a:t>Закурдаева</a:t>
            </a:r>
            <a:r>
              <a:rPr lang="ru-RU" dirty="0" smtClean="0"/>
              <a:t> Анастасия Денисовна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Принцип действия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Аденовирусный вектор в вакцине представляет собой «транспортное средство», которое доставляет генетический материал SARS-CoV-2 в клетки тела человека. В результате они начинают вырабатывать S-белок </a:t>
            </a:r>
            <a:r>
              <a:rPr lang="ru-RU" dirty="0" err="1"/>
              <a:t>коронавируса</a:t>
            </a:r>
            <a:r>
              <a:rPr lang="ru-RU" dirty="0"/>
              <a:t> — эта структура входит в состав оболочки вируса и образует его характерные «шипы».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Подготовка к вакцинации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1662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Применение вакцины «</a:t>
            </a:r>
            <a:r>
              <a:rPr lang="ru-RU" dirty="0" err="1"/>
              <a:t>Гам-Ковид-Вак</a:t>
            </a:r>
            <a:r>
              <a:rPr lang="ru-RU" dirty="0"/>
              <a:t>» не требует какой-либо специальной подготовки. Желающим привиться не нужно сдавать кровь на антитела к </a:t>
            </a:r>
            <a:r>
              <a:rPr lang="ru-RU" dirty="0" err="1"/>
              <a:t>коронавирусу</a:t>
            </a:r>
            <a:r>
              <a:rPr lang="ru-RU" dirty="0"/>
              <a:t> или делать </a:t>
            </a:r>
            <a:r>
              <a:rPr lang="ru-RU" dirty="0" err="1"/>
              <a:t>ПЦР-тест</a:t>
            </a:r>
            <a:r>
              <a:rPr lang="ru-RU" dirty="0"/>
              <a:t>, чтобы исключить </a:t>
            </a:r>
            <a:r>
              <a:rPr lang="ru-RU" dirty="0" err="1"/>
              <a:t>ковид</a:t>
            </a:r>
            <a:r>
              <a:rPr lang="ru-RU" dirty="0"/>
              <a:t>. Самое главное условие — у человека должно быть хорошее общее самочувствие.</a:t>
            </a:r>
          </a:p>
          <a:p>
            <a:endParaRPr lang="ru-RU" dirty="0"/>
          </a:p>
        </p:txBody>
      </p:sp>
      <p:pic>
        <p:nvPicPr>
          <p:cNvPr id="20482" name="Picture 2" descr="https://u.9111s.ru/uploads/202104/10/a8faf1850a3e081e57399bb36e64a9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464496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проходит вакцинация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495800" cy="6048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Непосредственно перед вакцинацией человеку измеряют артериальное давление и температуру тела, определяют сатурацию — насыщение крови кислородом. «Спутник V» вводят только внутримышечно. Инъекцию делают в дельтовидную мышцу — верхнюю треть наружной поверхности плеча.</a:t>
            </a:r>
          </a:p>
          <a:p>
            <a:r>
              <a:rPr lang="ru-RU" dirty="0"/>
              <a:t>При первой прививке вводят компонент I. Через 21 день необходимо снова посетить прививочный кабинет для второго этапа вакцинации — введения компонента II. </a:t>
            </a:r>
          </a:p>
          <a:p>
            <a:r>
              <a:rPr lang="ru-RU" dirty="0"/>
              <a:t>После выполнения прививки следует оставаться под наблюдением медицинских работников в течение 30 минут. Особенно важно соблюдать это условие людям, которые склонны к аллергическим реакциям. </a:t>
            </a:r>
          </a:p>
          <a:p>
            <a:endParaRPr lang="ru-RU" dirty="0"/>
          </a:p>
        </p:txBody>
      </p:sp>
      <p:pic>
        <p:nvPicPr>
          <p:cNvPr id="19458" name="Picture 2" descr="https://images.ru.prom.st/845352312_w640_h640_pulsoksimetr-dlya-domashne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4762500" cy="476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нельзя делать после вакцинации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1196752"/>
            <a:ext cx="4388296" cy="525658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После вакцины в течение 3 дней не рекомендуется:</a:t>
            </a:r>
          </a:p>
          <a:p>
            <a:pPr lvl="0"/>
            <a:r>
              <a:rPr lang="ru-RU" dirty="0" smtClean="0"/>
              <a:t>употреблять алкогольные напитки;</a:t>
            </a:r>
          </a:p>
          <a:p>
            <a:pPr lvl="0"/>
            <a:r>
              <a:rPr lang="ru-RU" dirty="0" smtClean="0"/>
              <a:t>принимать солнечные ванны или посещать солярий;</a:t>
            </a:r>
          </a:p>
          <a:p>
            <a:pPr lvl="0"/>
            <a:r>
              <a:rPr lang="ru-RU" dirty="0" smtClean="0"/>
              <a:t>мочить место инъекции;</a:t>
            </a:r>
          </a:p>
          <a:p>
            <a:pPr lvl="0"/>
            <a:r>
              <a:rPr lang="ru-RU" dirty="0" smtClean="0"/>
              <a:t>купаться в бассейне или открытом водоеме;</a:t>
            </a:r>
          </a:p>
          <a:p>
            <a:pPr lvl="0"/>
            <a:r>
              <a:rPr lang="ru-RU" dirty="0" smtClean="0"/>
              <a:t>проводить интенсивные физические тренировки.</a:t>
            </a:r>
          </a:p>
          <a:p>
            <a:r>
              <a:rPr lang="ru-RU" dirty="0" smtClean="0"/>
              <a:t>Также после введения препарата важно полноценно питаться с достаточным количеством белковой пищи. Нельзя соблюдать строгую диету</a:t>
            </a:r>
            <a:endParaRPr lang="ru-RU" dirty="0"/>
          </a:p>
        </p:txBody>
      </p:sp>
      <p:pic>
        <p:nvPicPr>
          <p:cNvPr id="1026" name="Picture 2" descr="https://avatars.mds.yandex.net/get-zen_doc/1888829/pub_5e3063ab976be707bbd9aa94_5e3064fcb9065453f215c768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124744"/>
            <a:ext cx="4860032" cy="2664296"/>
          </a:xfrm>
          <a:prstGeom prst="rect">
            <a:avLst/>
          </a:prstGeom>
          <a:noFill/>
        </p:spPr>
      </p:pic>
      <p:pic>
        <p:nvPicPr>
          <p:cNvPr id="1028" name="Picture 4" descr="https://im0-tub-ru.yandex.net/i?id=3d6cc93f52d14d8ea7564377a719db0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861048"/>
            <a:ext cx="4860032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ЭпиВак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 fontScale="92500"/>
          </a:bodyPr>
          <a:lstStyle/>
          <a:p>
            <a:r>
              <a:rPr lang="ru-RU" dirty="0"/>
              <a:t>Вакцина "</a:t>
            </a:r>
            <a:r>
              <a:rPr lang="ru-RU" dirty="0" err="1"/>
              <a:t>ЭпиВакКорона</a:t>
            </a:r>
            <a:r>
              <a:rPr lang="ru-RU" dirty="0"/>
              <a:t>" против </a:t>
            </a:r>
            <a:r>
              <a:rPr lang="ru-RU" dirty="0" err="1"/>
              <a:t>коронавирусной</a:t>
            </a:r>
            <a:r>
              <a:rPr lang="ru-RU" dirty="0"/>
              <a:t> инфекции разработана </a:t>
            </a:r>
            <a:r>
              <a:rPr lang="ru-RU" dirty="0" smtClean="0"/>
              <a:t>в ФБУН «Государственный научный центр вирусологии и биотехнологии „Вектор“ </a:t>
            </a:r>
            <a:r>
              <a:rPr lang="ru-RU" dirty="0"/>
              <a:t>в гражданском обороте — с декабря прошлого года.</a:t>
            </a:r>
          </a:p>
        </p:txBody>
      </p:sp>
      <p:pic>
        <p:nvPicPr>
          <p:cNvPr id="18434" name="Picture 2" descr="https://s00.yaplakal.com/pics/pics_original/1/9/3/15737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3"/>
            <a:ext cx="42680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"</a:t>
            </a:r>
            <a:r>
              <a:rPr lang="ru-RU" dirty="0" err="1"/>
              <a:t>ЭпиВакКорона</a:t>
            </a:r>
            <a:r>
              <a:rPr lang="ru-RU" dirty="0"/>
              <a:t>" содержит пептидные антигены — короткие куски белков </a:t>
            </a:r>
            <a:r>
              <a:rPr lang="ru-RU" dirty="0" err="1"/>
              <a:t>коронавируса</a:t>
            </a:r>
            <a:r>
              <a:rPr lang="ru-RU" dirty="0"/>
              <a:t> SARS-CoV-2, которые способствуют выработке антител в организме. Три пептида имитируют </a:t>
            </a:r>
            <a:r>
              <a:rPr lang="ru-RU" dirty="0" err="1"/>
              <a:t>эпитопы</a:t>
            </a:r>
            <a:r>
              <a:rPr lang="ru-RU" dirty="0"/>
              <a:t> шиповидного белка </a:t>
            </a:r>
            <a:r>
              <a:rPr lang="ru-RU" dirty="0" err="1"/>
              <a:t>коронавируса</a:t>
            </a:r>
            <a:r>
              <a:rPr lang="ru-RU" dirty="0"/>
              <a:t> (S-белка), то есть участки, сильнее всего активирующие иммунный ответ.</a:t>
            </a:r>
          </a:p>
          <a:p>
            <a:r>
              <a:rPr lang="ru-RU" dirty="0"/>
              <a:t>Эти пептиды синтезированы искусственно и объединены в единую молекулу с белком-носителем, который наработан </a:t>
            </a:r>
            <a:r>
              <a:rPr lang="ru-RU" dirty="0" err="1"/>
              <a:t>биотехнологическим</a:t>
            </a:r>
            <a:r>
              <a:rPr lang="ru-RU" dirty="0"/>
              <a:t> способом. Белок-носитель представляет собой оболочечный белок SARS-CoV-2 (N-белок).</a:t>
            </a:r>
          </a:p>
          <a:p>
            <a:r>
              <a:rPr lang="ru-RU" dirty="0"/>
              <a:t>Для усиления иммунного ответа в композицию добавлен адъювант — </a:t>
            </a:r>
            <a:r>
              <a:rPr lang="ru-RU" dirty="0" err="1"/>
              <a:t>гидроксид</a:t>
            </a:r>
            <a:r>
              <a:rPr lang="ru-RU" dirty="0"/>
              <a:t> алюминия. Есть также несколько вспомогательных веществ.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2177"/>
            <a:ext cx="8301608" cy="854968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Принцип действия и отличия от </a:t>
            </a:r>
            <a:r>
              <a:rPr lang="ru-RU" sz="3600" b="1" dirty="0" smtClean="0"/>
              <a:t>других </a:t>
            </a:r>
            <a:r>
              <a:rPr lang="ru-RU" sz="3600" b="1" dirty="0" smtClean="0"/>
              <a:t>вакцин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716016" cy="5877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отличие от "Спутника V" и "</a:t>
            </a:r>
            <a:r>
              <a:rPr lang="ru-RU" dirty="0" err="1"/>
              <a:t>КовиВак</a:t>
            </a:r>
            <a:r>
              <a:rPr lang="ru-RU" dirty="0"/>
              <a:t>", в препарате нет вируса, ДНК, РНК. Все пептиды синтетические. Они имитируют маленькие участки белков реального </a:t>
            </a:r>
            <a:r>
              <a:rPr lang="ru-RU" dirty="0" err="1"/>
              <a:t>коронавируса</a:t>
            </a:r>
            <a:r>
              <a:rPr lang="ru-RU" dirty="0"/>
              <a:t>, вызывающие выработку защитных антител.</a:t>
            </a:r>
          </a:p>
          <a:p>
            <a:r>
              <a:rPr lang="ru-RU" dirty="0"/>
              <a:t>Из-за того, что организму предъявляют не весь вирус, иммунный ответ на "</a:t>
            </a:r>
            <a:r>
              <a:rPr lang="ru-RU" dirty="0" err="1"/>
              <a:t>ЭпиВакКорону</a:t>
            </a:r>
            <a:r>
              <a:rPr lang="ru-RU" dirty="0"/>
              <a:t>" слабее. В крови вырабатываются только специфические вируснейтрализующие антитела.</a:t>
            </a:r>
          </a:p>
          <a:p>
            <a:r>
              <a:rPr lang="ru-RU" dirty="0" smtClean="0"/>
              <a:t>Пептидная </a:t>
            </a:r>
            <a:r>
              <a:rPr lang="ru-RU" dirty="0"/>
              <a:t>вакцина "</a:t>
            </a:r>
            <a:r>
              <a:rPr lang="ru-RU" dirty="0" err="1"/>
              <a:t>ЭпиВакКорона</a:t>
            </a:r>
            <a:r>
              <a:rPr lang="ru-RU" dirty="0"/>
              <a:t>" продуцирует антитела против </a:t>
            </a:r>
            <a:r>
              <a:rPr lang="ru-RU" dirty="0" err="1"/>
              <a:t>коронавируса</a:t>
            </a:r>
            <a:r>
              <a:rPr lang="ru-RU" dirty="0"/>
              <a:t>. Для этого в ее молекуле содержатся В- и </a:t>
            </a:r>
            <a:r>
              <a:rPr lang="ru-RU" dirty="0" err="1"/>
              <a:t>Т-эпитопы</a:t>
            </a:r>
            <a:r>
              <a:rPr lang="ru-RU" dirty="0"/>
              <a:t> S-белка SARS-CoV-2, направленные на активацию разных иммунных клеток. Пептиды вместе с белком-носителем попадают в В-лимфоцит в виде </a:t>
            </a:r>
            <a:r>
              <a:rPr lang="ru-RU" dirty="0" err="1"/>
              <a:t>эндосомы</a:t>
            </a:r>
            <a:r>
              <a:rPr lang="ru-RU" dirty="0"/>
              <a:t>, там они расщепляются на части и вместе с белками главного комплекса </a:t>
            </a:r>
            <a:r>
              <a:rPr lang="ru-RU" dirty="0" err="1"/>
              <a:t>гистосовместимости</a:t>
            </a:r>
            <a:r>
              <a:rPr lang="ru-RU" dirty="0"/>
              <a:t> II класса выставляются на поверхности для распознания.</a:t>
            </a:r>
          </a:p>
          <a:p>
            <a:endParaRPr lang="ru-RU" dirty="0"/>
          </a:p>
        </p:txBody>
      </p:sp>
      <p:pic>
        <p:nvPicPr>
          <p:cNvPr id="5122" name="Picture 2" descr="http://osf1.gmu.edu/~sslayden/WebSupplement/proteins/protein-structure/aa-peptid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196752"/>
            <a:ext cx="4032201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Как делается прививка "</a:t>
            </a:r>
            <a:r>
              <a:rPr lang="ru-RU" b="1" dirty="0" err="1"/>
              <a:t>ЭпиВакКороной</a:t>
            </a:r>
            <a:r>
              <a:rPr lang="ru-RU" b="1" dirty="0"/>
              <a:t>"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752"/>
            <a:ext cx="4788024" cy="554461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Перед прививкой пациента осматривает врач, чтобы исключить заболевания в острой стадии, измеряет температуру.</a:t>
            </a:r>
          </a:p>
          <a:p>
            <a:r>
              <a:rPr lang="ru-RU" dirty="0"/>
              <a:t>Ампулу с препаратом выдерживают несколько минут при комнатной температуре, поскольку она хранится замороженной. Встряхивают, набирают в одноразовый шприц дозу 0,5 миллилитра. Укол делают в дельтовидную мышцу плеча либо латеральную широкую мышцу бедра. После введения необходимо в течение получаса находится под наблюдением медицинских работников.</a:t>
            </a:r>
          </a:p>
          <a:p>
            <a:r>
              <a:rPr lang="ru-RU" dirty="0"/>
              <a:t>С недавних пор "</a:t>
            </a:r>
            <a:r>
              <a:rPr lang="ru-RU" dirty="0" err="1"/>
              <a:t>ЭпиВакКорона</a:t>
            </a:r>
            <a:r>
              <a:rPr lang="ru-RU" dirty="0"/>
              <a:t>" доступна в </a:t>
            </a:r>
            <a:r>
              <a:rPr lang="ru-RU" dirty="0" err="1"/>
              <a:t>шприц-дозах</a:t>
            </a:r>
            <a:r>
              <a:rPr lang="ru-RU" dirty="0"/>
              <a:t>, что значительно облегчает процесс иммунизации.</a:t>
            </a:r>
          </a:p>
          <a:p>
            <a:r>
              <a:rPr lang="ru-RU" dirty="0"/>
              <a:t>Уже после первой дозы пациент получает бумажный сертификат, где указаны тип введенной вакцины и дата второй прививки. Информация о процедуре появляется в личном кабинете на сайте "</a:t>
            </a:r>
            <a:r>
              <a:rPr lang="ru-RU" dirty="0" err="1"/>
              <a:t>Госуслуги</a:t>
            </a:r>
            <a:r>
              <a:rPr lang="ru-RU" dirty="0"/>
              <a:t>"</a:t>
            </a:r>
          </a:p>
          <a:p>
            <a:endParaRPr lang="ru-RU" dirty="0"/>
          </a:p>
        </p:txBody>
      </p:sp>
      <p:pic>
        <p:nvPicPr>
          <p:cNvPr id="29698" name="Picture 2" descr="https://static.nevnov.ru/uploads/2021/04/09/orig-1617991318InGVUG09AJTaHuWoXvf0u8ay4a3JRC4YJtcxTHG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4032448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ru-RU" dirty="0" err="1" smtClean="0"/>
              <a:t>КовиВак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5472608"/>
          </a:xfrm>
        </p:spPr>
        <p:txBody>
          <a:bodyPr>
            <a:normAutofit/>
          </a:bodyPr>
          <a:lstStyle/>
          <a:p>
            <a:r>
              <a:rPr lang="ru-RU" dirty="0" err="1"/>
              <a:t>КовиВак</a:t>
            </a:r>
            <a:r>
              <a:rPr lang="ru-RU" dirty="0"/>
              <a:t> (</a:t>
            </a:r>
            <a:r>
              <a:rPr lang="ru-RU" dirty="0" err="1"/>
              <a:t>Covivac</a:t>
            </a:r>
            <a:r>
              <a:rPr lang="ru-RU" dirty="0"/>
              <a:t>) — третья зарегистрированная вакцина от </a:t>
            </a:r>
            <a:r>
              <a:rPr lang="ru-RU" dirty="0" err="1"/>
              <a:t>коронавируса</a:t>
            </a:r>
            <a:r>
              <a:rPr lang="ru-RU" dirty="0"/>
              <a:t> в России. Вакцина на основе убитого "целого" (инактивированного) вируса была разработана Центром имени Чумакова. </a:t>
            </a:r>
          </a:p>
        </p:txBody>
      </p:sp>
      <p:pic>
        <p:nvPicPr>
          <p:cNvPr id="3074" name="Picture 2" descr="https://novostivl.ru/wp-content/uploads/2021/08/29/6042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692696"/>
            <a:ext cx="4320480" cy="5755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Состав вакцины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Вакцина представляет собой очищенную концентрированную суспензию </a:t>
            </a:r>
            <a:r>
              <a:rPr lang="ru-RU" dirty="0" err="1" smtClean="0"/>
              <a:t>коронавируса</a:t>
            </a:r>
            <a:r>
              <a:rPr lang="ru-RU" dirty="0" smtClean="0"/>
              <a:t> SARS-CoV-2 штамм "AYDAR-1", полученного путем репродукции в перевиваемой культуре клеток линии </a:t>
            </a:r>
            <a:r>
              <a:rPr lang="ru-RU" dirty="0" err="1" smtClean="0"/>
              <a:t>Vero</a:t>
            </a:r>
            <a:r>
              <a:rPr lang="ru-RU" dirty="0" smtClean="0"/>
              <a:t>, инактивированного </a:t>
            </a:r>
            <a:r>
              <a:rPr lang="ru-RU" dirty="0" err="1" smtClean="0"/>
              <a:t>бета-пропиолактоном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/>
              <a:t>История пандемии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3528" y="1196752"/>
            <a:ext cx="4172272" cy="5184576"/>
          </a:xfrm>
        </p:spPr>
        <p:txBody>
          <a:bodyPr>
            <a:normAutofit/>
          </a:bodyPr>
          <a:lstStyle/>
          <a:p>
            <a:r>
              <a:rPr lang="ru-RU" b="1" dirty="0" err="1"/>
              <a:t>Пандеми́я</a:t>
            </a:r>
            <a:r>
              <a:rPr lang="ru-RU" b="1" dirty="0"/>
              <a:t> COVID-19</a:t>
            </a:r>
            <a:r>
              <a:rPr lang="ru-RU" dirty="0"/>
              <a:t> — текущая пандемия, вызванная распространением </a:t>
            </a:r>
            <a:r>
              <a:rPr lang="ru-RU" dirty="0" err="1" smtClean="0"/>
              <a:t>коронавируса</a:t>
            </a:r>
            <a:r>
              <a:rPr lang="ru-RU" dirty="0"/>
              <a:t> </a:t>
            </a:r>
            <a:r>
              <a:rPr lang="ru-RU" dirty="0" smtClean="0"/>
              <a:t>SARS-CoV-2.</a:t>
            </a:r>
            <a:endParaRPr lang="ru-RU" dirty="0"/>
          </a:p>
          <a:p>
            <a:r>
              <a:rPr lang="ru-RU" dirty="0"/>
              <a:t>Вспышка заболеваемости вирусом впервые была зафиксирована в Ухане, Китай, в декабре 2019 года</a:t>
            </a:r>
          </a:p>
        </p:txBody>
      </p:sp>
      <p:pic>
        <p:nvPicPr>
          <p:cNvPr id="10242" name="Picture 2" descr="https://avatars.mds.yandex.net/get-zen_doc/1855206/pub_5e4f46e58c0a1879703ef6c6_5e4f60f767bb927569fb5eb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56792"/>
            <a:ext cx="457200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Осложнения </a:t>
            </a:r>
            <a:r>
              <a:rPr lang="en-US" dirty="0" smtClean="0"/>
              <a:t>COVID-19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Коронавирус</a:t>
            </a:r>
            <a:r>
              <a:rPr lang="ru-RU" b="1" dirty="0" smtClean="0"/>
              <a:t> — болезнь всего</a:t>
            </a:r>
            <a:endParaRPr lang="ru-RU" dirty="0" smtClean="0"/>
          </a:p>
          <a:p>
            <a:r>
              <a:rPr lang="ru-RU" dirty="0" smtClean="0"/>
              <a:t>Хотя COVID-19 и относится к респираторным инфекциям, врачи признают: заболевание это </a:t>
            </a:r>
            <a:r>
              <a:rPr lang="ru-RU" dirty="0" err="1" smtClean="0"/>
              <a:t>мультисистемное</a:t>
            </a:r>
            <a:r>
              <a:rPr lang="ru-RU" dirty="0" smtClean="0"/>
              <a:t>, проще говоря, оно может задеть любой орган. И сталкиваются с его последствиями все врачи — от очевидных пульмонологов до </a:t>
            </a:r>
            <a:r>
              <a:rPr lang="ru-RU" dirty="0" err="1" smtClean="0"/>
              <a:t>трихологов</a:t>
            </a:r>
            <a:r>
              <a:rPr lang="ru-RU" dirty="0" smtClean="0"/>
              <a:t> и психиатров.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Легкие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764704"/>
            <a:ext cx="4495800" cy="59046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Как бы ни поражал </a:t>
            </a:r>
            <a:r>
              <a:rPr lang="ru-RU" dirty="0" err="1" smtClean="0"/>
              <a:t>ковид</a:t>
            </a:r>
            <a:r>
              <a:rPr lang="ru-RU" dirty="0" smtClean="0"/>
              <a:t> весь организм, а все-таки в первую очередь он — респираторная инфекция. Жалобы на кашель, на одышку, </a:t>
            </a:r>
            <a:r>
              <a:rPr lang="ru-RU" dirty="0" err="1" smtClean="0"/>
              <a:t>постковидный</a:t>
            </a:r>
            <a:r>
              <a:rPr lang="ru-RU" dirty="0" smtClean="0"/>
              <a:t> синдром остается у 10% людей через 12 недель после болезни. Одышка при этом может быть как истинная, так и ложная. Первая связана с дыхательной недостаточностью и поражением легочной ткани, а вторая — с субъективным восприятием пациента, то есть так называемый </a:t>
            </a:r>
            <a:r>
              <a:rPr lang="ru-RU" dirty="0" err="1" smtClean="0"/>
              <a:t>гипервентиляционный</a:t>
            </a:r>
            <a:r>
              <a:rPr lang="ru-RU" dirty="0" smtClean="0"/>
              <a:t> синдром.</a:t>
            </a:r>
            <a:endParaRPr lang="ru-RU" dirty="0"/>
          </a:p>
        </p:txBody>
      </p:sp>
      <p:pic>
        <p:nvPicPr>
          <p:cNvPr id="38914" name="Picture 2" descr="https://ocoronavirus.ru/wp-content/uploads/2020/11/6578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4392488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Мозг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316288" cy="561662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Снижение памяти, снижение концентрации внимания, головные боли, боли в мышцах и суставах, ощущение онемения в конечностях, головокружение, тревога, чувство комка в горле, раздражительность, бессонница.</a:t>
            </a:r>
          </a:p>
          <a:p>
            <a:r>
              <a:rPr lang="ru-RU" dirty="0" smtClean="0"/>
              <a:t> Так называемый «мозговой туман» — когда сложнее становится что-то сообразить, быстро посчитать, сориентироваться.</a:t>
            </a:r>
            <a:endParaRPr lang="ru-RU" dirty="0"/>
          </a:p>
        </p:txBody>
      </p:sp>
      <p:pic>
        <p:nvPicPr>
          <p:cNvPr id="36866" name="Picture 2" descr="https://www.calmsage.com/wp-content/uploads/2021/02/What-Is-Brain-F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80728"/>
            <a:ext cx="4032448" cy="5296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404664"/>
            <a:ext cx="4316288" cy="60486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Нос</a:t>
            </a:r>
            <a:endParaRPr lang="ru-RU" dirty="0" smtClean="0"/>
          </a:p>
          <a:p>
            <a:r>
              <a:rPr lang="ru-RU" dirty="0" smtClean="0"/>
              <a:t>Потеря обоняния стала визитной карточкой </a:t>
            </a:r>
            <a:r>
              <a:rPr lang="ru-RU" dirty="0" err="1" smtClean="0"/>
              <a:t>ковида</a:t>
            </a:r>
            <a:r>
              <a:rPr lang="ru-RU" dirty="0" smtClean="0"/>
              <a:t>. В самом начале это пугало, потом стало поводом для шуток, а потом оказалось, что </a:t>
            </a:r>
            <a:r>
              <a:rPr lang="ru-RU" dirty="0" err="1" smtClean="0"/>
              <a:t>ковид</a:t>
            </a:r>
            <a:r>
              <a:rPr lang="ru-RU" dirty="0" smtClean="0"/>
              <a:t> проходит, а запахи не возвращаются. Не ко всем, впрочем. К некоторым.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404664"/>
            <a:ext cx="4038600" cy="572149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Сердце</a:t>
            </a:r>
          </a:p>
          <a:p>
            <a:r>
              <a:rPr lang="ru-RU" dirty="0" smtClean="0"/>
              <a:t>Частое нарушение со стороны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 в </a:t>
            </a:r>
            <a:r>
              <a:rPr lang="ru-RU" dirty="0" err="1" smtClean="0"/>
              <a:t>постковидном</a:t>
            </a:r>
            <a:r>
              <a:rPr lang="ru-RU" dirty="0" smtClean="0"/>
              <a:t> синдроме — тахикардия, учащенное сердцебиение, которое может сопровождаться одышкой, слабостью, иногда даже обмороками. Второе по частоте — дестабилизация артериального давления.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 smtClean="0"/>
              <a:t>Печень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16288" cy="5472608"/>
          </a:xfrm>
        </p:spPr>
        <p:txBody>
          <a:bodyPr>
            <a:normAutofit/>
          </a:bodyPr>
          <a:lstStyle/>
          <a:p>
            <a:r>
              <a:rPr lang="ru-RU" dirty="0" smtClean="0"/>
              <a:t>вирус сам по себе обладает повреждающим действием на клетки печени, но поверх ложится еще и многокомпонентная терапия, которая проходит через печень и оказывает на нее мощное токсическое действие</a:t>
            </a:r>
            <a:endParaRPr lang="ru-RU" dirty="0"/>
          </a:p>
        </p:txBody>
      </p:sp>
      <p:pic>
        <p:nvPicPr>
          <p:cNvPr id="34818" name="Picture 2" descr="https://opecheny.ru/wp-content/uploads/2021/03/livercancerg497267129_13233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3932759" cy="4759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/>
              <a:t>Причины возникновения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252536" y="548681"/>
            <a:ext cx="5112568" cy="410445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Многие первые заболевшие имели отношение к рынку Уханя, на котором продаются морепродукты, а также птицы, змеи, летучие мыши и сельскохозяйственные животные. Поскольку в ходе расшифровки генома </a:t>
            </a:r>
            <a:r>
              <a:rPr lang="ru-RU" dirty="0" err="1"/>
              <a:t>коронавируса</a:t>
            </a:r>
            <a:r>
              <a:rPr lang="ru-RU" dirty="0"/>
              <a:t> в нём были обнаружены составные части, близкие </a:t>
            </a:r>
            <a:r>
              <a:rPr lang="ru-RU" dirty="0" err="1"/>
              <a:t>коронавирусам</a:t>
            </a:r>
            <a:r>
              <a:rPr lang="ru-RU" dirty="0"/>
              <a:t> летучих мышей и панголинов, то предполагалось, по одной из версий, что на пространстве </a:t>
            </a:r>
            <a:r>
              <a:rPr lang="ru-RU" dirty="0" err="1"/>
              <a:t>Уханьского</a:t>
            </a:r>
            <a:r>
              <a:rPr lang="ru-RU" dirty="0"/>
              <a:t> рынка морепродуктов произошла встреча летучих мышей и </a:t>
            </a:r>
            <a:r>
              <a:rPr lang="ru-RU" dirty="0" smtClean="0"/>
              <a:t>панголинов</a:t>
            </a:r>
          </a:p>
          <a:p>
            <a:r>
              <a:rPr lang="ru-RU" dirty="0" smtClean="0"/>
              <a:t>По другой версии, новый вирус был создан в лабораторных условиях </a:t>
            </a:r>
            <a:endParaRPr lang="ru-RU" dirty="0"/>
          </a:p>
        </p:txBody>
      </p:sp>
      <p:pic>
        <p:nvPicPr>
          <p:cNvPr id="15362" name="Picture 2" descr="https://im0-tub-ru.yandex.net/i?id=e0145c9b2c2ccfb8668b83c98e50c7dc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861048"/>
            <a:ext cx="3851920" cy="2996952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879410d0821eba6cb699f6719cdab581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764705"/>
            <a:ext cx="3851920" cy="3096344"/>
          </a:xfrm>
          <a:prstGeom prst="rect">
            <a:avLst/>
          </a:prstGeom>
          <a:noFill/>
        </p:spPr>
      </p:pic>
      <p:pic>
        <p:nvPicPr>
          <p:cNvPr id="15366" name="Picture 6" descr="https://im0-tub-ru.yandex.net/i?id=b3e10e03ae470953ff73ec8c5fbee4ff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52200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Появление </a:t>
            </a:r>
            <a:r>
              <a:rPr lang="ru-RU" dirty="0" err="1" smtClean="0"/>
              <a:t>ковида</a:t>
            </a:r>
            <a:r>
              <a:rPr lang="ru-RU" dirty="0" smtClean="0"/>
              <a:t>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31 января поступили первые сообщения о выявлении в России первых двух случаев заражения </a:t>
            </a:r>
            <a:r>
              <a:rPr lang="ru-RU" dirty="0" smtClean="0"/>
              <a:t>COVID-19</a:t>
            </a:r>
            <a:endParaRPr lang="ru-RU" dirty="0"/>
          </a:p>
          <a:p>
            <a:r>
              <a:rPr lang="ru-RU" dirty="0"/>
              <a:t>С 20 февраля был введён запрет на въезд на территорию России граждан </a:t>
            </a:r>
            <a:r>
              <a:rPr lang="ru-RU" dirty="0" smtClean="0"/>
              <a:t>Китая</a:t>
            </a:r>
            <a:endParaRPr lang="ru-RU" dirty="0"/>
          </a:p>
          <a:p>
            <a:r>
              <a:rPr lang="ru-RU" dirty="0"/>
              <a:t>2 марта был выявлен первый случай заболевания в Москве. </a:t>
            </a:r>
          </a:p>
          <a:p>
            <a:r>
              <a:rPr lang="ru-RU" dirty="0"/>
              <a:t>11 марта Россия впервые начала серьёзно ограничивать авиасообщение с ЕС из-за пандемии COVID-19, разрешив летать в Германию, Испанию, Италию и </a:t>
            </a:r>
            <a:r>
              <a:rPr lang="ru-RU" dirty="0" smtClean="0"/>
              <a:t>Францию</a:t>
            </a:r>
            <a:endParaRPr lang="ru-RU" dirty="0"/>
          </a:p>
          <a:p>
            <a:r>
              <a:rPr lang="ru-RU" dirty="0"/>
              <a:t>С 30 марта Россия полностью закрывает свои границы: как для россиян, так и для иностранных граждан. Исключения предусмотрены лишь для крайне ограниченной категории </a:t>
            </a:r>
            <a:r>
              <a:rPr lang="ru-RU" dirty="0" smtClean="0"/>
              <a:t>лиц</a:t>
            </a:r>
            <a:endParaRPr lang="ru-RU" dirty="0"/>
          </a:p>
          <a:p>
            <a:endParaRPr lang="ru-RU" dirty="0"/>
          </a:p>
        </p:txBody>
      </p:sp>
      <p:pic>
        <p:nvPicPr>
          <p:cNvPr id="17410" name="Picture 2" descr="https://novostivoronezha.ru/wp-content/uploads/2020/04/2020-04-02_11-27-53-1024x6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196752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Пути передачи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4280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В основном вирус SARS-CoV-2 передаётся при тесном </a:t>
            </a:r>
            <a:r>
              <a:rPr lang="ru-RU" dirty="0" smtClean="0"/>
              <a:t>контакте, </a:t>
            </a:r>
            <a:r>
              <a:rPr lang="ru-RU" dirty="0"/>
              <a:t>чаще всего через небольшие </a:t>
            </a:r>
            <a:r>
              <a:rPr lang="ru-RU" dirty="0" smtClean="0"/>
              <a:t>капли, </a:t>
            </a:r>
            <a:r>
              <a:rPr lang="ru-RU" dirty="0"/>
              <a:t>образующиеся при </a:t>
            </a:r>
            <a:r>
              <a:rPr lang="ru-RU" dirty="0" smtClean="0"/>
              <a:t>кашле,</a:t>
            </a:r>
            <a:r>
              <a:rPr lang="ru-RU" dirty="0"/>
              <a:t> </a:t>
            </a:r>
            <a:r>
              <a:rPr lang="ru-RU" dirty="0" err="1" smtClean="0"/>
              <a:t>чиханиии</a:t>
            </a:r>
            <a:r>
              <a:rPr lang="ru-RU" dirty="0" smtClean="0"/>
              <a:t> разговоре</a:t>
            </a:r>
            <a:endParaRPr lang="ru-RU" baseline="30000" dirty="0" smtClean="0"/>
          </a:p>
          <a:p>
            <a:r>
              <a:rPr lang="ru-RU" dirty="0" smtClean="0"/>
              <a:t>Реже </a:t>
            </a:r>
            <a:r>
              <a:rPr lang="ru-RU" dirty="0"/>
              <a:t>возможно заражение после прикосновения к загрязнённой поверхности, а затем к лицу. </a:t>
            </a:r>
            <a:endParaRPr lang="ru-RU" dirty="0" smtClean="0"/>
          </a:p>
          <a:p>
            <a:r>
              <a:rPr lang="ru-RU" dirty="0" smtClean="0"/>
              <a:t>Инфицированный </a:t>
            </a:r>
            <a:r>
              <a:rPr lang="ru-RU" dirty="0"/>
              <a:t>наиболее заразен в течение первых трёх дней после появления симптомов, хотя распространение возможно и до появления симптомов, а также через людей, не проявляющих </a:t>
            </a:r>
            <a:r>
              <a:rPr lang="ru-RU" dirty="0" smtClean="0"/>
              <a:t>симптомов</a:t>
            </a:r>
            <a:endParaRPr lang="ru-RU" dirty="0"/>
          </a:p>
          <a:p>
            <a:endParaRPr lang="ru-RU" dirty="0"/>
          </a:p>
        </p:txBody>
      </p:sp>
      <p:pic>
        <p:nvPicPr>
          <p:cNvPr id="16386" name="Picture 2" descr="https://kemgkp20.ru/images/layushiykashelprichiniilechenie_20BACF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3888432" cy="2520279"/>
          </a:xfrm>
          <a:prstGeom prst="rect">
            <a:avLst/>
          </a:prstGeom>
          <a:noFill/>
        </p:spPr>
      </p:pic>
      <p:pic>
        <p:nvPicPr>
          <p:cNvPr id="16388" name="Picture 4" descr="https://im0-tub-ru.yandex.net/i?id=55dbf95b78e9c30fa536533cfe0a1b8c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717032"/>
            <a:ext cx="4427984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Распространенные симптомы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16288" cy="56166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К распространённым симптомам относятся лихорадка, кашель, утомление, одышка, потеря вкуса и аносмия (потеря обоняния</a:t>
            </a:r>
            <a:r>
              <a:rPr lang="ru-RU" dirty="0" smtClean="0"/>
              <a:t>), </a:t>
            </a:r>
            <a:r>
              <a:rPr lang="ru-RU" dirty="0"/>
              <a:t>возможна заложенность </a:t>
            </a:r>
            <a:r>
              <a:rPr lang="ru-RU" dirty="0" smtClean="0"/>
              <a:t>ушей</a:t>
            </a:r>
            <a:endParaRPr lang="ru-RU" baseline="30000" dirty="0"/>
          </a:p>
          <a:p>
            <a:r>
              <a:rPr lang="ru-RU" dirty="0" smtClean="0"/>
              <a:t> </a:t>
            </a:r>
            <a:r>
              <a:rPr lang="ru-RU" dirty="0"/>
              <a:t>При осложнениях могут возникать острый респираторный </a:t>
            </a:r>
            <a:r>
              <a:rPr lang="ru-RU" dirty="0" err="1"/>
              <a:t>дистресс-синдром</a:t>
            </a:r>
            <a:r>
              <a:rPr lang="ru-RU" dirty="0"/>
              <a:t> (ОРДС) и пневмония (воспаление лёгких</a:t>
            </a:r>
            <a:r>
              <a:rPr lang="ru-RU" dirty="0" smtClean="0"/>
              <a:t>).</a:t>
            </a:r>
          </a:p>
          <a:p>
            <a:r>
              <a:rPr lang="ru-RU" dirty="0"/>
              <a:t> Инкубационный период, то есть отрезок времени от момента заражения до проявления симптомов, обычно составляет около 5 дней, но может варьироваться от 2 до 14 </a:t>
            </a:r>
            <a:r>
              <a:rPr lang="ru-RU" dirty="0" smtClean="0"/>
              <a:t>дней. 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 descr="https://kemgkp20.ru/images/layushiykashelprichiniilechenie_20BACF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980728"/>
            <a:ext cx="3888432" cy="2520279"/>
          </a:xfrm>
          <a:prstGeom prst="rect">
            <a:avLst/>
          </a:prstGeom>
          <a:noFill/>
        </p:spPr>
      </p:pic>
      <p:pic>
        <p:nvPicPr>
          <p:cNvPr id="25602" name="Picture 2" descr="https://medaboutme.ru/upload/iblock/8a9/shutterstock_181674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434042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Вакцинация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038600" cy="4525963"/>
          </a:xfrm>
        </p:spPr>
        <p:txBody>
          <a:bodyPr/>
          <a:lstStyle/>
          <a:p>
            <a:r>
              <a:rPr lang="ru-RU" dirty="0" smtClean="0"/>
              <a:t>Основные вакцины в России </a:t>
            </a:r>
          </a:p>
          <a:p>
            <a:r>
              <a:rPr lang="ru-RU" dirty="0" err="1" smtClean="0"/>
              <a:t>Гамковид-вак</a:t>
            </a:r>
            <a:endParaRPr lang="ru-RU" dirty="0" smtClean="0"/>
          </a:p>
          <a:p>
            <a:r>
              <a:rPr lang="ru-RU" dirty="0" err="1" smtClean="0"/>
              <a:t>КовиВак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Спутник </a:t>
            </a:r>
            <a:r>
              <a:rPr lang="ru-RU" dirty="0" err="1" smtClean="0"/>
              <a:t>Лайт</a:t>
            </a:r>
            <a:endParaRPr lang="ru-RU" dirty="0" smtClean="0"/>
          </a:p>
          <a:p>
            <a:r>
              <a:rPr lang="ru-RU" dirty="0" err="1" smtClean="0"/>
              <a:t>ЭпиВак</a:t>
            </a:r>
            <a:endParaRPr lang="ru-RU" dirty="0"/>
          </a:p>
        </p:txBody>
      </p:sp>
      <p:pic>
        <p:nvPicPr>
          <p:cNvPr id="24578" name="Picture 2" descr="https://e-news.su/uploads/posts/2021-03/1615781994_original-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908720"/>
            <a:ext cx="4658372" cy="3041837"/>
          </a:xfrm>
          <a:prstGeom prst="rect">
            <a:avLst/>
          </a:prstGeom>
          <a:noFill/>
        </p:spPr>
      </p:pic>
      <p:pic>
        <p:nvPicPr>
          <p:cNvPr id="24580" name="Picture 4" descr="https://karaulovlife.ru/wp-content/uploads/2021/03/649589_big_f2c75398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4355976" cy="2852936"/>
          </a:xfrm>
          <a:prstGeom prst="rect">
            <a:avLst/>
          </a:prstGeom>
          <a:noFill/>
        </p:spPr>
      </p:pic>
      <p:pic>
        <p:nvPicPr>
          <p:cNvPr id="24582" name="Picture 6" descr="https://novostivl.ru/wp-content/uploads/2021/07/28/1-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77072"/>
            <a:ext cx="4536504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Спутник </a:t>
            </a:r>
            <a:r>
              <a:rPr lang="en-US" dirty="0" smtClean="0"/>
              <a:t>V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4316288" cy="554461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Вакцину разработали сотрудники Национального исследовательского центра эпидемиологии и микробиологии им. Н. Ф. </a:t>
            </a:r>
            <a:r>
              <a:rPr lang="ru-RU" dirty="0" err="1"/>
              <a:t>Гамалеи</a:t>
            </a:r>
            <a:r>
              <a:rPr lang="ru-RU" dirty="0"/>
              <a:t>, и 11 августа 2020 года она прошла официальную регистрацию в Министерстве здравоохранения РФ. </a:t>
            </a:r>
          </a:p>
          <a:p>
            <a:r>
              <a:rPr lang="ru-RU" dirty="0"/>
              <a:t>У препарата два наименования:</a:t>
            </a:r>
          </a:p>
          <a:p>
            <a:pPr lvl="0"/>
            <a:r>
              <a:rPr lang="ru-RU" dirty="0"/>
              <a:t>торговое — «Спутник V»;</a:t>
            </a:r>
          </a:p>
          <a:p>
            <a:pPr lvl="0"/>
            <a:r>
              <a:rPr lang="ru-RU" dirty="0"/>
              <a:t>регистрационное — «</a:t>
            </a:r>
            <a:r>
              <a:rPr lang="ru-RU" dirty="0" err="1"/>
              <a:t>Гам-Ковид-Вак</a:t>
            </a:r>
            <a:r>
              <a:rPr lang="ru-RU" dirty="0"/>
              <a:t>». </a:t>
            </a:r>
          </a:p>
          <a:p>
            <a:endParaRPr lang="ru-RU" dirty="0"/>
          </a:p>
        </p:txBody>
      </p:sp>
      <p:pic>
        <p:nvPicPr>
          <p:cNvPr id="5" name="Picture 2" descr="https://e-news.su/uploads/posts/2021-03/1615781994_original-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908720"/>
            <a:ext cx="4514356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вакцины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980728"/>
            <a:ext cx="4316288" cy="568863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Действующее вещество вакцины — аденовирусный вектор. Он представляет собой аденовирус человека, неспособный к размножению, поскольку у него удалена часть генетического материала. Вместо удаленной части в него искусственно «встраивают» ген, который кодирует синтез S-белка </a:t>
            </a:r>
            <a:r>
              <a:rPr lang="ru-RU" dirty="0" err="1"/>
              <a:t>коронавируса</a:t>
            </a:r>
            <a:r>
              <a:rPr lang="ru-RU" dirty="0"/>
              <a:t> SARS-CoV-2. </a:t>
            </a:r>
          </a:p>
          <a:p>
            <a:r>
              <a:rPr lang="ru-RU" dirty="0"/>
              <a:t>«Спутник V» состоит из двух компонентов:</a:t>
            </a:r>
          </a:p>
          <a:p>
            <a:pPr lvl="0"/>
            <a:r>
              <a:rPr lang="ru-RU" dirty="0"/>
              <a:t>компонент I — вектор на основе </a:t>
            </a:r>
            <a:r>
              <a:rPr lang="ru-RU" dirty="0" smtClean="0"/>
              <a:t>аденовируса </a:t>
            </a:r>
            <a:r>
              <a:rPr lang="ru-RU" dirty="0"/>
              <a:t>серотипа 26 (</a:t>
            </a:r>
            <a:r>
              <a:rPr lang="ru-RU" dirty="0" smtClean="0"/>
              <a:t>Ad26);</a:t>
            </a:r>
            <a:endParaRPr lang="ru-RU" dirty="0"/>
          </a:p>
          <a:p>
            <a:pPr lvl="0"/>
            <a:r>
              <a:rPr lang="ru-RU" dirty="0"/>
              <a:t>компонент II — вектор на основе аденовируса 5 серотипа (Ad5).</a:t>
            </a:r>
          </a:p>
          <a:p>
            <a:endParaRPr lang="ru-RU" dirty="0"/>
          </a:p>
        </p:txBody>
      </p:sp>
      <p:pic>
        <p:nvPicPr>
          <p:cNvPr id="22530" name="Picture 2" descr="https://cdn1.img.sputnik.tj/img/07e5/02/05/1032772008_69:0:2800:2048_1920x0_80_0_0_33886965a73d8d5550e6b18709437b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48680"/>
            <a:ext cx="4210944" cy="2160240"/>
          </a:xfrm>
          <a:prstGeom prst="rect">
            <a:avLst/>
          </a:prstGeom>
          <a:noFill/>
        </p:spPr>
      </p:pic>
      <p:pic>
        <p:nvPicPr>
          <p:cNvPr id="11266" name="Picture 2" descr="https://alphatauri3d.com/wp-content/uploads/2015/09/Adenovi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24944"/>
            <a:ext cx="4644008" cy="3518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1087</Words>
  <Application>Microsoft Office PowerPoint</Application>
  <PresentationFormat>Экран (4:3)</PresentationFormat>
  <Paragraphs>91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Кафедра судебной медицины и ПО       Вакцинопрофилактика COVID-19</vt:lpstr>
      <vt:lpstr>История пандемии </vt:lpstr>
      <vt:lpstr>Причины возникновения </vt:lpstr>
      <vt:lpstr>Появление ковида в России</vt:lpstr>
      <vt:lpstr>Пути передачи</vt:lpstr>
      <vt:lpstr>Распространенные симптомы</vt:lpstr>
      <vt:lpstr>Вакцинация в России</vt:lpstr>
      <vt:lpstr>Спутник V</vt:lpstr>
      <vt:lpstr>Состав вакцины</vt:lpstr>
      <vt:lpstr>Принцип действия</vt:lpstr>
      <vt:lpstr>Подготовка к вакцинации</vt:lpstr>
      <vt:lpstr>Как проходит вакцинация</vt:lpstr>
      <vt:lpstr>Что нельзя делать после вакцинации </vt:lpstr>
      <vt:lpstr>ЭпиВак</vt:lpstr>
      <vt:lpstr>Состав</vt:lpstr>
      <vt:lpstr>Принцип действия и отличия от других вакцин </vt:lpstr>
      <vt:lpstr>Как делается прививка "ЭпиВакКороной" </vt:lpstr>
      <vt:lpstr>КовиВак</vt:lpstr>
      <vt:lpstr>Состав вакцины</vt:lpstr>
      <vt:lpstr>Осложнения COVID-19</vt:lpstr>
      <vt:lpstr>Легкие</vt:lpstr>
      <vt:lpstr>Мозг</vt:lpstr>
      <vt:lpstr>Презентация PowerPoint</vt:lpstr>
      <vt:lpstr>Печень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  Кафедра судебной медицины и ПО       Вакцинопрофилактика COVID-19</dc:title>
  <dc:creator>Татьяна</dc:creator>
  <cp:lastModifiedBy>Федор В. Алябьев</cp:lastModifiedBy>
  <cp:revision>35</cp:revision>
  <dcterms:created xsi:type="dcterms:W3CDTF">2021-11-13T11:03:58Z</dcterms:created>
  <dcterms:modified xsi:type="dcterms:W3CDTF">2021-12-17T02:33:29Z</dcterms:modified>
</cp:coreProperties>
</file>