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ED7E9-169F-4F2A-AFE8-C61467187D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A020E-567C-4D52-9A1C-737FDBA89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7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9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0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5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7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07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9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9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57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35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7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6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3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4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1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5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8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9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7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9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9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49F53BE-A869-4B5E-AE0C-23A88D8BE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36448"/>
          <a:stretch/>
        </p:blipFill>
        <p:spPr>
          <a:xfrm>
            <a:off x="7866743" y="3619501"/>
            <a:ext cx="4325257" cy="3238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1BC0925-2184-4E3D-BFF7-CB7060394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 b="23985"/>
          <a:stretch/>
        </p:blipFill>
        <p:spPr>
          <a:xfrm rot="5400000" flipH="1">
            <a:off x="87091" y="-87093"/>
            <a:ext cx="3699451" cy="38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PTMON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15157E44-1513-45C1-9D6F-A5BB15D2FE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3" b="50951"/>
          <a:stretch/>
        </p:blipFill>
        <p:spPr>
          <a:xfrm flipH="1">
            <a:off x="-1" y="3805584"/>
            <a:ext cx="4883285" cy="30524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0C9781A0-A13E-4A65-882C-35FC54F5A4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9565"/>
          <a:stretch/>
        </p:blipFill>
        <p:spPr>
          <a:xfrm>
            <a:off x="7109651" y="0"/>
            <a:ext cx="5082349" cy="31116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B763CB46-16A1-42E0-910F-624B48189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b="50000"/>
          <a:stretch/>
        </p:blipFill>
        <p:spPr>
          <a:xfrm>
            <a:off x="0" y="4425905"/>
            <a:ext cx="4182894" cy="24320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37CA873-8FF6-4C52-B882-338B8C7FBC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3" r="46890"/>
          <a:stretch/>
        </p:blipFill>
        <p:spPr>
          <a:xfrm>
            <a:off x="9565800" y="0"/>
            <a:ext cx="2626200" cy="11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DBCF823-7E08-423C-8D37-29210A4D1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56644"/>
          <a:stretch/>
        </p:blipFill>
        <p:spPr>
          <a:xfrm>
            <a:off x="-1" y="0"/>
            <a:ext cx="6469375" cy="2973342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70D6FA4B-C10C-4151-90EE-AE342E13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03CDB048-4084-4574-BFA9-EDEF59C2DB10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D36EBE7-5C77-480C-8042-87E621AA25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44318" y="4719637"/>
            <a:ext cx="4347682" cy="213836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CDF7377-1407-45FE-9DB5-91956B84A2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b="63649"/>
          <a:stretch/>
        </p:blipFill>
        <p:spPr>
          <a:xfrm flipH="1">
            <a:off x="7531816" y="5005591"/>
            <a:ext cx="4660184" cy="185241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A9684E5-96FB-4C7C-8DB8-6C450ACF72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0"/>
            <a:ext cx="4347682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A190195-D49F-4D2F-BD3A-0953C6A89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3454"/>
          <a:stretch/>
        </p:blipFill>
        <p:spPr>
          <a:xfrm>
            <a:off x="0" y="4931722"/>
            <a:ext cx="1731524" cy="1926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44B08B6-BA31-446D-9339-69C4A7B332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r="19317"/>
          <a:stretch/>
        </p:blipFill>
        <p:spPr>
          <a:xfrm>
            <a:off x="8732051" y="-1"/>
            <a:ext cx="3459949" cy="2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A450DB2-7776-408B-B1CB-2F49E6ECC4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b="57898"/>
          <a:stretch/>
        </p:blipFill>
        <p:spPr>
          <a:xfrm>
            <a:off x="0" y="4447883"/>
            <a:ext cx="8426888" cy="24101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F8079B2B-3D88-4C6A-B22E-432A62395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5" r="25893"/>
          <a:stretch/>
        </p:blipFill>
        <p:spPr>
          <a:xfrm flipV="1">
            <a:off x="4815699" y="4914810"/>
            <a:ext cx="7376302" cy="19431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5EDB036-D44F-400C-9BFD-725FB0249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" t="50000" r="1"/>
          <a:stretch/>
        </p:blipFill>
        <p:spPr>
          <a:xfrm flipV="1">
            <a:off x="9696918" y="5652940"/>
            <a:ext cx="2495082" cy="1205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E8ADAFC-76A3-4688-B99A-85A75B0A1F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-1"/>
            <a:ext cx="2450104" cy="1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4985395" y="1407605"/>
            <a:ext cx="7206606" cy="54503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-1" y="0"/>
            <a:ext cx="5841947" cy="3056716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xmlns="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84490" y="1011139"/>
            <a:ext cx="2286022" cy="495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31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3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8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9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5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161BE3-B36A-4819-847D-CE373104EB3F}"/>
              </a:ext>
            </a:extLst>
          </p:cNvPr>
          <p:cNvSpPr txBox="1"/>
          <p:nvPr/>
        </p:nvSpPr>
        <p:spPr>
          <a:xfrm>
            <a:off x="850222" y="4635861"/>
            <a:ext cx="361215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Выполнила: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Ординатор 1 года обучения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специальности Рентгенология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Спугис Я.И.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직선 연결선 7">
            <a:extLst>
              <a:ext uri="{FF2B5EF4-FFF2-40B4-BE49-F238E27FC236}">
                <a16:creationId xmlns:a16="http://schemas.microsoft.com/office/drawing/2014/main" xmlns="" id="{6FB9F72B-60C4-469E-A6F1-75FE9AB93B48}"/>
              </a:ext>
            </a:extLst>
          </p:cNvPr>
          <p:cNvCxnSpPr>
            <a:cxnSpLocks/>
          </p:cNvCxnSpPr>
          <p:nvPr/>
        </p:nvCxnSpPr>
        <p:spPr>
          <a:xfrm>
            <a:off x="850222" y="4635861"/>
            <a:ext cx="661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3300" y="220035"/>
            <a:ext cx="1166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ФГБОУ ВО «Красноярский государственный медицинский университет им. проф. В. Ф. </a:t>
            </a:r>
            <a:r>
              <a:rPr lang="ru-RU" dirty="0" err="1">
                <a:latin typeface="Arial Narrow" panose="020B0606020202030204" pitchFamily="34" charset="0"/>
              </a:rPr>
              <a:t>Войно-Ясенецкого</a:t>
            </a:r>
            <a:r>
              <a:rPr lang="ru-RU" dirty="0">
                <a:latin typeface="Arial Narrow" panose="020B0606020202030204" pitchFamily="34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648" y="942515"/>
            <a:ext cx="674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Кафедра Лучевой диагностики ИПО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 b="3417"/>
          <a:stretch/>
        </p:blipFill>
        <p:spPr>
          <a:xfrm>
            <a:off x="5408306" y="3511653"/>
            <a:ext cx="6393202" cy="29061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05842" y="6417785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A102F0-FA1A-4063-BBF9-BB669D9FAABD}"/>
              </a:ext>
            </a:extLst>
          </p:cNvPr>
          <p:cNvSpPr txBox="1"/>
          <p:nvPr/>
        </p:nvSpPr>
        <p:spPr>
          <a:xfrm>
            <a:off x="850222" y="1912025"/>
            <a:ext cx="10453816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>
                <a:latin typeface="Arial Narrow" panose="020B0606020202030204" pitchFamily="34" charset="0"/>
              </a:rPr>
              <a:t>Современные методы и перспективы в визуализации венозной тромбоэмболии</a:t>
            </a:r>
          </a:p>
          <a:p>
            <a:r>
              <a:rPr lang="ru-RU" sz="4400" b="1" dirty="0">
                <a:latin typeface="Arial Narrow" panose="020B0606020202030204" pitchFamily="34" charset="0"/>
              </a:rPr>
              <a:t>		Часть 3</a:t>
            </a:r>
          </a:p>
        </p:txBody>
      </p:sp>
    </p:spTree>
    <p:extLst>
      <p:ext uri="{BB962C8B-B14F-4D97-AF65-F5344CB8AC3E}">
        <p14:creationId xmlns:p14="http://schemas.microsoft.com/office/powerpoint/2010/main" val="149593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66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  <a:endParaRPr lang="ru-RU" sz="66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4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94388" y="1143660"/>
            <a:ext cx="240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5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789991"/>
            <a:ext cx="104775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Фазово-контрастная МР-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венография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(ФК МР-В) и времяпролетная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венография</a:t>
            </a:r>
            <a:r>
              <a:rPr lang="ru-RU" sz="2200" dirty="0">
                <a:solidFill>
                  <a:srgbClr val="4D515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(ВВ) используются для визуализации кровотока в сосудах без использования контрастного вещества.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ФК МР-В основана на изменении фазовых сдвигов протонов, возникающих при движении протонов с током крови. Чувствительность методики составила 90%, специфичность 100%. </a:t>
            </a:r>
          </a:p>
          <a:p>
            <a:pPr>
              <a:spcAft>
                <a:spcPts val="800"/>
              </a:spcAft>
            </a:pPr>
            <a:endParaRPr lang="ru-RU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 визуализации ВВ используется большое время повторения (высокая частота радиочастотных импульсов), способствующее визуализации притока крови.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 сравнению с контрастной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венографией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чувствительность ВВ составила 100%, специфичность 94%. </a:t>
            </a:r>
          </a:p>
          <a:p>
            <a:pPr>
              <a:spcAft>
                <a:spcPts val="800"/>
              </a:spcAft>
            </a:pPr>
            <a:endParaRPr lang="ru-RU" sz="105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Оба метода используются редко из-за длительного времени визуализации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023155" y="1143660"/>
            <a:ext cx="4145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МР-В с КУ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5" y="207529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907768"/>
            <a:ext cx="104775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МР-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венография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контрастным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усилением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(МР-В с КУ)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использует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контрастное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вещество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основе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гадолиния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которое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увеличивает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интенсивность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сосудист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сигнал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счет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сокращения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времени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Т1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релаксации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непрямо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МР-В с КУ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вводится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через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кубитальную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вену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визуализация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выполняется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когда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достигает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интересующего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уровня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поражения вен нижних конечностей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прямой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МР-В с КУ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используется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разведенное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контрастное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вещество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которое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вводится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в вену тыла стопы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исследуемой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конечности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Этот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метод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напоминает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обычную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венографию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позволяет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визуализировать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глубокую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поверхностную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венозную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систему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8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063227" y="1143660"/>
            <a:ext cx="4145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 </a:t>
            </a: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МР-В с КУ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5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321" y="1789991"/>
            <a:ext cx="104775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</a:t>
            </a:r>
            <a:r>
              <a:rPr lang="en-US" sz="2200" b="1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едостатк</a:t>
            </a:r>
            <a:r>
              <a:rPr lang="ru-RU" sz="2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</a:t>
            </a:r>
            <a:r>
              <a:rPr lang="en-US" sz="2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МР-В с КУ</a:t>
            </a:r>
            <a:r>
              <a:rPr lang="ru-RU" sz="2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endParaRPr lang="ru-RU" sz="1100" b="1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Неинтенсивный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внутрипросветный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дефект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наполнения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который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может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быть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замаскирован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интенсивным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сигналом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от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крови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окружающей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lvl="1"/>
            <a:endParaRPr lang="ru-RU" sz="1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едостаточное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разведение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вещества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которое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может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вызвать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эффект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укорочения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T2,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который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может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имитировать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екомендации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применению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МР-В с КУ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диагностике ТГВНК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дать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нельзя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поскольку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был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опубликован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исследовани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спользовани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МР-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венографии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качестве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теста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первой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линии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46092" y="1143660"/>
            <a:ext cx="3655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 MRDTI 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6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935" y="1907768"/>
            <a:ext cx="105422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Н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овым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методом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МРТ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является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метод прямой визуализации венозного тромба (MRDTI)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</a:rPr>
              <a:t>MRDTI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основан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на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оксигенации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гемоглобина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при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тромбообразовании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что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приводит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к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образованию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метгемоглобина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, который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действует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эндогенн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контрастн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вещество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и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проявляется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сигнал</a:t>
            </a:r>
            <a:r>
              <a:rPr lang="ru-RU" sz="2200" dirty="0">
                <a:latin typeface="Arial Narrow" panose="020B0606020202030204" pitchFamily="34" charset="0"/>
              </a:rPr>
              <a:t> высокой интенсивности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при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визуализации</a:t>
            </a:r>
            <a:r>
              <a:rPr lang="en-US" sz="2200" dirty="0">
                <a:latin typeface="Arial Narrow" panose="020B0606020202030204" pitchFamily="34" charset="0"/>
              </a:rPr>
              <a:t> Т1-взвешенны</a:t>
            </a:r>
            <a:r>
              <a:rPr lang="ru-RU" sz="2200" dirty="0">
                <a:latin typeface="Arial Narrow" panose="020B0606020202030204" pitchFamily="34" charset="0"/>
              </a:rPr>
              <a:t>х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изображени</a:t>
            </a:r>
            <a:r>
              <a:rPr lang="ru-RU" sz="2200" dirty="0">
                <a:latin typeface="Arial Narrow" panose="020B0606020202030204" pitchFamily="34" charset="0"/>
              </a:rPr>
              <a:t>й</a:t>
            </a:r>
            <a:r>
              <a:rPr lang="en-US" sz="2200" dirty="0">
                <a:latin typeface="Arial Narrow" panose="020B0606020202030204" pitchFamily="34" charset="0"/>
              </a:rPr>
              <a:t>. </a:t>
            </a:r>
            <a:endParaRPr lang="ru-RU" sz="2200" dirty="0">
              <a:latin typeface="Arial Narrow" panose="020B0606020202030204" pitchFamily="34" charset="0"/>
            </a:endParaRPr>
          </a:p>
          <a:p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Ч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увствительность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MRDTI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составляет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97-100%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,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специфичность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100%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8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04534" y="1143660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ТГВ нижних конечностей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6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907768"/>
            <a:ext cx="10477500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Высокоинтенсивный сигнал от тромба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полностью исчезает через 6 месяцев, что важно для диагностики рецидивирующего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ипсилатерального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ТГВ, поскольку позволяет отличить хронические тромбы от острого рецидивирующего ТГВ.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MRDTI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точно дифференцирует пациентов с рецидивирующим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ипсилатеральным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ТГВ, подтвержденным по результатам УЗИ, и бессимптомными хроническими тромбами.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MRDTI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вероятно, может использоваться в качестве единственного и окончательного диагностического теста в случае подозрения на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ипсилатеральный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рецидив ТГВ. </a:t>
            </a:r>
          </a:p>
        </p:txBody>
      </p:sp>
    </p:spTree>
    <p:extLst>
      <p:ext uri="{BB962C8B-B14F-4D97-AF65-F5344CB8AC3E}">
        <p14:creationId xmlns:p14="http://schemas.microsoft.com/office/powerpoint/2010/main" val="139968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3903" y="352831"/>
            <a:ext cx="12128641" cy="518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latin typeface="Arial Narrow" panose="020B0606020202030204" pitchFamily="34" charset="0"/>
              </a:rPr>
              <a:t>Ипсилатеральный</a:t>
            </a:r>
            <a:r>
              <a:rPr lang="ru-RU" sz="2800" b="1" dirty="0">
                <a:latin typeface="Arial Narrow" panose="020B0606020202030204" pitchFamily="34" charset="0"/>
              </a:rPr>
              <a:t> рецидив ТГВ. Метод прямой визуализации венозного тромба</a:t>
            </a:r>
            <a:r>
              <a:rPr lang="ru-RU" sz="2800" dirty="0">
                <a:latin typeface="Arial Narrow" panose="020B0606020202030204" pitchFamily="34" charset="0"/>
              </a:rPr>
              <a:t> </a:t>
            </a:r>
            <a:endParaRPr lang="ru-RU" sz="2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Details are in the caption following th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3" y="1025882"/>
            <a:ext cx="5563236" cy="561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13474" y="1088774"/>
            <a:ext cx="5021276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76-летняя пациентка с подозрением на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ипсилатеральный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 рецидивирующий тромбоз глубоких вен. </a:t>
            </a: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Arial" panose="020B0604020202020204" pitchFamily="34" charset="0"/>
            </a:endParaRP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Высокая интенсивность сигнала в поверхностной бедренной вене и подколенной вене правой нижней конечности: рецидив ТГВ</a:t>
            </a:r>
            <a:endParaRPr lang="ru-RU" sz="2200" b="1" dirty="0"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2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94388" y="1143660"/>
            <a:ext cx="240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5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907768"/>
            <a:ext cx="1047750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Новые специфические контрастные вещества позволяют использовать селективную молекулярную МРТ.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Мишени для использования в контрастной визуализации - фибрин и α2-антиплазмин.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 результатам исследований на животных моделях было показано, что фибрин-связывающие меченные гадолинием 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пептидные контрастные вещества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применимы к людям без каких-либо побочных эффектов.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Однако необходимы более масштабные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проспективные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исследования на людях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1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194677" y="1143660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 МР-АПГ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5" y="223106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49" y="1907768"/>
            <a:ext cx="104775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Магнитно-резонансная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ангиопульмонография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(МР-АПГ) позволяет избежать использования ионизирующего излучения.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 МР-АПГ используется внутривенное введение гадолиния, который укорачивает T1-сигнал крови, создавая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гиперинтенсивные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изображения крови.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Диагностическими критериями ТЭЛА при МР-АПГ являются: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Частично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обтурирующий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внутрипросветный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дефект наполнения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Полная окклюзия артерии с прерыванием столба контрастного вещества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9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31460" y="1143660"/>
            <a:ext cx="5529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 МР-АПГ при 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755" y="207529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49" y="1907768"/>
            <a:ext cx="10477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При изучении МР-АПГ отмечается высокий процент технически неадекватных изображений (до 30%) из-за артефактов и плохого контрастирования на ангиографических последовательностях.</a:t>
            </a: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Чувствительность и специфичность остальных технически адекватных сканирований составляли 78% и 99% соответственно.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В попытке улучшить чувствительность МР-АПГ в настоящее время проводится исследование точности МРТ в сочетании с УЗИ нижних конечностей (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NCT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02059551)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6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239911" y="1703976"/>
            <a:ext cx="9353947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Компьютерная томография -</a:t>
            </a:r>
            <a:r>
              <a:rPr lang="ru-RU" sz="6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венография</a:t>
            </a:r>
            <a:endParaRPr lang="ko-KR" altLang="en-US" sz="66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07755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6604" y="1143306"/>
            <a:ext cx="9858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Хроническая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тромбоэмболическая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легочная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гипертензия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49" y="1924244"/>
            <a:ext cx="104775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МР-АПГ обладает высоким профилем безопасности по сравнению с инвазивной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дигитальной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субтракционной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ангиографией (ДСА) и КТ-АПГ.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МР-АПГ при ХТЭЛГ все еще уступает ДСА и КТ-АПГ на уровне сегментарных артерий с чувствительностью 83% и специфичностью 99%.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Нынешняя роль МР-АПГ в работе с пациентами с ХТЭЛГ может дополнять ДСА и/или КТ-АПГ и использоваться в соответствии с опытом в специализированных центрах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6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07755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7170" y="1128712"/>
            <a:ext cx="4557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ТГВ Верхних конечностей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49" y="1973122"/>
            <a:ext cx="1047750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 исследовании ТГВВК метод ВВ обладает чувствительностью 71%, специфичностью 89%.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Для МР-В с КУ чувствительность составляет 50%, специфичность 80%.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Обоим методам визуализации не хватает точности, чтобы иметь ценность в клинической практике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8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47827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8376" y="1143660"/>
            <a:ext cx="63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Тромбоз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воротной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вены</a:t>
            </a:r>
            <a:r>
              <a:rPr lang="en-US" sz="3200" b="1" dirty="0">
                <a:latin typeface="Arial Narrow" panose="020B0606020202030204" pitchFamily="34" charset="0"/>
              </a:rPr>
              <a:t> и </a:t>
            </a:r>
            <a:r>
              <a:rPr lang="en-US" sz="3200" b="1" dirty="0" err="1">
                <a:latin typeface="Arial Narrow" panose="020B0606020202030204" pitchFamily="34" charset="0"/>
              </a:rPr>
              <a:t>ее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ветвей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960512"/>
            <a:ext cx="104775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МР-В с КУ не является методом выбора для диагностики тромбоза воротной вены и ее ветвей (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ТВВиВ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), поскольку артефакты от движения ограничивают точность визуализации.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 результатам небольшого исследования чувствительность и специфичность МР-В с КУ составили 100% и 98% соответственно.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МР-В с КУ может быть ценной диагностической альтернативой в ближайшем будущем, если данные о чувствительности и специфичности подтвердятся в дальнейших исследованиях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30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07756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9237" y="1143660"/>
            <a:ext cx="4913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Тромбоз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ru-RU" sz="3200" b="1" dirty="0">
                <a:latin typeface="Arial Narrow" panose="020B0606020202030204" pitchFamily="34" charset="0"/>
              </a:rPr>
              <a:t>церебральных вен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907414"/>
            <a:ext cx="10477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Для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тромбоза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церебральных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(ТЦВ)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диагностическим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методом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первого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выбора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является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МРТ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сочетании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МР-В.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Тромбированные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изоинтенсивны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Т1-взвешенных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изображениях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первые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5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дней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время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 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Т2-взвешенны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изображения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гипоинтенсивны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истечении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 дней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Т1-,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Т2-взвешенные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изображения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показывают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усиление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сигналов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месте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тромбоза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07753" y="207883"/>
            <a:ext cx="7776488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Магнитно-резонансная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3609" y="1143660"/>
            <a:ext cx="3655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 </a:t>
            </a:r>
            <a:r>
              <a:rPr lang="ru-RU" sz="3200" b="1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MRBTI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907768"/>
            <a:ext cx="104775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 недавнем исследовании изучалось использование магнитно-резонансной томографии тромбов с использованием метода 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black-blood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thrombus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imaging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magnetic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resonance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black-blood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thrombus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imaging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- MRBTI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).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Этот метод имеет сходство с методом </a:t>
            </a:r>
            <a:r>
              <a:rPr lang="ru-RU" sz="2200" dirty="0">
                <a:latin typeface="Arial Narrow" panose="020B0606020202030204" pitchFamily="34" charset="0"/>
              </a:rPr>
              <a:t>MRDTI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поскольку он оценивает тромб, а не визуализирует снижение венозного кровотока, развивающееся в результате тромбоза.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Чувствительность</a:t>
            </a:r>
            <a:r>
              <a:rPr lang="ru-RU" sz="2200" dirty="0">
                <a:solidFill>
                  <a:srgbClr val="1C1D1E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MRBTI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составила 97,4% специфичность 99,3%</a:t>
            </a:r>
          </a:p>
        </p:txBody>
      </p:sp>
    </p:spTree>
    <p:extLst>
      <p:ext uri="{BB962C8B-B14F-4D97-AF65-F5344CB8AC3E}">
        <p14:creationId xmlns:p14="http://schemas.microsoft.com/office/powerpoint/2010/main" val="123657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301578" y="1703976"/>
            <a:ext cx="9427146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Позитронно-эмиссионная томография</a:t>
            </a:r>
            <a:endParaRPr lang="ko-KR" altLang="en-US" sz="66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4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94389" y="1143660"/>
            <a:ext cx="240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1878" y="207883"/>
            <a:ext cx="8404865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Позитронно-эмиссионная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907768"/>
            <a:ext cx="104775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Принцип работы позитронно-эмиссионной томографии (ПЭТ) с F-18 фтор-2-дезокси-d-глюкозой (ФДГ) основан на накоплении ФДГ в активированных лейкоцитах.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Тромбообразование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связано с воспалением из-за с накопления активированных лейкоцитов внутри тромба и окружающих тканях.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Механизм воспаления с накоплением ФДГ позволяет визуализировать венозный тромбоз с помощью ПЭТ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6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129755" y="1092907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Тромбоз глубоких вен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3567" y="207883"/>
            <a:ext cx="8404865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Позитронно-эмиссионная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806262"/>
            <a:ext cx="10477500" cy="466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 результатам нескольких исследований чувствительность ПЭТ/КТ с применением ФДГ составляет 31-87,5%, специфичность 88-100%.</a:t>
            </a:r>
          </a:p>
          <a:p>
            <a:pPr>
              <a:spcAft>
                <a:spcPts val="800"/>
              </a:spcAft>
            </a:pPr>
            <a:endParaRPr lang="ru-RU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После начала лечения антикоагулянтами сигнал от тромба на ПЭТ/КТ со временем снижается.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Способность дифференцировать острые тромбы от хронических может свидетельствовать о потенциальной роли ПЭТ/КТ с применением ФДГ в обследовании пациентов с подозрением на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ипсилатеральный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рецидив ТГВ. </a:t>
            </a:r>
          </a:p>
          <a:p>
            <a:pPr>
              <a:spcAft>
                <a:spcPts val="800"/>
              </a:spcAft>
            </a:pPr>
            <a:endParaRPr lang="ru-RU" sz="105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Недостатки ПЭТ/КТ: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период голодания перед исследованием в 6 часов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время ожидания перед сканированием &gt;1 часа после введения РФП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2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541199" y="1143660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3567" y="207883"/>
            <a:ext cx="8404865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Позитронно-эмиссионная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907768"/>
            <a:ext cx="10477500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Возможна визуализация ТЭЛА как случайной находки при проведении исследований на ПЭТ/КТ с применением ФДГ, в основном наблюдаемая у онкологических больных.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Предварительные результаты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проспективного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обсервационного исследования показали низкую точность ПЭТ/КТ с применением ФДГ: только у двух из шести пациентов с ТЭЛА было обнаружено заметное накопление ФДГ (NCT01466426)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03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27438" y="207883"/>
            <a:ext cx="2137124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Выводы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518502"/>
            <a:ext cx="10477500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Основные используемые на сегодняшний день методы визуализации тромбов — УЗИ и КТ-АПГ — отличаются высокой точностью и широко применяются.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Тем не менее, остаются недостатки этих двух методов, что оставляет место для разработки новых методов визуализации.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 настоящее время большинство новых методов визуализации не получили достаточной доказательной базы и поэтому не могут быть рекомендованы для использования в повседневной практике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7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863546"/>
            <a:ext cx="4333103" cy="2994454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101704" y="1151898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ТГВ нижних конечностей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49" y="1924244"/>
            <a:ext cx="104775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 проведении сравнения КТ-В и УЗИ для диагностики ТГВ нижних конечностей, оценка чувствительности КТ-В составила 95,9%, а специфичности 95,2%.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результам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сравнения КТ-В с инвазивной контрастной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венографией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, чувствительность и специфичность КТ-В составляет 100% и 96%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соответсвенно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. </a:t>
            </a:r>
          </a:p>
          <a:p>
            <a:pPr>
              <a:spcAft>
                <a:spcPts val="800"/>
              </a:spcAft>
            </a:pPr>
            <a:endParaRPr lang="ru-RU" sz="22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NB!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КТ-В следует использовать только для тех ситуаций, в которых невозможно выполнить УЗИ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2809" y="207883"/>
            <a:ext cx="8786380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Компьютерная томография-</a:t>
            </a:r>
            <a:r>
              <a:rPr lang="ru-RU" sz="4000" b="1" dirty="0" err="1">
                <a:latin typeface="Arial Narrow" panose="020B0606020202030204" pitchFamily="34" charset="0"/>
              </a:rPr>
              <a:t>венография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ko-KR" altLang="en-US" sz="6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6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863546"/>
            <a:ext cx="4333103" cy="2994454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2810" y="207883"/>
            <a:ext cx="8786380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Компьютерная томография-</a:t>
            </a:r>
            <a:r>
              <a:rPr lang="ru-RU" sz="4000" b="1" dirty="0" err="1">
                <a:latin typeface="Arial Narrow" panose="020B0606020202030204" pitchFamily="34" charset="0"/>
              </a:rPr>
              <a:t>венография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817171" y="1128712"/>
            <a:ext cx="4557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ТГВ Верхних конечностей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0" y="1877872"/>
            <a:ext cx="1047750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КТ-В используется для визуализации тромбов в яремных венах,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брахиоцефальных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венах и верхней полой вене. 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Крупных исследований диагностической ценности КТ-В у пациентов с ТГВВК не проводилось. </a:t>
            </a:r>
          </a:p>
          <a:p>
            <a:pPr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Одно исследование у 18 пациентов показало хорошую корреляцию КТ-В с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дигитальной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субтракционной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венографией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(ДСВ).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Все 24 участка стеноза, продемонстрированные с помощью ДСВ, также были обнаружены с помощью КТ-В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63546"/>
            <a:ext cx="4333103" cy="2994454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28302" y="1143660"/>
            <a:ext cx="63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Тромбоз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воротной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вены</a:t>
            </a:r>
            <a:r>
              <a:rPr lang="en-US" sz="3200" b="1" dirty="0">
                <a:latin typeface="Arial Narrow" panose="020B0606020202030204" pitchFamily="34" charset="0"/>
              </a:rPr>
              <a:t> и </a:t>
            </a:r>
            <a:r>
              <a:rPr lang="en-US" sz="3200" b="1" dirty="0" err="1">
                <a:latin typeface="Arial Narrow" panose="020B0606020202030204" pitchFamily="34" charset="0"/>
              </a:rPr>
              <a:t>ее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ветвей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2807" y="207883"/>
            <a:ext cx="8786380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Компьютерная томография-</a:t>
            </a:r>
            <a:r>
              <a:rPr lang="ru-RU" sz="4000" b="1" dirty="0" err="1">
                <a:latin typeface="Arial Narrow" panose="020B0606020202030204" pitchFamily="34" charset="0"/>
              </a:rPr>
              <a:t>венография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47" y="1907768"/>
            <a:ext cx="1047750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Распространенность случайных находок тромбоза воротной вены и ее ветвей (</a:t>
            </a:r>
            <a:r>
              <a:rPr lang="ru-RU" sz="2200" dirty="0" err="1">
                <a:latin typeface="Arial Narrow" panose="020B0606020202030204" pitchFamily="34" charset="0"/>
              </a:rPr>
              <a:t>ТВВиВ</a:t>
            </a:r>
            <a:r>
              <a:rPr lang="ru-RU" sz="2200" dirty="0">
                <a:latin typeface="Arial Narrow" panose="020B0606020202030204" pitchFamily="34" charset="0"/>
              </a:rPr>
              <a:t>) при проведении КТ </a:t>
            </a:r>
            <a:r>
              <a:rPr lang="ru-RU" sz="2200" dirty="0" err="1">
                <a:latin typeface="Arial Narrow" panose="020B0606020202030204" pitchFamily="34" charset="0"/>
              </a:rPr>
              <a:t>составиляет</a:t>
            </a:r>
            <a:r>
              <a:rPr lang="ru-RU" sz="2200" dirty="0">
                <a:latin typeface="Arial Narrow" panose="020B0606020202030204" pitchFamily="34" charset="0"/>
              </a:rPr>
              <a:t> 1,7%. </a:t>
            </a: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Обнаруживаются признаки, указывающие на </a:t>
            </a:r>
            <a:r>
              <a:rPr lang="ru-RU" sz="2200" dirty="0" err="1">
                <a:latin typeface="Arial Narrow" panose="020B0606020202030204" pitchFamily="34" charset="0"/>
              </a:rPr>
              <a:t>мезентериальную</a:t>
            </a:r>
            <a:r>
              <a:rPr lang="ru-RU" sz="2200" dirty="0">
                <a:latin typeface="Arial Narrow" panose="020B0606020202030204" pitchFamily="34" charset="0"/>
              </a:rPr>
              <a:t> ишемию, такие как: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истончение или утолщение стенки кишечника,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участки отсутствия накопления контрастного вещества слизистым слоем,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скопление воздуха в стенке кишки (</a:t>
            </a:r>
            <a:r>
              <a:rPr lang="ru-RU" sz="2200" dirty="0" err="1">
                <a:latin typeface="Arial Narrow" panose="020B0606020202030204" pitchFamily="34" charset="0"/>
              </a:rPr>
              <a:t>интестинальный</a:t>
            </a:r>
            <a:r>
              <a:rPr lang="ru-RU" sz="2200" dirty="0">
                <a:latin typeface="Arial Narrow" panose="020B0606020202030204" pitchFamily="34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</a:rPr>
              <a:t>пневматоз</a:t>
            </a:r>
            <a:r>
              <a:rPr lang="ru-RU" sz="2200" dirty="0">
                <a:latin typeface="Arial Narrow" panose="020B0606020202030204" pitchFamily="34" charset="0"/>
              </a:rPr>
              <a:t>)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Исследования диагностической точности КТ-В у пациентов с клинически подозреваемым </a:t>
            </a:r>
            <a:r>
              <a:rPr lang="ru-RU" sz="2200" dirty="0" err="1">
                <a:latin typeface="Arial Narrow" panose="020B0606020202030204" pitchFamily="34" charset="0"/>
              </a:rPr>
              <a:t>ТВВиВ</a:t>
            </a:r>
            <a:r>
              <a:rPr lang="ru-RU" sz="2200" dirty="0">
                <a:latin typeface="Arial Narrow" panose="020B0606020202030204" pitchFamily="34" charset="0"/>
              </a:rPr>
              <a:t> не проводились </a:t>
            </a:r>
          </a:p>
        </p:txBody>
      </p:sp>
    </p:spTree>
    <p:extLst>
      <p:ext uri="{BB962C8B-B14F-4D97-AF65-F5344CB8AC3E}">
        <p14:creationId xmlns:p14="http://schemas.microsoft.com/office/powerpoint/2010/main" val="185973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63546"/>
            <a:ext cx="4333103" cy="2994454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960" y="0"/>
            <a:ext cx="119442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  <a:ea typeface="Arial" panose="020B0604020202020204" pitchFamily="34" charset="0"/>
              </a:rPr>
              <a:t>Тромбоз верхней брыжеечной вены. </a:t>
            </a:r>
          </a:p>
          <a:p>
            <a:r>
              <a:rPr lang="ru-RU" sz="3200" b="1" dirty="0">
                <a:latin typeface="Arial Narrow" panose="020B0606020202030204" pitchFamily="34" charset="0"/>
                <a:ea typeface="Arial" panose="020B0604020202020204" pitchFamily="34" charset="0"/>
              </a:rPr>
              <a:t>Компьютерная томография в портально-венозной контрастной фазе</a:t>
            </a:r>
            <a:r>
              <a:rPr lang="ru-RU" sz="3400" dirty="0">
                <a:latin typeface="Arial Narrow" panose="020B0606020202030204" pitchFamily="34" charset="0"/>
              </a:rPr>
              <a:t> </a:t>
            </a:r>
            <a:endParaRPr lang="ru-RU" sz="3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3076" name="Picture 4" descr="https://onlinelibrary.wiley.com/cms/asset/708e029c-78e6-43f6-b478-231743d2c1b1/jth13403-fig-0004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89" y="1107996"/>
            <a:ext cx="9339222" cy="39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50" y="5226449"/>
            <a:ext cx="10638064" cy="129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b="1" dirty="0">
                <a:latin typeface="Arial Narrow" panose="020B0606020202030204" pitchFamily="34" charset="0"/>
                <a:ea typeface="Arial" panose="020B0604020202020204" pitchFamily="34" charset="0"/>
              </a:rPr>
              <a:t>А, В: 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79-летняя пациентка с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экстраовариальным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перитонеальным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канцероматозом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, жалобами на сильные боли в животе, подозрение на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мезентериальную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 ишемию. </a:t>
            </a: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Тромбоз верхней брыжеечной вены в аксиальной и коронарной плоскости</a:t>
            </a:r>
            <a:endParaRPr lang="ru-RU" sz="2200" b="1" dirty="0"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63546"/>
            <a:ext cx="4333103" cy="2994454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408574" y="1143660"/>
            <a:ext cx="4913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Тромбоз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ru-RU" sz="3200" b="1" dirty="0">
                <a:latin typeface="Arial Narrow" panose="020B0606020202030204" pitchFamily="34" charset="0"/>
              </a:rPr>
              <a:t>церебральных вен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2807" y="234652"/>
            <a:ext cx="8786380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Компьютерная томография-</a:t>
            </a:r>
            <a:r>
              <a:rPr lang="ru-RU" sz="4000" b="1" dirty="0" err="1">
                <a:latin typeface="Arial Narrow" panose="020B0606020202030204" pitchFamily="34" charset="0"/>
              </a:rPr>
              <a:t>венография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47" y="1907768"/>
            <a:ext cx="104775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Венозная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система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головного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мозга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состоит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из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системы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глубоких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венозных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синусов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твердой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мозговой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оболочки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системы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поверхностных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Золот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стандарт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диагностики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тромбоза церебральных вен (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ТЦВ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)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―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магнитно-резонансная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венография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контрастным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усилением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(МР-В с КУ)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льтернативой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может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быть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КТ-В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его </a:t>
            </a:r>
            <a:r>
              <a:rPr lang="ru-RU" sz="2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преимущества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доступност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ь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коротко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врем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визуализации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исключить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другие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острые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церебральные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нарушения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такие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церебральная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ишемия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или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кровоизлияния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928" y="5651975"/>
            <a:ext cx="10938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 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результатм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сравнения 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КТ-В 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с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МР-В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КУ,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чувствительность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КТ-В составила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75-100%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специфичность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82-100%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7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63546"/>
            <a:ext cx="4333103" cy="2994454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39234" y="1143306"/>
            <a:ext cx="4913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Тромбоз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ru-RU" sz="3200" b="1" dirty="0">
                <a:latin typeface="Arial Narrow" panose="020B0606020202030204" pitchFamily="34" charset="0"/>
              </a:rPr>
              <a:t>церебральных вен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2807" y="207883"/>
            <a:ext cx="8786380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Компьютерная томография-</a:t>
            </a:r>
            <a:r>
              <a:rPr lang="ru-RU" sz="4000" b="1" dirty="0" err="1">
                <a:latin typeface="Arial Narrow" panose="020B0606020202030204" pitchFamily="34" charset="0"/>
              </a:rPr>
              <a:t>венография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47" y="1907060"/>
            <a:ext cx="104775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КТ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без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усиления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визуализирует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виде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гиперинтенсивного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сигнала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одной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из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церебральных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-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«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признак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плотного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сгустка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Тромбированная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кортикальная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визуализир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уется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линейная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или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тяжистая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плотность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- «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признак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шнура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или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«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хорды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». 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 30%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пациентов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тромбозом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верхнего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сагиттального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синуса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можно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обнаружить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симптом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«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пустой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дельты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визуализирующийся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усиление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сигнала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коллатеральных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стенках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верхнего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сагитального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синуса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окружающих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гиподенсивный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синусе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 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60-80%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пациентов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ТЦВ, КТ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показывает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только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косвенные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признаки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ТЦВ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такие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отек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головного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мозга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венозный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инфаркт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9369" y="273734"/>
            <a:ext cx="1218634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Arial Narrow" panose="020B0606020202030204" pitchFamily="34" charset="0"/>
              </a:rPr>
              <a:t>Тромбоз церебральных вен. МР-ангиография. КТ-ангиография</a:t>
            </a:r>
            <a:r>
              <a:rPr lang="ru-RU" sz="3200" dirty="0">
                <a:latin typeface="Arial Narrow" panose="020B0606020202030204" pitchFamily="34" charset="0"/>
              </a:rPr>
              <a:t> </a:t>
            </a:r>
            <a:endParaRPr lang="ru-RU" sz="3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https://onlinelibrary.wiley.com/cms/asset/ea0a0e04-c5ea-484f-b428-adaa1f6958bf/jth13403-fig-0005-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" y="1025882"/>
            <a:ext cx="5576501" cy="57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5870" y="1092907"/>
            <a:ext cx="6491415" cy="567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" indent="-6350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32-летняя женщина, в анамнезе системная красная волчанка и ТЭЛА, жалобы на головную боль продолжительностью 1 неделю. </a:t>
            </a:r>
          </a:p>
          <a:p>
            <a:pPr marL="31750" indent="-6350">
              <a:lnSpc>
                <a:spcPct val="107000"/>
              </a:lnSpc>
              <a:spcAft>
                <a:spcPts val="800"/>
              </a:spcAft>
            </a:pPr>
            <a:endParaRPr lang="ru-RU" sz="2200" b="1" dirty="0">
              <a:latin typeface="Arial Narrow" panose="020B0606020202030204" pitchFamily="34" charset="0"/>
              <a:ea typeface="Arial" panose="020B0604020202020204" pitchFamily="34" charset="0"/>
            </a:endParaRPr>
          </a:p>
          <a:p>
            <a:pPr marL="31750" indent="-635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Arial Narrow" panose="020B0606020202030204" pitchFamily="34" charset="0"/>
                <a:ea typeface="Arial" panose="020B0604020202020204" pitchFamily="34" charset="0"/>
              </a:rPr>
              <a:t>A, C: 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МР-ангиография Т1-ВИ после введения гадолиния. </a:t>
            </a:r>
          </a:p>
          <a:p>
            <a:pPr marL="31750" indent="-635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Arial Narrow" panose="020B0606020202030204" pitchFamily="34" charset="0"/>
                <a:ea typeface="Arial" panose="020B0604020202020204" pitchFamily="34" charset="0"/>
              </a:rPr>
              <a:t>B, D: 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КТ-ангиография с йодсодержащим контрастом. </a:t>
            </a:r>
          </a:p>
          <a:p>
            <a:pPr marL="31750" indent="-6350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 </a:t>
            </a:r>
          </a:p>
          <a:p>
            <a:pPr marL="31750" indent="-6350">
              <a:lnSpc>
                <a:spcPct val="107000"/>
              </a:lnSpc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При первоначальном исследовании МР-ангиографии присутствует дефект наполнения в затылочной области верхнего сагиттального синуса: тромбоз сагиттального синуса (А и С)</a:t>
            </a:r>
          </a:p>
          <a:p>
            <a:pPr marL="31750" indent="-6350">
              <a:lnSpc>
                <a:spcPct val="107000"/>
              </a:lnSpc>
            </a:pPr>
            <a:endParaRPr lang="ru-RU" sz="1200" dirty="0">
              <a:latin typeface="Arial Narrow" panose="020B0606020202030204" pitchFamily="34" charset="0"/>
              <a:ea typeface="Arial" panose="020B0604020202020204" pitchFamily="34" charset="0"/>
            </a:endParaRPr>
          </a:p>
          <a:p>
            <a:pPr marL="31750" indent="-6350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Через неделю после лечения большая часть тромба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лизировалась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, остаточный тромбоз (B и D)</a:t>
            </a:r>
            <a:endParaRPr lang="ru-RU" sz="2200" b="1" dirty="0"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11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818</Words>
  <Application>Microsoft Office PowerPoint</Application>
  <PresentationFormat>Широкоэкранный</PresentationFormat>
  <Paragraphs>219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맑은 고딕</vt:lpstr>
      <vt:lpstr>Arial</vt:lpstr>
      <vt:lpstr>Arial Narrow</vt:lpstr>
      <vt:lpstr>Bahnschrift SemiBold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Спугис</dc:creator>
  <cp:lastModifiedBy>Яна Спугис</cp:lastModifiedBy>
  <cp:revision>3</cp:revision>
  <dcterms:created xsi:type="dcterms:W3CDTF">2023-02-07T12:29:23Z</dcterms:created>
  <dcterms:modified xsi:type="dcterms:W3CDTF">2023-02-07T12:30:53Z</dcterms:modified>
</cp:coreProperties>
</file>