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0" r:id="rId15"/>
    <p:sldId id="281"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8" d="100"/>
          <a:sy n="118" d="100"/>
        </p:scale>
        <p:origin x="-276"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80CAC64-DAB9-4A63-94B0-4AF3692B183E}" type="datetimeFigureOut">
              <a:rPr lang="ru-RU" smtClean="0"/>
              <a:t>21.02.2022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1DAD723F-5916-4BEE-B133-DEC3F7AD1BC2}"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0560" y="4983480"/>
            <a:ext cx="1091184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70560" y="530352"/>
            <a:ext cx="1091184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80CAC64-DAB9-4A63-94B0-4AF3692B183E}" type="datetimeFigureOut">
              <a:rPr lang="ru-RU" smtClean="0"/>
              <a:t>21.02.2022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DAD723F-5916-4BEE-B133-DEC3F7AD1BC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533405"/>
            <a:ext cx="26416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711200" y="533403"/>
            <a:ext cx="79248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80CAC64-DAB9-4A63-94B0-4AF3692B183E}" type="datetimeFigureOut">
              <a:rPr lang="ru-RU" smtClean="0"/>
              <a:t>21.02.2022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DAD723F-5916-4BEE-B133-DEC3F7AD1BC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0560" y="4983480"/>
            <a:ext cx="10911840" cy="1051560"/>
          </a:xfrm>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a:xfrm>
            <a:off x="670560" y="530352"/>
            <a:ext cx="1091184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80CAC64-DAB9-4A63-94B0-4AF3692B183E}" type="datetimeFigureOut">
              <a:rPr lang="ru-RU" smtClean="0"/>
              <a:t>21.02.2022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DAD723F-5916-4BEE-B133-DEC3F7AD1BC2}"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80CAC64-DAB9-4A63-94B0-4AF3692B183E}" type="datetimeFigureOut">
              <a:rPr lang="ru-RU" smtClean="0"/>
              <a:t>21.02.2022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DAD723F-5916-4BEE-B133-DEC3F7AD1BC2}"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80CAC64-DAB9-4A63-94B0-4AF3692B183E}" type="datetimeFigureOut">
              <a:rPr lang="ru-RU" smtClean="0"/>
              <a:t>21.02.2022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DAD723F-5916-4BEE-B133-DEC3F7AD1BC2}"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0560" y="4983480"/>
            <a:ext cx="1091184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80CAC64-DAB9-4A63-94B0-4AF3692B183E}" type="datetimeFigureOut">
              <a:rPr lang="ru-RU" smtClean="0"/>
              <a:t>21.02.2022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1DAD723F-5916-4BEE-B133-DEC3F7AD1BC2}"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80CAC64-DAB9-4A63-94B0-4AF3692B183E}" type="datetimeFigureOut">
              <a:rPr lang="ru-RU" smtClean="0"/>
              <a:t>21.02.2022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1DAD723F-5916-4BEE-B133-DEC3F7AD1BC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80CAC64-DAB9-4A63-94B0-4AF3692B183E}" type="datetimeFigureOut">
              <a:rPr lang="ru-RU" smtClean="0"/>
              <a:t>21.02.2022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1DAD723F-5916-4BEE-B133-DEC3F7AD1BC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80CAC64-DAB9-4A63-94B0-4AF3692B183E}" type="datetimeFigureOut">
              <a:rPr lang="ru-RU" smtClean="0"/>
              <a:t>21.02.2022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DAD723F-5916-4BEE-B133-DEC3F7AD1BC2}"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80CAC64-DAB9-4A63-94B0-4AF3692B183E}" type="datetimeFigureOut">
              <a:rPr lang="ru-RU" smtClean="0"/>
              <a:t>21.02.2022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DAD723F-5916-4BEE-B133-DEC3F7AD1BC2}" type="slidenum">
              <a:rPr lang="ru-RU" smtClean="0"/>
              <a:t>‹#›</a:t>
            </a:fld>
            <a:endParaRPr lang="ru-RU"/>
          </a:p>
        </p:txBody>
      </p:sp>
      <p:sp>
        <p:nvSpPr>
          <p:cNvPr id="3" name="Рисунок 2"/>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670560" y="4985590"/>
            <a:ext cx="1091184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670560" y="530352"/>
            <a:ext cx="1091184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80CAC64-DAB9-4A63-94B0-4AF3692B183E}" type="datetimeFigureOut">
              <a:rPr lang="ru-RU" smtClean="0"/>
              <a:t>21.02.2022</a:t>
            </a:fld>
            <a:endParaRPr lang="ru-RU"/>
          </a:p>
        </p:txBody>
      </p:sp>
      <p:sp>
        <p:nvSpPr>
          <p:cNvPr id="18" name="Нижний колонтитул 17"/>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AD723F-5916-4BEE-B133-DEC3F7AD1BC2}"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AC7862C-796F-4959-BC8F-B5F695B7E7FF}"/>
              </a:ext>
            </a:extLst>
          </p:cNvPr>
          <p:cNvSpPr>
            <a:spLocks noGrp="1"/>
          </p:cNvSpPr>
          <p:nvPr>
            <p:ph type="ctrTitle"/>
          </p:nvPr>
        </p:nvSpPr>
        <p:spPr/>
        <p:txBody>
          <a:bodyPr>
            <a:normAutofit fontScale="90000"/>
          </a:bodyPr>
          <a:lstStyle/>
          <a:p>
            <a:r>
              <a:rPr lang="ru-RU" b="0" i="0" dirty="0">
                <a:effectLst/>
                <a:latin typeface="Roboto"/>
              </a:rPr>
              <a:t>Экспертиза расчлененных, скелетированных и эксгумированных трупов</a:t>
            </a:r>
            <a:endParaRPr lang="ru-RU" dirty="0"/>
          </a:p>
        </p:txBody>
      </p:sp>
      <p:sp>
        <p:nvSpPr>
          <p:cNvPr id="3" name="Подзаголовок 2">
            <a:extLst>
              <a:ext uri="{FF2B5EF4-FFF2-40B4-BE49-F238E27FC236}">
                <a16:creationId xmlns="" xmlns:a16="http://schemas.microsoft.com/office/drawing/2014/main" id="{39DD1285-1E76-440D-AE70-EB9EDDFBC4A5}"/>
              </a:ext>
            </a:extLst>
          </p:cNvPr>
          <p:cNvSpPr>
            <a:spLocks noGrp="1"/>
          </p:cNvSpPr>
          <p:nvPr>
            <p:ph type="subTitle" idx="1"/>
          </p:nvPr>
        </p:nvSpPr>
        <p:spPr>
          <a:xfrm>
            <a:off x="2677551" y="4907756"/>
            <a:ext cx="9144000" cy="1655762"/>
          </a:xfrm>
        </p:spPr>
        <p:txBody>
          <a:bodyPr/>
          <a:lstStyle/>
          <a:p>
            <a:pPr algn="r"/>
            <a:r>
              <a:rPr lang="ru-RU" smtClean="0"/>
              <a:t>Выполнила:врач-ординатор</a:t>
            </a:r>
            <a:endParaRPr lang="ru-RU" dirty="0" smtClean="0"/>
          </a:p>
          <a:p>
            <a:pPr algn="r"/>
            <a:r>
              <a:rPr lang="ru-RU" dirty="0" smtClean="0"/>
              <a:t> </a:t>
            </a:r>
            <a:r>
              <a:rPr lang="ru-RU" dirty="0" err="1" smtClean="0"/>
              <a:t>Коплатадзе</a:t>
            </a:r>
            <a:r>
              <a:rPr lang="ru-RU" dirty="0" smtClean="0"/>
              <a:t> И.Г.</a:t>
            </a:r>
            <a:endParaRPr lang="ru-RU" dirty="0"/>
          </a:p>
        </p:txBody>
      </p:sp>
    </p:spTree>
    <p:extLst>
      <p:ext uri="{BB962C8B-B14F-4D97-AF65-F5344CB8AC3E}">
        <p14:creationId xmlns:p14="http://schemas.microsoft.com/office/powerpoint/2010/main" val="3169599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CF62073E-C9F6-43AE-9DE6-88D6436BB0F4}"/>
              </a:ext>
            </a:extLst>
          </p:cNvPr>
          <p:cNvSpPr>
            <a:spLocks noGrp="1"/>
          </p:cNvSpPr>
          <p:nvPr>
            <p:ph idx="1"/>
          </p:nvPr>
        </p:nvSpPr>
        <p:spPr>
          <a:xfrm>
            <a:off x="838200" y="787791"/>
            <a:ext cx="10515600" cy="5389172"/>
          </a:xfrm>
        </p:spPr>
        <p:txBody>
          <a:bodyPr>
            <a:normAutofit/>
          </a:bodyPr>
          <a:lstStyle/>
          <a:p>
            <a:pPr algn="l"/>
            <a:r>
              <a:rPr lang="ru-RU" b="0" i="0" dirty="0">
                <a:effectLst/>
                <a:latin typeface="Roboto"/>
              </a:rPr>
              <a:t>Судебно-медицинская экспертиза расчлененных и скелетированных трупов обычно проводится </a:t>
            </a:r>
            <a:r>
              <a:rPr lang="ru-RU" b="0" i="0" dirty="0" err="1">
                <a:effectLst/>
                <a:latin typeface="Roboto"/>
              </a:rPr>
              <a:t>комиссионно</a:t>
            </a:r>
            <a:r>
              <a:rPr lang="ru-RU" b="0" i="0" dirty="0">
                <a:effectLst/>
                <a:latin typeface="Roboto"/>
              </a:rPr>
              <a:t> с участием анатомов, стоматологов и экспертов-криминалистов.</a:t>
            </a:r>
          </a:p>
          <a:p>
            <a:pPr algn="l"/>
            <a:endParaRPr lang="ru-RU" b="0" i="0" dirty="0">
              <a:effectLst/>
              <a:latin typeface="Roboto"/>
            </a:endParaRPr>
          </a:p>
          <a:p>
            <a:pPr algn="l"/>
            <a:r>
              <a:rPr lang="ru-RU" b="0" i="0" dirty="0">
                <a:effectLst/>
                <a:latin typeface="Roboto"/>
              </a:rPr>
              <a:t>В следственной практике иногда возникает необходимость повторного судебно-медицинского исследования трупа. Это случается, когда первичное вскрытие было проведено недостаточно квалифицированно, с дефектами, или когда следствием получены новые данные, которые должны быть уточнены на трупе. Повторное вскрытие может производиться как до захоронения трупа, так и после него.</a:t>
            </a:r>
          </a:p>
          <a:p>
            <a:endParaRPr lang="ru-RU" dirty="0"/>
          </a:p>
        </p:txBody>
      </p:sp>
    </p:spTree>
    <p:extLst>
      <p:ext uri="{BB962C8B-B14F-4D97-AF65-F5344CB8AC3E}">
        <p14:creationId xmlns:p14="http://schemas.microsoft.com/office/powerpoint/2010/main" val="554565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48173AA6-60F7-494B-AD8F-222B620FFEC0}"/>
              </a:ext>
            </a:extLst>
          </p:cNvPr>
          <p:cNvSpPr>
            <a:spLocks noGrp="1"/>
          </p:cNvSpPr>
          <p:nvPr>
            <p:ph idx="1"/>
          </p:nvPr>
        </p:nvSpPr>
        <p:spPr>
          <a:xfrm>
            <a:off x="838200" y="675249"/>
            <a:ext cx="10515600" cy="5501714"/>
          </a:xfrm>
        </p:spPr>
        <p:txBody>
          <a:bodyPr>
            <a:normAutofit fontScale="92500" lnSpcReduction="20000"/>
          </a:bodyPr>
          <a:lstStyle/>
          <a:p>
            <a:r>
              <a:rPr lang="ru-RU" b="0" i="0" dirty="0">
                <a:effectLst/>
                <a:latin typeface="Roboto"/>
              </a:rPr>
              <a:t>Если необходимость в исследовании или опознании трупа возникает уже после захоронения, то его извлекают из могилы (эксгумируют). </a:t>
            </a:r>
            <a:r>
              <a:rPr lang="ru-RU" b="1" i="0" dirty="0">
                <a:effectLst/>
                <a:latin typeface="Roboto"/>
              </a:rPr>
              <a:t>Эксгумация</a:t>
            </a:r>
            <a:r>
              <a:rPr lang="ru-RU" b="0" i="0" dirty="0">
                <a:effectLst/>
                <a:latin typeface="Roboto"/>
              </a:rPr>
              <a:t> – следственное действие, осуществляемое обычно под руководством представителя следственных органов техническими работниками кладбищ. Извлечение трупа из могилы производится в присутствии судебно-медицинского эксперта или врача любой специальности. Протокол эксгумации составляет следователь, а подписывают все присутствующие при этом лица. Эксгумация с целью повторного исследования трупа назначается либо тогда, когда первичная экспертиза произведена неполно или дефектно, либо тогда, когда вскрылись новые обстоятельства, новые версии, нуждающиеся в проверке. Поэтому надлежит критически относиться к информации, содержащейся в материалах дела, в том числе и в судебно-медицинских документах.</a:t>
            </a:r>
            <a:endParaRPr lang="ru-RU" dirty="0"/>
          </a:p>
        </p:txBody>
      </p:sp>
    </p:spTree>
    <p:extLst>
      <p:ext uri="{BB962C8B-B14F-4D97-AF65-F5344CB8AC3E}">
        <p14:creationId xmlns:p14="http://schemas.microsoft.com/office/powerpoint/2010/main" val="3068445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673A440-6F25-456A-93D3-50A5A5834F05}"/>
              </a:ext>
            </a:extLst>
          </p:cNvPr>
          <p:cNvSpPr>
            <a:spLocks noGrp="1"/>
          </p:cNvSpPr>
          <p:nvPr>
            <p:ph type="title"/>
          </p:nvPr>
        </p:nvSpPr>
        <p:spPr/>
        <p:txBody>
          <a:bodyPr>
            <a:noAutofit/>
          </a:bodyPr>
          <a:lstStyle/>
          <a:p>
            <a:r>
              <a:rPr lang="ru-RU" sz="3200" b="0" i="0" dirty="0">
                <a:effectLst/>
                <a:latin typeface="Roboto"/>
              </a:rPr>
              <a:t>Первоначально необходимо спланировать действия эксперта (специалиста) во время самой эксгумации трупа. Следует предусмотреть:</a:t>
            </a:r>
            <a:endParaRPr lang="ru-RU" sz="3200" dirty="0"/>
          </a:p>
        </p:txBody>
      </p:sp>
      <p:sp>
        <p:nvSpPr>
          <p:cNvPr id="3" name="Объект 2">
            <a:extLst>
              <a:ext uri="{FF2B5EF4-FFF2-40B4-BE49-F238E27FC236}">
                <a16:creationId xmlns="" xmlns:a16="http://schemas.microsoft.com/office/drawing/2014/main" id="{D2D47BFA-938B-4957-85F2-E05EE1E4F8EA}"/>
              </a:ext>
            </a:extLst>
          </p:cNvPr>
          <p:cNvSpPr>
            <a:spLocks noGrp="1"/>
          </p:cNvSpPr>
          <p:nvPr>
            <p:ph idx="1"/>
          </p:nvPr>
        </p:nvSpPr>
        <p:spPr/>
        <p:txBody>
          <a:bodyPr>
            <a:normAutofit fontScale="92500"/>
          </a:bodyPr>
          <a:lstStyle/>
          <a:p>
            <a:pPr marL="0" indent="0" algn="l">
              <a:buNone/>
            </a:pPr>
            <a:r>
              <a:rPr lang="ru-RU" b="0" i="0" dirty="0">
                <a:effectLst/>
                <a:latin typeface="Roboto"/>
              </a:rPr>
              <a:t>1) изъятие образцов грунта, в котором захоронен труп. В случаях, когда труп продолжительное время пробыл в земле, вопрос о давности захоронения должен решаться не только по характеру и выраженности посмертных процессов, но с учетом особенностей почвы. Изъятие образцов грунта для дальнейшего исследования необходимо также в случае подозрения па отравление;</a:t>
            </a:r>
          </a:p>
          <a:p>
            <a:pPr marL="0" indent="0" algn="l">
              <a:buNone/>
            </a:pPr>
            <a:endParaRPr lang="ru-RU" b="0" i="0" dirty="0">
              <a:effectLst/>
              <a:latin typeface="Roboto"/>
            </a:endParaRPr>
          </a:p>
          <a:p>
            <a:pPr marL="0" indent="0" algn="l">
              <a:buNone/>
            </a:pPr>
            <a:r>
              <a:rPr lang="ru-RU" b="0" i="0" dirty="0">
                <a:effectLst/>
                <a:latin typeface="Roboto"/>
              </a:rPr>
              <a:t>2) изъятие представителей трупной фауны – личинок, куколок и взрослых особей насекомых (как живых, так и мертвых) – в случаях, когда необходимо разрешить вопрос о давности захоронения трупа;</a:t>
            </a:r>
          </a:p>
          <a:p>
            <a:pPr marL="0" indent="0">
              <a:buNone/>
            </a:pPr>
            <a:endParaRPr lang="ru-RU" dirty="0"/>
          </a:p>
        </p:txBody>
      </p:sp>
    </p:spTree>
    <p:extLst>
      <p:ext uri="{BB962C8B-B14F-4D97-AF65-F5344CB8AC3E}">
        <p14:creationId xmlns:p14="http://schemas.microsoft.com/office/powerpoint/2010/main" val="913477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25BDD01C-CFE9-44D3-B2AC-6192CDA1D6C4}"/>
              </a:ext>
            </a:extLst>
          </p:cNvPr>
          <p:cNvSpPr>
            <a:spLocks noGrp="1"/>
          </p:cNvSpPr>
          <p:nvPr>
            <p:ph idx="1"/>
          </p:nvPr>
        </p:nvSpPr>
        <p:spPr>
          <a:xfrm>
            <a:off x="838200" y="590843"/>
            <a:ext cx="10515600" cy="5586120"/>
          </a:xfrm>
        </p:spPr>
        <p:txBody>
          <a:bodyPr>
            <a:normAutofit lnSpcReduction="10000"/>
          </a:bodyPr>
          <a:lstStyle/>
          <a:p>
            <a:pPr marL="0" indent="0" algn="l">
              <a:buNone/>
            </a:pPr>
            <a:r>
              <a:rPr lang="ru-RU" b="0" i="0" dirty="0">
                <a:effectLst/>
                <a:latin typeface="Roboto"/>
              </a:rPr>
              <a:t>3) порядок осмотра трупа после извлечения его из земли с тем, чтобы не причинить дополнительных механических повреждений, которые могут затруднить последующие исследования;</a:t>
            </a:r>
          </a:p>
          <a:p>
            <a:pPr marL="0" indent="0" algn="l">
              <a:buNone/>
            </a:pPr>
            <a:endParaRPr lang="ru-RU" b="0" i="0" dirty="0">
              <a:effectLst/>
              <a:latin typeface="Roboto"/>
            </a:endParaRPr>
          </a:p>
          <a:p>
            <a:pPr marL="0" indent="0" algn="l">
              <a:buNone/>
            </a:pPr>
            <a:r>
              <a:rPr lang="ru-RU" b="0" i="0" dirty="0">
                <a:effectLst/>
                <a:latin typeface="Roboto"/>
              </a:rPr>
              <a:t>4) обстоятельное фотографирование или видеосъемка (обзорные, узловые и детальные фотографии) всех этапов извлечения трупа из земли, общего вида гроба и трупа после открытия гроба;</a:t>
            </a:r>
          </a:p>
          <a:p>
            <a:pPr marL="0" indent="0" algn="l">
              <a:buNone/>
            </a:pPr>
            <a:endParaRPr lang="ru-RU" b="0" i="0" dirty="0">
              <a:effectLst/>
              <a:latin typeface="Roboto"/>
            </a:endParaRPr>
          </a:p>
          <a:p>
            <a:pPr marL="0" indent="0" algn="l">
              <a:buNone/>
            </a:pPr>
            <a:r>
              <a:rPr lang="ru-RU" b="0" i="0" dirty="0">
                <a:effectLst/>
                <a:latin typeface="Roboto"/>
              </a:rPr>
              <a:t>5) щадящую транспортировку трупа в морг с предохранением от механических повреждений и загрязнений.</a:t>
            </a:r>
          </a:p>
          <a:p>
            <a:pPr marL="0" indent="0">
              <a:buNone/>
            </a:pPr>
            <a:endParaRPr lang="ru-RU" dirty="0"/>
          </a:p>
        </p:txBody>
      </p:sp>
    </p:spTree>
    <p:extLst>
      <p:ext uri="{BB962C8B-B14F-4D97-AF65-F5344CB8AC3E}">
        <p14:creationId xmlns:p14="http://schemas.microsoft.com/office/powerpoint/2010/main" val="1756290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7BBE520-A8E9-4194-9EE0-AB3C0F1BA8D0}"/>
              </a:ext>
            </a:extLst>
          </p:cNvPr>
          <p:cNvSpPr>
            <a:spLocks noGrp="1"/>
          </p:cNvSpPr>
          <p:nvPr>
            <p:ph type="title"/>
          </p:nvPr>
        </p:nvSpPr>
        <p:spPr/>
        <p:txBody>
          <a:bodyPr/>
          <a:lstStyle/>
          <a:p>
            <a:r>
              <a:rPr lang="ru-RU" dirty="0"/>
              <a:t>Список литературы</a:t>
            </a:r>
          </a:p>
        </p:txBody>
      </p:sp>
      <p:sp>
        <p:nvSpPr>
          <p:cNvPr id="3" name="Объект 2">
            <a:extLst>
              <a:ext uri="{FF2B5EF4-FFF2-40B4-BE49-F238E27FC236}">
                <a16:creationId xmlns="" xmlns:a16="http://schemas.microsoft.com/office/drawing/2014/main" id="{BB02F2B3-CB00-4824-84D0-352FC82EB3B5}"/>
              </a:ext>
            </a:extLst>
          </p:cNvPr>
          <p:cNvSpPr>
            <a:spLocks noGrp="1"/>
          </p:cNvSpPr>
          <p:nvPr>
            <p:ph idx="1"/>
          </p:nvPr>
        </p:nvSpPr>
        <p:spPr/>
        <p:txBody>
          <a:bodyPr>
            <a:normAutofit fontScale="55000" lnSpcReduction="20000"/>
          </a:bodyPr>
          <a:lstStyle/>
          <a:p>
            <a:r>
              <a:rPr lang="ru-RU" dirty="0"/>
              <a:t> </a:t>
            </a:r>
            <a:r>
              <a:rPr lang="ru-RU" dirty="0" err="1"/>
              <a:t>Диагностикум</a:t>
            </a:r>
            <a:r>
              <a:rPr lang="ru-RU" dirty="0"/>
              <a:t> механизмов и морфологии повреждений мягких тканей при тупой травме. Т. 6: Механизмы и морфология повреждений мягких тканей / В.Н. Крюков, Б.А. Саркисян, В.Э. Янковский и др. — Новосибирск: Наука, 2001. - С.25-26.</a:t>
            </a:r>
          </a:p>
          <a:p>
            <a:r>
              <a:rPr lang="ru-RU" dirty="0"/>
              <a:t>Судебно-медицинская диагностика </a:t>
            </a:r>
            <a:r>
              <a:rPr lang="ru-RU" dirty="0" err="1"/>
              <a:t>прижизненности</a:t>
            </a:r>
            <a:r>
              <a:rPr lang="ru-RU" dirty="0"/>
              <a:t> и давности механических повреждений : письмо Главного судебно-медицинского эксперта МЗ РСФСР от 25.06.1990 г. № 101-04 / Мазуренко М.Д., Беликов В.К. — М.: Минздрав РСФСР, 1990. — 21 с.</a:t>
            </a:r>
          </a:p>
          <a:p>
            <a:r>
              <a:rPr lang="ru-RU" dirty="0"/>
              <a:t>Судебно-медицинская экспертиза повреждений тупыми предметами / </a:t>
            </a:r>
            <a:r>
              <a:rPr lang="ru-RU" dirty="0" err="1"/>
              <a:t>В.И.Акопов</a:t>
            </a:r>
            <a:r>
              <a:rPr lang="ru-RU" dirty="0"/>
              <a:t>. - М. : 1978. - С31-32.</a:t>
            </a:r>
          </a:p>
          <a:p>
            <a:r>
              <a:rPr lang="ru-RU" dirty="0"/>
              <a:t>Кулик А.Ф. Гистохимические и морфометрические показатели давности нанесения ссадин и ран кожи различных областей тела : </a:t>
            </a:r>
            <a:r>
              <a:rPr lang="ru-RU" dirty="0" err="1"/>
              <a:t>автореф</a:t>
            </a:r>
            <a:r>
              <a:rPr lang="ru-RU" dirty="0"/>
              <a:t>. </a:t>
            </a:r>
            <a:r>
              <a:rPr lang="ru-RU" dirty="0" err="1"/>
              <a:t>дисс</a:t>
            </a:r>
            <a:r>
              <a:rPr lang="ru-RU" dirty="0"/>
              <a:t>. канд. / А.Ф. Кулик. - 1985. - 28 с.</a:t>
            </a:r>
          </a:p>
          <a:p>
            <a:r>
              <a:rPr lang="ru-RU" dirty="0"/>
              <a:t>Судебно-медицинская диагностика повреждений тупыми предметами / А.И. Муханов. - Тернополь, 1974. - С.14-15.</a:t>
            </a:r>
          </a:p>
          <a:p>
            <a:r>
              <a:rPr lang="ru-RU" dirty="0"/>
              <a:t>К установлению срока заживления ссадин / В.И. Кононенко // Судебно-медицинская экспертиза. — М., 1959. — №1. — С. 19-22.</a:t>
            </a:r>
          </a:p>
          <a:p>
            <a:r>
              <a:rPr lang="ru-RU" dirty="0" err="1"/>
              <a:t>Тайков</a:t>
            </a:r>
            <a:r>
              <a:rPr lang="ru-RU" dirty="0"/>
              <a:t> А.Ф. О ссадинах в судебно-медицинском отношении : </a:t>
            </a:r>
            <a:r>
              <a:rPr lang="ru-RU" dirty="0" err="1"/>
              <a:t>дис</a:t>
            </a:r>
            <a:r>
              <a:rPr lang="ru-RU" dirty="0"/>
              <a:t>. канд. мед. наук. — Л., 1952.</a:t>
            </a:r>
          </a:p>
          <a:p>
            <a:endParaRPr lang="ru-RU" dirty="0"/>
          </a:p>
        </p:txBody>
      </p:sp>
    </p:spTree>
    <p:extLst>
      <p:ext uri="{BB962C8B-B14F-4D97-AF65-F5344CB8AC3E}">
        <p14:creationId xmlns:p14="http://schemas.microsoft.com/office/powerpoint/2010/main" val="1123655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4657" y="2376807"/>
            <a:ext cx="10515600" cy="1325563"/>
          </a:xfrm>
        </p:spPr>
        <p:txBody>
          <a:bodyPr/>
          <a:lstStyle/>
          <a:p>
            <a:pPr algn="ctr"/>
            <a:r>
              <a:rPr lang="ru-RU" dirty="0">
                <a:latin typeface="Times New Roman" panose="02020603050405020304" pitchFamily="18" charset="0"/>
                <a:cs typeface="Times New Roman" panose="02020603050405020304" pitchFamily="18" charset="0"/>
              </a:rPr>
              <a:t>СПАСИБО ЗА ВНИМАНИЕ!</a:t>
            </a:r>
          </a:p>
        </p:txBody>
      </p:sp>
    </p:spTree>
    <p:extLst>
      <p:ext uri="{BB962C8B-B14F-4D97-AF65-F5344CB8AC3E}">
        <p14:creationId xmlns:p14="http://schemas.microsoft.com/office/powerpoint/2010/main" val="2974656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8C367509-A52E-4ECE-B506-85DEB7F584AD}"/>
              </a:ext>
            </a:extLst>
          </p:cNvPr>
          <p:cNvSpPr>
            <a:spLocks noGrp="1"/>
          </p:cNvSpPr>
          <p:nvPr>
            <p:ph idx="1"/>
          </p:nvPr>
        </p:nvSpPr>
        <p:spPr>
          <a:xfrm>
            <a:off x="838200" y="900334"/>
            <a:ext cx="10515600" cy="5276631"/>
          </a:xfrm>
        </p:spPr>
        <p:txBody>
          <a:bodyPr>
            <a:normAutofit/>
          </a:bodyPr>
          <a:lstStyle/>
          <a:p>
            <a:r>
              <a:rPr lang="ru-RU" b="0" i="0" dirty="0">
                <a:effectLst/>
                <a:latin typeface="Roboto"/>
              </a:rPr>
              <a:t>В практике встречаются убийства с последующим умышленным расчленением (разделением) трупа. Расчленение трупа чаще всего производится для облегчения его транспортировки и сокрытия, а также с целью затруднить опознавание личности убитого. Обычно труп расчленяют острыми режущими и рубящими орудиями на несколько частей, иногда отделяют только голову и конечности. Разделенные части трупа нередко находят в разное время и в самых разнообразных, удаленных друг от друга местах.</a:t>
            </a:r>
            <a:endParaRPr lang="ru-RU" dirty="0"/>
          </a:p>
        </p:txBody>
      </p:sp>
    </p:spTree>
    <p:extLst>
      <p:ext uri="{BB962C8B-B14F-4D97-AF65-F5344CB8AC3E}">
        <p14:creationId xmlns:p14="http://schemas.microsoft.com/office/powerpoint/2010/main" val="1019703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E17E228-FA9E-4720-AD63-F4FEAE5932AB}"/>
              </a:ext>
            </a:extLst>
          </p:cNvPr>
          <p:cNvSpPr>
            <a:spLocks noGrp="1"/>
          </p:cNvSpPr>
          <p:nvPr>
            <p:ph idx="1"/>
          </p:nvPr>
        </p:nvSpPr>
        <p:spPr>
          <a:xfrm>
            <a:off x="838200" y="731520"/>
            <a:ext cx="10515600" cy="5445443"/>
          </a:xfrm>
        </p:spPr>
        <p:txBody>
          <a:bodyPr>
            <a:normAutofit fontScale="92500"/>
          </a:bodyPr>
          <a:lstStyle/>
          <a:p>
            <a:r>
              <a:rPr lang="ru-RU" b="0" i="0" dirty="0">
                <a:effectLst/>
                <a:latin typeface="Roboto"/>
              </a:rPr>
              <a:t>Судебно-медицинское исследование </a:t>
            </a:r>
            <a:r>
              <a:rPr lang="ru-RU" b="0" i="1" dirty="0">
                <a:effectLst/>
                <a:latin typeface="Roboto"/>
              </a:rPr>
              <a:t>расчлененных</a:t>
            </a:r>
            <a:r>
              <a:rPr lang="ru-RU" b="0" i="0" dirty="0">
                <a:effectLst/>
                <a:latin typeface="Roboto"/>
              </a:rPr>
              <a:t> трупов представляет собой один из наиболее сложных видов экспертизы. Подлежащие исследованию части трупа доставляются, как правило, в разное время и не все. Очень часто они резко изменены в результате развития трупных явлений, а иногда и умышленно преступником с тем, чтобы затруднить опознание личности убитого. Вопрос, являются ли подлежащие исследованию объекты частями человеческого тела, обычно не вызывает затруднений. Значительно труднее решить, принадлежат ли части одному трупу. Для этого они тщательно исследуются, измеряются, а потом непосредственно сопоставляются. Обязательно определяются группа и другие факторы крови каждой части тела.</a:t>
            </a:r>
            <a:endParaRPr lang="ru-RU" dirty="0"/>
          </a:p>
        </p:txBody>
      </p:sp>
    </p:spTree>
    <p:extLst>
      <p:ext uri="{BB962C8B-B14F-4D97-AF65-F5344CB8AC3E}">
        <p14:creationId xmlns:p14="http://schemas.microsoft.com/office/powerpoint/2010/main" val="3991508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172CF15F-C987-4F77-825E-BC1EC71E8B2E}"/>
              </a:ext>
            </a:extLst>
          </p:cNvPr>
          <p:cNvSpPr>
            <a:spLocks noGrp="1"/>
          </p:cNvSpPr>
          <p:nvPr>
            <p:ph idx="1"/>
          </p:nvPr>
        </p:nvSpPr>
        <p:spPr>
          <a:xfrm>
            <a:off x="838200" y="773723"/>
            <a:ext cx="10515600" cy="5403240"/>
          </a:xfrm>
        </p:spPr>
        <p:txBody>
          <a:bodyPr/>
          <a:lstStyle/>
          <a:p>
            <a:r>
              <a:rPr lang="ru-RU" b="0" i="0" dirty="0">
                <a:effectLst/>
                <a:latin typeface="Roboto"/>
              </a:rPr>
              <a:t>При невозможности собрать кровь из расчлененной части тела для исследования используют мышцы и другие ткани. Иногда производится сравнительное исследование волос с отделенных конечностей, а также сопоставление морфологии папиллярных узоров пальцев. Если доставлены не все части трупа, то они подлежат обязательному сохранению в холодильнике или, что несколько хуже, в растворе формалина.</a:t>
            </a:r>
            <a:endParaRPr lang="ru-RU" dirty="0"/>
          </a:p>
        </p:txBody>
      </p:sp>
    </p:spTree>
    <p:extLst>
      <p:ext uri="{BB962C8B-B14F-4D97-AF65-F5344CB8AC3E}">
        <p14:creationId xmlns:p14="http://schemas.microsoft.com/office/powerpoint/2010/main" val="4215522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75148013-B659-4C0C-AD77-D19FBF67EC47}"/>
              </a:ext>
            </a:extLst>
          </p:cNvPr>
          <p:cNvSpPr>
            <a:spLocks noGrp="1"/>
          </p:cNvSpPr>
          <p:nvPr>
            <p:ph idx="1"/>
          </p:nvPr>
        </p:nvSpPr>
        <p:spPr>
          <a:xfrm>
            <a:off x="838200" y="717454"/>
            <a:ext cx="10515600" cy="5459511"/>
          </a:xfrm>
        </p:spPr>
        <p:txBody>
          <a:bodyPr>
            <a:normAutofit lnSpcReduction="10000"/>
          </a:bodyPr>
          <a:lstStyle/>
          <a:p>
            <a:r>
              <a:rPr lang="ru-RU" b="0" i="0" dirty="0">
                <a:effectLst/>
                <a:latin typeface="Roboto"/>
              </a:rPr>
              <a:t>Для установления личности убитого определяются пол, возраст, рост, возможная профессия или род занятий. Для этой цели, так же как и при осмотре неизвестных трупов, используют подробное описание антропометрических данных, словесного портрета и особых примет, прижизненные фотографии убитого и дактилоскопические карты, групповые и другие факторы крови. Если лицо трупа изменено, то производят его реставрацию с последующим фотографированием. При наличии лишь одного черепа используют метод фотосовмещения, заключающийся в совмещении фотографического изображения исследуемого черепа с прижизненной фотографией идентифицируемого лица.</a:t>
            </a:r>
            <a:endParaRPr lang="ru-RU" dirty="0"/>
          </a:p>
        </p:txBody>
      </p:sp>
    </p:spTree>
    <p:extLst>
      <p:ext uri="{BB962C8B-B14F-4D97-AF65-F5344CB8AC3E}">
        <p14:creationId xmlns:p14="http://schemas.microsoft.com/office/powerpoint/2010/main" val="2005719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DD6985EA-0C68-419D-A7CE-F90EC7F0EF47}"/>
              </a:ext>
            </a:extLst>
          </p:cNvPr>
          <p:cNvSpPr>
            <a:spLocks noGrp="1"/>
          </p:cNvSpPr>
          <p:nvPr>
            <p:ph idx="1"/>
          </p:nvPr>
        </p:nvSpPr>
        <p:spPr>
          <a:xfrm>
            <a:off x="838200" y="942535"/>
            <a:ext cx="10515600" cy="5234428"/>
          </a:xfrm>
        </p:spPr>
        <p:txBody>
          <a:bodyPr>
            <a:normAutofit/>
          </a:bodyPr>
          <a:lstStyle/>
          <a:p>
            <a:r>
              <a:rPr lang="ru-RU" b="0" i="0" dirty="0">
                <a:effectLst/>
                <a:latin typeface="Roboto"/>
              </a:rPr>
              <a:t>Широко применяется рентгенография, с помощью которой устанавливают возраст, наличие следов бывших костных повреждений или патологических костных процессов. Большое значение имеет изучение особенностей состояния зубов: их форма, цвет, количество, особенности прикуса, аномалии развития, наличие пломб, коронок и т.д.</a:t>
            </a:r>
          </a:p>
          <a:p>
            <a:endParaRPr lang="ru-RU" dirty="0">
              <a:latin typeface="Roboto"/>
            </a:endParaRPr>
          </a:p>
          <a:p>
            <a:r>
              <a:rPr lang="ru-RU" b="0" i="0" dirty="0">
                <a:effectLst/>
                <a:latin typeface="Roboto"/>
              </a:rPr>
              <a:t>Для опознания трупа нужно сохранить упаковочный материал и предметы, обнаруженные вместе с частями трупа.</a:t>
            </a:r>
            <a:endParaRPr lang="ru-RU" dirty="0"/>
          </a:p>
        </p:txBody>
      </p:sp>
    </p:spTree>
    <p:extLst>
      <p:ext uri="{BB962C8B-B14F-4D97-AF65-F5344CB8AC3E}">
        <p14:creationId xmlns:p14="http://schemas.microsoft.com/office/powerpoint/2010/main" val="874254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1EFF79F3-7383-4121-9838-BD28DCB83FB4}"/>
              </a:ext>
            </a:extLst>
          </p:cNvPr>
          <p:cNvSpPr>
            <a:spLocks noGrp="1"/>
          </p:cNvSpPr>
          <p:nvPr>
            <p:ph idx="1"/>
          </p:nvPr>
        </p:nvSpPr>
        <p:spPr>
          <a:xfrm>
            <a:off x="838200" y="815926"/>
            <a:ext cx="10515600" cy="5361038"/>
          </a:xfrm>
        </p:spPr>
        <p:txBody>
          <a:bodyPr/>
          <a:lstStyle/>
          <a:p>
            <a:pPr algn="l"/>
            <a:r>
              <a:rPr lang="ru-RU" b="0" i="0" dirty="0">
                <a:effectLst/>
                <a:latin typeface="Roboto"/>
              </a:rPr>
              <a:t>Вопрос о причине смерти решается путем тщательного изучения обнаруженных повреждений и установления их прижизненного происхождения. Этому помогает гистологическое исследование. Обязательно проведение судебно-химического исследования для установления или исключения присутствия ядовитых веществ в частях трупа.</a:t>
            </a:r>
          </a:p>
          <a:p>
            <a:pPr algn="l"/>
            <a:r>
              <a:rPr lang="ru-RU" b="0" i="0" dirty="0">
                <a:effectLst/>
                <a:latin typeface="Roboto"/>
              </a:rPr>
              <a:t>Следы разрубов на костях, образующиеся при расчленении трупа, могут быть использованы для идентификации орудия расчленения.</a:t>
            </a:r>
          </a:p>
        </p:txBody>
      </p:sp>
    </p:spTree>
    <p:extLst>
      <p:ext uri="{BB962C8B-B14F-4D97-AF65-F5344CB8AC3E}">
        <p14:creationId xmlns:p14="http://schemas.microsoft.com/office/powerpoint/2010/main" val="3273830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D9574F88-17A8-4859-A0A5-805E859FF244}"/>
              </a:ext>
            </a:extLst>
          </p:cNvPr>
          <p:cNvSpPr>
            <a:spLocks noGrp="1"/>
          </p:cNvSpPr>
          <p:nvPr>
            <p:ph idx="1"/>
          </p:nvPr>
        </p:nvSpPr>
        <p:spPr>
          <a:xfrm>
            <a:off x="838200" y="886265"/>
            <a:ext cx="10515600" cy="5290698"/>
          </a:xfrm>
        </p:spPr>
        <p:txBody>
          <a:bodyPr/>
          <a:lstStyle/>
          <a:p>
            <a:r>
              <a:rPr lang="ru-RU" b="0" i="0" dirty="0">
                <a:effectLst/>
                <a:latin typeface="Roboto"/>
              </a:rPr>
              <a:t>Не менее сложной является экспертиза </a:t>
            </a:r>
            <a:r>
              <a:rPr lang="ru-RU" b="0" i="1" dirty="0">
                <a:effectLst/>
                <a:latin typeface="Roboto"/>
              </a:rPr>
              <a:t>скелетированных</a:t>
            </a:r>
            <a:r>
              <a:rPr lang="ru-RU" b="0" i="0" dirty="0">
                <a:effectLst/>
                <a:latin typeface="Roboto"/>
              </a:rPr>
              <a:t> трупов. Исследование расчлененных и скелетированных трупов имеет много общего, но в последнем случае круг отправных моментов для выяснения личности покойного и решения других вопросов еще более ограничен.</a:t>
            </a:r>
            <a:endParaRPr lang="ru-RU" dirty="0"/>
          </a:p>
        </p:txBody>
      </p:sp>
    </p:spTree>
    <p:extLst>
      <p:ext uri="{BB962C8B-B14F-4D97-AF65-F5344CB8AC3E}">
        <p14:creationId xmlns:p14="http://schemas.microsoft.com/office/powerpoint/2010/main" val="3284410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1F2EC17D-0E46-49E1-8E2C-516E488794A2}"/>
              </a:ext>
            </a:extLst>
          </p:cNvPr>
          <p:cNvSpPr>
            <a:spLocks noGrp="1"/>
          </p:cNvSpPr>
          <p:nvPr>
            <p:ph idx="1"/>
          </p:nvPr>
        </p:nvSpPr>
        <p:spPr>
          <a:xfrm>
            <a:off x="838200" y="703385"/>
            <a:ext cx="10515600" cy="5473578"/>
          </a:xfrm>
        </p:spPr>
        <p:txBody>
          <a:bodyPr>
            <a:normAutofit fontScale="92500"/>
          </a:bodyPr>
          <a:lstStyle/>
          <a:p>
            <a:r>
              <a:rPr lang="ru-RU" b="0" i="0" dirty="0">
                <a:effectLst/>
                <a:latin typeface="Roboto"/>
              </a:rPr>
              <a:t>Определение возраста производится по степени окостенения скелета и </a:t>
            </a:r>
            <a:r>
              <a:rPr lang="ru-RU" b="0" i="0" dirty="0" err="1">
                <a:effectLst/>
                <a:latin typeface="Roboto"/>
              </a:rPr>
              <a:t>синостозированию</a:t>
            </a:r>
            <a:r>
              <a:rPr lang="ru-RU" b="0" i="0" dirty="0">
                <a:effectLst/>
                <a:latin typeface="Roboto"/>
              </a:rPr>
              <a:t> его частей, развитию и состоянию зубной системы, состоянию черепных швов. При определении возраста нужно учитывать пол и расовые особенности. Пол устанавливается по тазу, черепу и другим костям скелета. В большинстве случаев у лиц всех возрастов, кроме детского, это удается сделать. Учет расового типа и возрастных особенностей при этом также необходим. Размеры костей, выраженность рельефа, патологические изменения дают возможность определить рост субъекта и его конституциональные особенности. Для установления личности большое значение имеет исследование зубов и метод фотосовмещения.</a:t>
            </a:r>
            <a:endParaRPr lang="ru-RU" dirty="0"/>
          </a:p>
        </p:txBody>
      </p:sp>
    </p:spTree>
    <p:extLst>
      <p:ext uri="{BB962C8B-B14F-4D97-AF65-F5344CB8AC3E}">
        <p14:creationId xmlns:p14="http://schemas.microsoft.com/office/powerpoint/2010/main" val="27125270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83</TotalTime>
  <Words>731</Words>
  <Application>Microsoft Office PowerPoint</Application>
  <PresentationFormat>Произвольный</PresentationFormat>
  <Paragraphs>36</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Аспект</vt:lpstr>
      <vt:lpstr>Экспертиза расчлененных, скелетированных и эксгумированных трупов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Первоначально необходимо спланировать действия эксперта (специалиста) во время самой эксгумации трупа. Следует предусмотреть:</vt:lpstr>
      <vt:lpstr>Презентация PowerPoint</vt:lpstr>
      <vt:lpstr>Список литературы</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Экспертиза расчлененных, скелетированных и эксгумированных трупов</dc:title>
  <dc:creator>коплатадзе</dc:creator>
  <cp:lastModifiedBy>tech</cp:lastModifiedBy>
  <cp:revision>8</cp:revision>
  <dcterms:created xsi:type="dcterms:W3CDTF">2021-02-02T12:55:03Z</dcterms:created>
  <dcterms:modified xsi:type="dcterms:W3CDTF">2022-02-21T02:51:23Z</dcterms:modified>
</cp:coreProperties>
</file>