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80" r:id="rId13"/>
    <p:sldId id="268" r:id="rId14"/>
    <p:sldId id="269" r:id="rId15"/>
    <p:sldId id="270" r:id="rId16"/>
    <p:sldId id="279" r:id="rId17"/>
    <p:sldId id="271" r:id="rId18"/>
    <p:sldId id="272" r:id="rId19"/>
    <p:sldId id="273" r:id="rId20"/>
    <p:sldId id="278" r:id="rId21"/>
    <p:sldId id="274" r:id="rId22"/>
    <p:sldId id="281" r:id="rId23"/>
    <p:sldId id="275" r:id="rId24"/>
    <p:sldId id="276" r:id="rId25"/>
    <p:sldId id="284" r:id="rId26"/>
    <p:sldId id="282" r:id="rId27"/>
    <p:sldId id="283"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7AFFB9B-9FB8-469E-96F9-4D32314110B6}" type="datetimeFigureOut">
              <a:rPr lang="en-US" smtClean="0"/>
              <a:t>5/16/2016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736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722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BDECAF-D3BE-4069-9C78-642ECCD01477}" type="datetimeFigureOut">
              <a:rPr lang="en-US" smtClean="0"/>
              <a:t>5/16/2016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414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64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F7F47CF-67C9-420C-80A5-E2069FF0C2DF}" type="datetimeFigureOut">
              <a:rPr lang="en-US" smtClean="0"/>
              <a:t>5/16/2016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6764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093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5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56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05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0C3BFE2-83B7-4B0A-B9D3-AB28331082B3}" type="datetimeFigureOut">
              <a:rPr lang="en-US" smtClean="0"/>
              <a:t>5/16/2016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30536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smtClean="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432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35BB1C6-BF8F-4481-8AB2-603A1C8A906A}" type="datetimeFigureOut">
              <a:rPr lang="en-US" smtClean="0"/>
              <a:t>5/16/2016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D22F896-40B5-4ADD-8801-0D06FADFA09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44837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Группы крови, переливание. Пересадка органов и тканей.</a:t>
            </a:r>
            <a:endParaRPr lang="ru-RU" dirty="0"/>
          </a:p>
        </p:txBody>
      </p:sp>
      <p:sp>
        <p:nvSpPr>
          <p:cNvPr id="3" name="Подзаголовок 2"/>
          <p:cNvSpPr>
            <a:spLocks noGrp="1"/>
          </p:cNvSpPr>
          <p:nvPr>
            <p:ph type="subTitle" idx="1"/>
          </p:nvPr>
        </p:nvSpPr>
        <p:spPr/>
        <p:txBody>
          <a:bodyPr>
            <a:normAutofit/>
          </a:bodyPr>
          <a:lstStyle/>
          <a:p>
            <a:r>
              <a:rPr lang="ru-RU" dirty="0" smtClean="0"/>
              <a:t>Выполнила студентка 2 курса специальности педиатрия </a:t>
            </a:r>
            <a:r>
              <a:rPr lang="ru-RU" dirty="0" err="1" smtClean="0"/>
              <a:t>Макарьевская</a:t>
            </a:r>
            <a:r>
              <a:rPr lang="ru-RU" dirty="0" smtClean="0"/>
              <a:t> Диана Сергеевна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173" y="810232"/>
            <a:ext cx="1108567" cy="1685212"/>
          </a:xfrm>
          <a:prstGeom prst="rect">
            <a:avLst/>
          </a:prstGeom>
        </p:spPr>
      </p:pic>
    </p:spTree>
    <p:extLst>
      <p:ext uri="{BB962C8B-B14F-4D97-AF65-F5344CB8AC3E}">
        <p14:creationId xmlns:p14="http://schemas.microsoft.com/office/powerpoint/2010/main" val="153344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Группы крови</a:t>
            </a:r>
            <a:endParaRPr lang="ru-RU" dirty="0"/>
          </a:p>
        </p:txBody>
      </p:sp>
      <p:sp>
        <p:nvSpPr>
          <p:cNvPr id="3" name="Объект 2"/>
          <p:cNvSpPr>
            <a:spLocks noGrp="1"/>
          </p:cNvSpPr>
          <p:nvPr>
            <p:ph idx="1"/>
          </p:nvPr>
        </p:nvSpPr>
        <p:spPr>
          <a:xfrm>
            <a:off x="581192" y="2180496"/>
            <a:ext cx="11029615" cy="4146163"/>
          </a:xfrm>
        </p:spPr>
        <p:txBody>
          <a:bodyPr>
            <a:normAutofit fontScale="92500" lnSpcReduction="10000"/>
          </a:bodyPr>
          <a:lstStyle/>
          <a:p>
            <a:r>
              <a:rPr lang="ru-RU" sz="2400" dirty="0" smtClean="0"/>
              <a:t>Агглютинация – склеивание эритроцитов – происходит в том случае, если в эритроцитах донора имеется </a:t>
            </a:r>
            <a:r>
              <a:rPr lang="ru-RU" sz="2400" dirty="0" err="1" smtClean="0"/>
              <a:t>агглютиноген</a:t>
            </a:r>
            <a:r>
              <a:rPr lang="ru-RU" sz="2400" dirty="0" smtClean="0"/>
              <a:t> А, а в плазме крови реципиента агглютинин </a:t>
            </a:r>
            <a:r>
              <a:rPr lang="el-GR" sz="2400" dirty="0" smtClean="0">
                <a:latin typeface="Times New Roman" panose="02020603050405020304" pitchFamily="18" charset="0"/>
                <a:cs typeface="Times New Roman" panose="02020603050405020304" pitchFamily="18" charset="0"/>
              </a:rPr>
              <a:t>α</a:t>
            </a:r>
            <a:r>
              <a:rPr lang="ru-RU" sz="2400" dirty="0" smtClean="0">
                <a:latin typeface="Times New Roman" panose="02020603050405020304" pitchFamily="18" charset="0"/>
                <a:cs typeface="Times New Roman" panose="02020603050405020304" pitchFamily="18" charset="0"/>
              </a:rPr>
              <a:t> </a:t>
            </a:r>
            <a:r>
              <a:rPr lang="ru-RU" sz="2400" dirty="0" smtClean="0">
                <a:latin typeface="Corbel" panose="020B0503020204020204" pitchFamily="34" charset="0"/>
                <a:cs typeface="Times New Roman" panose="02020603050405020304" pitchFamily="18" charset="0"/>
              </a:rPr>
              <a:t>или </a:t>
            </a:r>
            <a:r>
              <a:rPr lang="ru-RU" sz="2400" dirty="0" err="1" smtClean="0">
                <a:latin typeface="Corbel" panose="020B0503020204020204" pitchFamily="34" charset="0"/>
                <a:cs typeface="Times New Roman" panose="02020603050405020304" pitchFamily="18" charset="0"/>
              </a:rPr>
              <a:t>агглютиноген</a:t>
            </a:r>
            <a:r>
              <a:rPr lang="ru-RU" sz="2400" dirty="0" smtClean="0">
                <a:latin typeface="Corbel" panose="020B0503020204020204" pitchFamily="34" charset="0"/>
                <a:cs typeface="Times New Roman" panose="02020603050405020304" pitchFamily="18" charset="0"/>
              </a:rPr>
              <a:t> В и агглютинин </a:t>
            </a:r>
            <a:r>
              <a:rPr lang="el-GR" sz="2400" dirty="0" smtClean="0">
                <a:latin typeface="Times New Roman" panose="02020603050405020304" pitchFamily="18" charset="0"/>
                <a:cs typeface="Times New Roman" panose="02020603050405020304" pitchFamily="18" charset="0"/>
              </a:rPr>
              <a:t>β</a:t>
            </a:r>
            <a:r>
              <a:rPr lang="ru-RU" sz="2400" dirty="0" smtClean="0">
                <a:latin typeface="Times New Roman" panose="02020603050405020304" pitchFamily="18" charset="0"/>
                <a:cs typeface="Times New Roman" panose="02020603050405020304" pitchFamily="18" charset="0"/>
              </a:rPr>
              <a:t>.</a:t>
            </a:r>
            <a:r>
              <a:rPr lang="ru-RU" sz="2400" dirty="0" smtClean="0">
                <a:latin typeface="Corbel" panose="020B0503020204020204" pitchFamily="34" charset="0"/>
                <a:cs typeface="Times New Roman" panose="02020603050405020304" pitchFamily="18" charset="0"/>
              </a:rPr>
              <a:t> </a:t>
            </a:r>
            <a:endParaRPr lang="ru-RU" sz="2400" dirty="0">
              <a:latin typeface="Corbel" panose="020B0503020204020204" pitchFamily="34" charset="0"/>
              <a:cs typeface="Times New Roman" panose="02020603050405020304" pitchFamily="18" charset="0"/>
            </a:endParaRPr>
          </a:p>
          <a:p>
            <a:r>
              <a:rPr lang="ru-RU" sz="2400" dirty="0" smtClean="0">
                <a:latin typeface="Corbel" panose="020B0503020204020204" pitchFamily="34" charset="0"/>
                <a:cs typeface="Times New Roman" panose="02020603050405020304" pitchFamily="18" charset="0"/>
              </a:rPr>
              <a:t>Изучение групп крови позволило разработать правила её переливания. Лица, дающие кровь, называются донорами, а лица, получающие её – реципиентами. </a:t>
            </a:r>
          </a:p>
          <a:p>
            <a:r>
              <a:rPr lang="ru-RU" sz="2400" dirty="0" smtClean="0">
                <a:latin typeface="Corbel" panose="020B0503020204020204" pitchFamily="34" charset="0"/>
                <a:cs typeface="Times New Roman" panose="02020603050405020304" pitchFamily="18" charset="0"/>
              </a:rPr>
              <a:t>При переливании крови строго учитывают совместимость групп крови. Долгие годы придерживались закона </a:t>
            </a:r>
            <a:r>
              <a:rPr lang="ru-RU" sz="2400" dirty="0" err="1" smtClean="0">
                <a:latin typeface="Corbel" panose="020B0503020204020204" pitchFamily="34" charset="0"/>
                <a:cs typeface="Times New Roman" panose="02020603050405020304" pitchFamily="18" charset="0"/>
              </a:rPr>
              <a:t>Отенберга</a:t>
            </a:r>
            <a:r>
              <a:rPr lang="ru-RU" sz="2400" dirty="0" smtClean="0">
                <a:latin typeface="Corbel" panose="020B0503020204020204" pitchFamily="34" charset="0"/>
                <a:cs typeface="Times New Roman" panose="02020603050405020304" pitchFamily="18" charset="0"/>
              </a:rPr>
              <a:t>, согласно которому </a:t>
            </a:r>
            <a:r>
              <a:rPr lang="ru-RU" sz="2400" dirty="0" err="1" smtClean="0">
                <a:latin typeface="Corbel" panose="020B0503020204020204" pitchFamily="34" charset="0"/>
                <a:cs typeface="Times New Roman" panose="02020603050405020304" pitchFamily="18" charset="0"/>
              </a:rPr>
              <a:t>агглютинируют</a:t>
            </a:r>
            <a:r>
              <a:rPr lang="ru-RU" sz="2400" dirty="0" smtClean="0">
                <a:latin typeface="Corbel" panose="020B0503020204020204" pitchFamily="34" charset="0"/>
                <a:cs typeface="Times New Roman" panose="02020603050405020304" pitchFamily="18" charset="0"/>
              </a:rPr>
              <a:t> только эритроциты перелитой донорской крови (а не эритроциты реципиента), учитывая, что агглютинины донорской крови разводятся в крови реципиента и не способны </a:t>
            </a:r>
            <a:r>
              <a:rPr lang="ru-RU" sz="2400" dirty="0" err="1" smtClean="0">
                <a:latin typeface="Corbel" panose="020B0503020204020204" pitchFamily="34" charset="0"/>
                <a:cs typeface="Times New Roman" panose="02020603050405020304" pitchFamily="18" charset="0"/>
              </a:rPr>
              <a:t>агглютинировать</a:t>
            </a:r>
            <a:r>
              <a:rPr lang="ru-RU" sz="2400" dirty="0" smtClean="0">
                <a:latin typeface="Corbel" panose="020B0503020204020204" pitchFamily="34" charset="0"/>
                <a:cs typeface="Times New Roman" panose="02020603050405020304" pitchFamily="18" charset="0"/>
              </a:rPr>
              <a:t> его эритроциты. Это позволило переливать наравне с </a:t>
            </a:r>
            <a:r>
              <a:rPr lang="ru-RU" sz="2400" dirty="0" err="1" smtClean="0">
                <a:latin typeface="Corbel" panose="020B0503020204020204" pitchFamily="34" charset="0"/>
                <a:cs typeface="Times New Roman" panose="02020603050405020304" pitchFamily="18" charset="0"/>
              </a:rPr>
              <a:t>одногруппной</a:t>
            </a:r>
            <a:r>
              <a:rPr lang="ru-RU" sz="2400" dirty="0" smtClean="0">
                <a:latin typeface="Corbel" panose="020B0503020204020204" pitchFamily="34" charset="0"/>
                <a:cs typeface="Times New Roman" panose="02020603050405020304" pitchFamily="18" charset="0"/>
              </a:rPr>
              <a:t> и кровь другой группы, сыворотка которой не </a:t>
            </a:r>
            <a:r>
              <a:rPr lang="ru-RU" sz="2400" dirty="0" err="1" smtClean="0">
                <a:latin typeface="Corbel" panose="020B0503020204020204" pitchFamily="34" charset="0"/>
                <a:cs typeface="Times New Roman" panose="02020603050405020304" pitchFamily="18" charset="0"/>
              </a:rPr>
              <a:t>агглютинировала</a:t>
            </a:r>
            <a:r>
              <a:rPr lang="ru-RU" sz="2400" dirty="0" smtClean="0">
                <a:latin typeface="Corbel" panose="020B0503020204020204" pitchFamily="34" charset="0"/>
                <a:cs typeface="Times New Roman" panose="02020603050405020304" pitchFamily="18" charset="0"/>
              </a:rPr>
              <a:t> эритроциты реципиента.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3460" y="5777648"/>
            <a:ext cx="609600" cy="813816"/>
          </a:xfrm>
          <a:prstGeom prst="rect">
            <a:avLst/>
          </a:prstGeom>
        </p:spPr>
      </p:pic>
    </p:spTree>
    <p:extLst>
      <p:ext uri="{BB962C8B-B14F-4D97-AF65-F5344CB8AC3E}">
        <p14:creationId xmlns:p14="http://schemas.microsoft.com/office/powerpoint/2010/main" val="2372763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Группы крови</a:t>
            </a:r>
            <a:endParaRPr lang="ru-RU" dirty="0"/>
          </a:p>
        </p:txBody>
      </p:sp>
      <p:sp>
        <p:nvSpPr>
          <p:cNvPr id="3" name="Объект 2"/>
          <p:cNvSpPr>
            <a:spLocks noGrp="1"/>
          </p:cNvSpPr>
          <p:nvPr>
            <p:ph idx="1"/>
          </p:nvPr>
        </p:nvSpPr>
        <p:spPr>
          <a:xfrm>
            <a:off x="581192" y="2180497"/>
            <a:ext cx="4658073" cy="4343872"/>
          </a:xfrm>
        </p:spPr>
        <p:txBody>
          <a:bodyPr>
            <a:normAutofit/>
          </a:bodyPr>
          <a:lstStyle/>
          <a:p>
            <a:r>
              <a:rPr lang="ru-RU" sz="2400" dirty="0" smtClean="0"/>
              <a:t>В настоящее время разрешено переливать больным только </a:t>
            </a:r>
            <a:r>
              <a:rPr lang="ru-RU" sz="2400" dirty="0" err="1" smtClean="0"/>
              <a:t>одногруппную</a:t>
            </a:r>
            <a:r>
              <a:rPr lang="ru-RU" sz="2400" dirty="0" smtClean="0"/>
              <a:t> кровь. Только в экстренных ситуациях, когда в опасности жизнь больного, допустимо переливание индивидуально совместимой крови группы 0 (</a:t>
            </a:r>
            <a:r>
              <a:rPr lang="en-US" sz="2400" dirty="0" smtClean="0"/>
              <a:t>I</a:t>
            </a:r>
            <a:r>
              <a:rPr lang="ru-RU" sz="2400" dirty="0" smtClean="0"/>
              <a:t>), но не более двух флаконов (500 мл). Детям можно переливать только </a:t>
            </a:r>
            <a:r>
              <a:rPr lang="ru-RU" sz="2400" dirty="0" err="1" smtClean="0"/>
              <a:t>одногруппную</a:t>
            </a:r>
            <a:r>
              <a:rPr lang="ru-RU" sz="2400" dirty="0" smtClean="0"/>
              <a:t> кровь.</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07733"/>
            <a:ext cx="4417540" cy="4089400"/>
          </a:xfrm>
          <a:prstGeom prst="rect">
            <a:avLst/>
          </a:prstGeom>
        </p:spPr>
      </p:pic>
    </p:spTree>
    <p:extLst>
      <p:ext uri="{BB962C8B-B14F-4D97-AF65-F5344CB8AC3E}">
        <p14:creationId xmlns:p14="http://schemas.microsoft.com/office/powerpoint/2010/main" val="370169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группы крови</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341" y="1878227"/>
            <a:ext cx="6879131" cy="4856205"/>
          </a:xfrm>
        </p:spPr>
      </p:pic>
    </p:spTree>
    <p:extLst>
      <p:ext uri="{BB962C8B-B14F-4D97-AF65-F5344CB8AC3E}">
        <p14:creationId xmlns:p14="http://schemas.microsoft.com/office/powerpoint/2010/main" val="332820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Резус - фактор</a:t>
            </a:r>
            <a:endParaRPr lang="ru-RU" dirty="0"/>
          </a:p>
        </p:txBody>
      </p:sp>
      <p:sp>
        <p:nvSpPr>
          <p:cNvPr id="3" name="Объект 2"/>
          <p:cNvSpPr>
            <a:spLocks noGrp="1"/>
          </p:cNvSpPr>
          <p:nvPr>
            <p:ph idx="1"/>
          </p:nvPr>
        </p:nvSpPr>
        <p:spPr>
          <a:xfrm>
            <a:off x="581192" y="2180496"/>
            <a:ext cx="11029615" cy="4183234"/>
          </a:xfrm>
        </p:spPr>
        <p:txBody>
          <a:bodyPr>
            <a:noAutofit/>
          </a:bodyPr>
          <a:lstStyle/>
          <a:p>
            <a:r>
              <a:rPr lang="ru-RU" sz="2400" dirty="0" smtClean="0"/>
              <a:t>Резус – фактор (</a:t>
            </a:r>
            <a:r>
              <a:rPr lang="en-US" sz="2400" dirty="0" smtClean="0"/>
              <a:t>Rh</a:t>
            </a:r>
            <a:r>
              <a:rPr lang="ru-RU" sz="2400" dirty="0" smtClean="0"/>
              <a:t>) открыли в 1940 году К. </a:t>
            </a:r>
            <a:r>
              <a:rPr lang="ru-RU" sz="2400" dirty="0" err="1" smtClean="0"/>
              <a:t>Ландштейнер</a:t>
            </a:r>
            <a:r>
              <a:rPr lang="ru-RU" sz="2400" dirty="0" smtClean="0"/>
              <a:t> и А. Винер. Это сильный антиген, который наследуется.</a:t>
            </a:r>
          </a:p>
          <a:p>
            <a:r>
              <a:rPr lang="ru-RU" sz="2400" dirty="0" smtClean="0"/>
              <a:t>Резус – фактор находят в эритроцитах, а также в лейкоцитах, тромбоцитах, в разных органах и тканевых жидкостях, околоплодных водах. Если кровь с положительным резус – фактором попадёт к человеку с резус – отрицательной кровью, то образуются специфические антитела – </a:t>
            </a:r>
            <a:r>
              <a:rPr lang="ru-RU" sz="2400" dirty="0" err="1" smtClean="0"/>
              <a:t>антирезус</a:t>
            </a:r>
            <a:r>
              <a:rPr lang="ru-RU" sz="2400" dirty="0" smtClean="0"/>
              <a:t> агглютинины; они могут образовываться у резус – отрицательной беременной от резус – положительного плода. В связи с этим </a:t>
            </a:r>
            <a:r>
              <a:rPr lang="ru-RU" sz="2400" dirty="0"/>
              <a:t>м</a:t>
            </a:r>
            <a:r>
              <a:rPr lang="ru-RU" sz="2400" dirty="0" smtClean="0"/>
              <a:t>ожет погибнуть ребёнок или резус – отрицательный человек, если ему повторно переливают резус – положительную кровь. У резус – отрицательных женщин при беременности резус – положительным  плодом может быть фатальным и первое переливание крови.</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238" y="5851789"/>
            <a:ext cx="609600" cy="813816"/>
          </a:xfrm>
          <a:prstGeom prst="rect">
            <a:avLst/>
          </a:prstGeom>
        </p:spPr>
      </p:pic>
    </p:spTree>
    <p:extLst>
      <p:ext uri="{BB962C8B-B14F-4D97-AF65-F5344CB8AC3E}">
        <p14:creationId xmlns:p14="http://schemas.microsoft.com/office/powerpoint/2010/main" val="152491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Резус - фактор</a:t>
            </a:r>
            <a:endParaRPr lang="ru-RU" dirty="0"/>
          </a:p>
        </p:txBody>
      </p:sp>
      <p:sp>
        <p:nvSpPr>
          <p:cNvPr id="3" name="Объект 2"/>
          <p:cNvSpPr>
            <a:spLocks noGrp="1"/>
          </p:cNvSpPr>
          <p:nvPr>
            <p:ph idx="1"/>
          </p:nvPr>
        </p:nvSpPr>
        <p:spPr/>
        <p:txBody>
          <a:bodyPr>
            <a:normAutofit/>
          </a:bodyPr>
          <a:lstStyle/>
          <a:p>
            <a:r>
              <a:rPr lang="ru-RU" sz="2400" dirty="0" smtClean="0"/>
              <a:t>В последние годы доказано, что распределение людей на резус – положительных (примерно 85%) и резус – отрицательных (примерно 15%) весьма условно. Практическое значение при переливании крови имеют 6 антигенов системы </a:t>
            </a:r>
            <a:r>
              <a:rPr lang="en-US" sz="2400" dirty="0" smtClean="0"/>
              <a:t>Rh-</a:t>
            </a:r>
            <a:r>
              <a:rPr lang="en-US" sz="2400" dirty="0" err="1" smtClean="0"/>
              <a:t>Hr</a:t>
            </a:r>
            <a:r>
              <a:rPr lang="en-US" sz="2400" dirty="0" smtClean="0"/>
              <a:t> </a:t>
            </a:r>
            <a:r>
              <a:rPr lang="ru-RU" sz="2400" dirty="0" smtClean="0"/>
              <a:t>(</a:t>
            </a:r>
            <a:r>
              <a:rPr lang="en-US" sz="2400" dirty="0" smtClean="0"/>
              <a:t>D, C, E, d, c, e</a:t>
            </a:r>
            <a:r>
              <a:rPr lang="ru-RU" sz="2400" dirty="0" smtClean="0"/>
              <a:t>). Наиболее антигенен и является наиболее частой причиной изосерологических конфликтов при гемотрансфузиях и беременности антиген </a:t>
            </a:r>
            <a:r>
              <a:rPr lang="en-US" sz="2400" dirty="0" smtClean="0"/>
              <a:t>D</a:t>
            </a:r>
            <a:r>
              <a:rPr lang="ru-RU" sz="2400" dirty="0" smtClean="0"/>
              <a:t>(</a:t>
            </a:r>
            <a:r>
              <a:rPr lang="en-US" sz="2400" dirty="0" smtClean="0"/>
              <a:t>Rh0</a:t>
            </a:r>
            <a:r>
              <a:rPr lang="ru-RU" sz="2400" dirty="0" smtClean="0"/>
              <a:t>), наиболее слабый – </a:t>
            </a:r>
            <a:r>
              <a:rPr lang="en-US" sz="2400" dirty="0" smtClean="0"/>
              <a:t>E</a:t>
            </a:r>
            <a:r>
              <a:rPr lang="ru-RU" sz="2400" dirty="0" smtClean="0"/>
              <a:t>(</a:t>
            </a:r>
            <a:r>
              <a:rPr lang="en-US" sz="2400" dirty="0" err="1" smtClean="0"/>
              <a:t>rh</a:t>
            </a:r>
            <a:r>
              <a:rPr lang="en-US" sz="2400" dirty="0" smtClean="0"/>
              <a:t>’’</a:t>
            </a:r>
            <a:r>
              <a:rPr lang="ru-RU" sz="2400" dirty="0" smtClean="0"/>
              <a:t>). Поэтому при переливании крови необходимо предупредить введение антигена </a:t>
            </a:r>
            <a:r>
              <a:rPr lang="en-US" sz="2400" dirty="0"/>
              <a:t>D</a:t>
            </a:r>
            <a:r>
              <a:rPr lang="ru-RU" sz="2400" dirty="0"/>
              <a:t>(</a:t>
            </a:r>
            <a:r>
              <a:rPr lang="en-US" sz="2400" dirty="0"/>
              <a:t>Rh0</a:t>
            </a:r>
            <a:r>
              <a:rPr lang="ru-RU" sz="2400" dirty="0" smtClean="0"/>
              <a:t>) с кровью донора реципиентам, этот антиген не имеющим. Другие антигены системы </a:t>
            </a:r>
            <a:r>
              <a:rPr lang="en-US" sz="2400" dirty="0" smtClean="0"/>
              <a:t>Rh-</a:t>
            </a:r>
            <a:r>
              <a:rPr lang="en-US" sz="2400" dirty="0" err="1" smtClean="0"/>
              <a:t>Hr</a:t>
            </a:r>
            <a:r>
              <a:rPr lang="ru-RU" sz="2400" dirty="0" smtClean="0"/>
              <a:t> не учитываются.</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5509522"/>
            <a:ext cx="823358" cy="1051915"/>
          </a:xfrm>
          <a:prstGeom prst="rect">
            <a:avLst/>
          </a:prstGeom>
        </p:spPr>
      </p:pic>
    </p:spTree>
    <p:extLst>
      <p:ext uri="{BB962C8B-B14F-4D97-AF65-F5344CB8AC3E}">
        <p14:creationId xmlns:p14="http://schemas.microsoft.com/office/powerpoint/2010/main" val="353798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Резус - фактор</a:t>
            </a:r>
            <a:endParaRPr lang="ru-RU" dirty="0"/>
          </a:p>
        </p:txBody>
      </p:sp>
      <p:sp>
        <p:nvSpPr>
          <p:cNvPr id="3" name="Объект 2"/>
          <p:cNvSpPr>
            <a:spLocks noGrp="1"/>
          </p:cNvSpPr>
          <p:nvPr>
            <p:ph idx="1"/>
          </p:nvPr>
        </p:nvSpPr>
        <p:spPr>
          <a:xfrm>
            <a:off x="581193" y="2477058"/>
            <a:ext cx="11029615" cy="3678303"/>
          </a:xfrm>
        </p:spPr>
        <p:txBody>
          <a:bodyPr>
            <a:noAutofit/>
          </a:bodyPr>
          <a:lstStyle/>
          <a:p>
            <a:r>
              <a:rPr lang="ru-RU" sz="2400" dirty="0" smtClean="0"/>
              <a:t>Перед переливанием крови обязательно следует установить резус – принадлежность донора и реципиента и провести пробу на резус – совместимость. При переливании крови следует придерживаться принципа использования крови, одноимённой по резус – фактору. </a:t>
            </a:r>
          </a:p>
          <a:p>
            <a:r>
              <a:rPr lang="ru-RU" sz="2400" dirty="0" smtClean="0"/>
              <a:t>Около 80% людей имеют</a:t>
            </a:r>
            <a:r>
              <a:rPr lang="en-US" sz="2400" dirty="0" smtClean="0"/>
              <a:t> I</a:t>
            </a:r>
            <a:r>
              <a:rPr lang="ru-RU" sz="2400" dirty="0" smtClean="0"/>
              <a:t> и </a:t>
            </a:r>
            <a:r>
              <a:rPr lang="en-US" sz="2400" dirty="0" smtClean="0"/>
              <a:t>II </a:t>
            </a:r>
            <a:r>
              <a:rPr lang="ru-RU" sz="2400" dirty="0" smtClean="0"/>
              <a:t>группы крови, 15% - </a:t>
            </a:r>
            <a:r>
              <a:rPr lang="en-US" sz="2400" dirty="0" smtClean="0"/>
              <a:t>III</a:t>
            </a:r>
            <a:r>
              <a:rPr lang="ru-RU" sz="2400" dirty="0" smtClean="0"/>
              <a:t> и 5% - </a:t>
            </a:r>
            <a:r>
              <a:rPr lang="en-US" sz="2400" dirty="0" smtClean="0"/>
              <a:t>IV</a:t>
            </a:r>
            <a:r>
              <a:rPr lang="ru-RU" sz="2400" dirty="0" smtClean="0"/>
              <a:t> группу крови. Отдавать свою кровь для переливания, т. е. быть донором, может каждый здоровый человек. Донорство приносит пользу не только больным, которым переливание крови иногда спасает жизнь, но и самому донору. Взятие небольшого количества крови у человека (200-250 мл) усиливает деятельность кроветворных органов.</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862" y="5748453"/>
            <a:ext cx="609600" cy="813816"/>
          </a:xfrm>
          <a:prstGeom prst="rect">
            <a:avLst/>
          </a:prstGeom>
        </p:spPr>
      </p:pic>
    </p:spTree>
    <p:extLst>
      <p:ext uri="{BB962C8B-B14F-4D97-AF65-F5344CB8AC3E}">
        <p14:creationId xmlns:p14="http://schemas.microsoft.com/office/powerpoint/2010/main" val="37811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8827" y="1977081"/>
            <a:ext cx="4458860" cy="4411361"/>
          </a:xfrm>
        </p:spPr>
      </p:pic>
    </p:spTree>
    <p:extLst>
      <p:ext uri="{BB962C8B-B14F-4D97-AF65-F5344CB8AC3E}">
        <p14:creationId xmlns:p14="http://schemas.microsoft.com/office/powerpoint/2010/main" val="4255370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sp>
        <p:nvSpPr>
          <p:cNvPr id="3" name="Объект 2"/>
          <p:cNvSpPr>
            <a:spLocks noGrp="1"/>
          </p:cNvSpPr>
          <p:nvPr>
            <p:ph idx="1"/>
          </p:nvPr>
        </p:nvSpPr>
        <p:spPr>
          <a:xfrm>
            <a:off x="581192" y="2180496"/>
            <a:ext cx="11029615" cy="4430369"/>
          </a:xfrm>
        </p:spPr>
        <p:txBody>
          <a:bodyPr>
            <a:noAutofit/>
          </a:bodyPr>
          <a:lstStyle/>
          <a:p>
            <a:r>
              <a:rPr lang="ru-RU" sz="2400" dirty="0" smtClean="0"/>
              <a:t>Возможность заменять больной, поражённый, изношенный орган, часть его или ткань волновала умы человечества на протяжении многих столетий. Первые упоминания о пересадке тканей от животного человеку относятся к греческой мифологии. </a:t>
            </a:r>
          </a:p>
          <a:p>
            <a:r>
              <a:rPr lang="ru-RU" sz="2400" dirty="0" smtClean="0"/>
              <a:t>Человека или животное, у которого берут орган или ткань для пересадки (трансплантации), называют донором, а организм, принимающий их – реципиентом. Пересадка в пределах одного организма называется аутотрансплантацией; примером может служить пересадка кожи с одной поверхности тела на другую при обширных ожогах. Пересадка от человека другому человеку или от животного животному (в пределах одного вида) называется </a:t>
            </a:r>
            <a:r>
              <a:rPr lang="ru-RU" sz="2400" dirty="0" err="1" smtClean="0"/>
              <a:t>аллотрансплантацией</a:t>
            </a:r>
            <a:r>
              <a:rPr lang="ru-RU" sz="2400" dirty="0" smtClean="0"/>
              <a:t>. Пересадка от животного человеку называется ксенотрансплантацией; например сосуда быка, вместо артерий, поражённых атеросклеротическим процессом.</a:t>
            </a:r>
          </a:p>
        </p:txBody>
      </p:sp>
      <p:pic>
        <p:nvPicPr>
          <p:cNvPr id="5" name="Рисунок 4"/>
          <p:cNvPicPr>
            <a:picLocks noChangeAspect="1"/>
          </p:cNvPicPr>
          <p:nvPr/>
        </p:nvPicPr>
        <p:blipFill>
          <a:blip r:embed="rId2"/>
          <a:stretch>
            <a:fillRect/>
          </a:stretch>
        </p:blipFill>
        <p:spPr>
          <a:xfrm>
            <a:off x="10959821" y="5684991"/>
            <a:ext cx="1232179" cy="925874"/>
          </a:xfrm>
          <a:prstGeom prst="rect">
            <a:avLst/>
          </a:prstGeom>
        </p:spPr>
      </p:pic>
    </p:spTree>
    <p:extLst>
      <p:ext uri="{BB962C8B-B14F-4D97-AF65-F5344CB8AC3E}">
        <p14:creationId xmlns:p14="http://schemas.microsoft.com/office/powerpoint/2010/main" val="3395231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sp>
        <p:nvSpPr>
          <p:cNvPr id="3" name="Объект 2"/>
          <p:cNvSpPr>
            <a:spLocks noGrp="1"/>
          </p:cNvSpPr>
          <p:nvPr>
            <p:ph idx="1"/>
          </p:nvPr>
        </p:nvSpPr>
        <p:spPr/>
        <p:txBody>
          <a:bodyPr>
            <a:normAutofit/>
          </a:bodyPr>
          <a:lstStyle/>
          <a:p>
            <a:r>
              <a:rPr lang="ru-RU" sz="2400" dirty="0" smtClean="0"/>
              <a:t>Научное воплощение пересадка органов и тканей получила лишь в 1905 г., когда впервые французским хирургом А. </a:t>
            </a:r>
            <a:r>
              <a:rPr lang="ru-RU" sz="2400" dirty="0" err="1" smtClean="0"/>
              <a:t>Каррелем</a:t>
            </a:r>
            <a:r>
              <a:rPr lang="ru-RU" sz="2400" dirty="0" smtClean="0"/>
              <a:t> в эксперименте была пересажена почка собаки. В 1934 г. впервые в мире советским хирургом Ю. Ю. Вороным была пересажена почка женщине 26 лет, у которой вследствие </a:t>
            </a:r>
            <a:r>
              <a:rPr lang="ru-RU" sz="2400" dirty="0" smtClean="0"/>
              <a:t>отравления </a:t>
            </a:r>
            <a:r>
              <a:rPr lang="ru-RU" sz="2400" dirty="0" smtClean="0"/>
              <a:t>развились необратимые изменения в почках. Больная погибла. Последующие операции тоже закончились неудачей. В 1965 г впервые в Советском Союзе хирургом Б. В. Петровским была произведена удачная пересадка почки от матери к дочери. Год спустя им же была произведена пересадка от трупного донора. </a:t>
            </a:r>
            <a:endParaRPr lang="ru-RU" sz="2400" dirty="0"/>
          </a:p>
        </p:txBody>
      </p:sp>
      <p:pic>
        <p:nvPicPr>
          <p:cNvPr id="5" name="Рисунок 4"/>
          <p:cNvPicPr>
            <a:picLocks noChangeAspect="1"/>
          </p:cNvPicPr>
          <p:nvPr/>
        </p:nvPicPr>
        <p:blipFill>
          <a:blip r:embed="rId2"/>
          <a:stretch>
            <a:fillRect/>
          </a:stretch>
        </p:blipFill>
        <p:spPr>
          <a:xfrm>
            <a:off x="9996616" y="5033979"/>
            <a:ext cx="2195384" cy="1649639"/>
          </a:xfrm>
          <a:prstGeom prst="rect">
            <a:avLst/>
          </a:prstGeom>
        </p:spPr>
      </p:pic>
    </p:spTree>
    <p:extLst>
      <p:ext uri="{BB962C8B-B14F-4D97-AF65-F5344CB8AC3E}">
        <p14:creationId xmlns:p14="http://schemas.microsoft.com/office/powerpoint/2010/main" val="1013621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sp>
        <p:nvSpPr>
          <p:cNvPr id="3" name="Объект 2"/>
          <p:cNvSpPr>
            <a:spLocks noGrp="1"/>
          </p:cNvSpPr>
          <p:nvPr>
            <p:ph idx="1"/>
          </p:nvPr>
        </p:nvSpPr>
        <p:spPr>
          <a:xfrm>
            <a:off x="581193" y="2526485"/>
            <a:ext cx="11029615" cy="3678303"/>
          </a:xfrm>
        </p:spPr>
        <p:txBody>
          <a:bodyPr>
            <a:noAutofit/>
          </a:bodyPr>
          <a:lstStyle/>
          <a:p>
            <a:r>
              <a:rPr lang="ru-RU" sz="2400" dirty="0" smtClean="0"/>
              <a:t>Всякая ткань или орган, пересаженные в другой организм, воспринимаются им как чужеродное тело. Эта реакция на чужеродное тело вызывается специфическими веществами, находящимися в пересаженной ткани – антигенами. Состав антигенов каждого индивидуума также отличается. А именно этим определяется степень тканевой несовместимости. Тканевая несовместимость отсутствует у однояйцевых близнецов, потому что у них состав антигенов совершенно идентичен; между родителями и детьми  уже выявляется некоторое различие, но оно выражено в значительно меньшей степени, чем между посторонними людьми, у которых несовместимость тканей при пересадке, т. е. так называемый трансплантационный иммунитет, наиболее </a:t>
            </a:r>
            <a:r>
              <a:rPr lang="ru-RU" sz="2400" dirty="0" smtClean="0"/>
              <a:t>выражен. </a:t>
            </a:r>
            <a:r>
              <a:rPr lang="ru-RU" sz="2400" dirty="0" smtClean="0"/>
              <a:t>Именно из-за этого случается частая гибель пересаженного органа.</a:t>
            </a:r>
            <a:endParaRPr lang="ru-RU" sz="2400" dirty="0"/>
          </a:p>
        </p:txBody>
      </p:sp>
      <p:pic>
        <p:nvPicPr>
          <p:cNvPr id="4" name="Рисунок 3"/>
          <p:cNvPicPr>
            <a:picLocks noChangeAspect="1"/>
          </p:cNvPicPr>
          <p:nvPr/>
        </p:nvPicPr>
        <p:blipFill>
          <a:blip r:embed="rId2"/>
          <a:stretch>
            <a:fillRect/>
          </a:stretch>
        </p:blipFill>
        <p:spPr>
          <a:xfrm>
            <a:off x="10713152" y="2744083"/>
            <a:ext cx="1478848" cy="1111225"/>
          </a:xfrm>
          <a:prstGeom prst="rect">
            <a:avLst/>
          </a:prstGeom>
        </p:spPr>
      </p:pic>
    </p:spTree>
    <p:extLst>
      <p:ext uri="{BB962C8B-B14F-4D97-AF65-F5344CB8AC3E}">
        <p14:creationId xmlns:p14="http://schemas.microsoft.com/office/powerpoint/2010/main" val="2953231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normAutofit/>
          </a:bodyPr>
          <a:lstStyle/>
          <a:p>
            <a:r>
              <a:rPr lang="ru-RU" sz="2400" dirty="0"/>
              <a:t>История переливания крови</a:t>
            </a:r>
          </a:p>
          <a:p>
            <a:r>
              <a:rPr lang="ru-RU" sz="2400" dirty="0" smtClean="0"/>
              <a:t>Группы </a:t>
            </a:r>
            <a:r>
              <a:rPr lang="ru-RU" sz="2400" dirty="0" smtClean="0"/>
              <a:t>крови</a:t>
            </a:r>
          </a:p>
          <a:p>
            <a:r>
              <a:rPr lang="ru-RU" sz="2400" dirty="0" smtClean="0"/>
              <a:t>Переливание крови</a:t>
            </a:r>
            <a:endParaRPr lang="ru-RU" sz="2400" dirty="0" smtClean="0"/>
          </a:p>
          <a:p>
            <a:r>
              <a:rPr lang="ru-RU" sz="2400" dirty="0" smtClean="0"/>
              <a:t>Резус - фактор</a:t>
            </a:r>
          </a:p>
          <a:p>
            <a:r>
              <a:rPr lang="ru-RU" sz="2400" dirty="0" smtClean="0"/>
              <a:t>Пересадка органов и </a:t>
            </a:r>
            <a:r>
              <a:rPr lang="ru-RU" sz="2400" dirty="0" smtClean="0"/>
              <a:t>тканей</a:t>
            </a:r>
          </a:p>
          <a:p>
            <a:r>
              <a:rPr lang="ru-RU" sz="2400" dirty="0" smtClean="0"/>
              <a:t>3 </a:t>
            </a:r>
            <a:r>
              <a:rPr lang="en-US" sz="2400" dirty="0" smtClean="0"/>
              <a:t>D</a:t>
            </a:r>
            <a:r>
              <a:rPr lang="ru-RU" sz="2400" dirty="0" smtClean="0"/>
              <a:t> </a:t>
            </a:r>
            <a:r>
              <a:rPr lang="ru-RU" sz="2400" dirty="0" err="1" smtClean="0"/>
              <a:t>биопечать</a:t>
            </a:r>
            <a:r>
              <a:rPr lang="ru-RU" sz="2400" dirty="0" smtClean="0"/>
              <a:t> органов и тканей</a:t>
            </a:r>
            <a:endParaRPr lang="ru-RU" sz="24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316420"/>
            <a:ext cx="4559642" cy="3886671"/>
          </a:xfrm>
          <a:prstGeom prst="rect">
            <a:avLst/>
          </a:prstGeom>
        </p:spPr>
      </p:pic>
    </p:spTree>
    <p:extLst>
      <p:ext uri="{BB962C8B-B14F-4D97-AF65-F5344CB8AC3E}">
        <p14:creationId xmlns:p14="http://schemas.microsoft.com/office/powerpoint/2010/main" val="3410086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sp>
        <p:nvSpPr>
          <p:cNvPr id="3" name="Объект 2"/>
          <p:cNvSpPr>
            <a:spLocks noGrp="1"/>
          </p:cNvSpPr>
          <p:nvPr>
            <p:ph idx="1"/>
          </p:nvPr>
        </p:nvSpPr>
        <p:spPr>
          <a:xfrm>
            <a:off x="581193" y="2477059"/>
            <a:ext cx="11029615" cy="3678303"/>
          </a:xfrm>
        </p:spPr>
        <p:txBody>
          <a:bodyPr>
            <a:noAutofit/>
          </a:bodyPr>
          <a:lstStyle/>
          <a:p>
            <a:r>
              <a:rPr lang="ru-RU" sz="2400" dirty="0" smtClean="0"/>
              <a:t>В случае ксенотрансплантации основной причиной несовместимости являются видовые различия организмов донора и реципиента. При </a:t>
            </a:r>
            <a:r>
              <a:rPr lang="ru-RU" sz="2400" dirty="0" err="1" smtClean="0"/>
              <a:t>аллотрансплантации</a:t>
            </a:r>
            <a:r>
              <a:rPr lang="ru-RU" sz="2400" dirty="0" smtClean="0"/>
              <a:t> тканевая несовместимость обусловлена индивидуальными особенностями  специфичности белков, полисахаридов и липидов клетки. </a:t>
            </a:r>
          </a:p>
          <a:p>
            <a:r>
              <a:rPr lang="ru-RU" sz="2400" dirty="0" smtClean="0"/>
              <a:t>Антигенные свойства организм приобретает уже на ранних стадиях внутриутробного развития, поэтому трансплантация эмбриональных тканей также сопровождается тканевой несовместимостью. Реакция, направленная на отторжение трансплантата, вызывает гибель его. Эта реакция зависит от деятельности иммунокомпетентных лимфоцитов, которые  реагируют на трансплантат как на чужеродный белок. </a:t>
            </a:r>
          </a:p>
          <a:p>
            <a:r>
              <a:rPr lang="ru-RU" sz="2400" dirty="0" smtClean="0"/>
              <a:t>В результате наступает инфильтрация трансплантата лимфоидными клетками и прекращение в нём кровотока. И затем гибель.</a:t>
            </a:r>
            <a:endParaRPr lang="ru-RU" sz="2400" dirty="0"/>
          </a:p>
        </p:txBody>
      </p:sp>
      <p:pic>
        <p:nvPicPr>
          <p:cNvPr id="4" name="Рисунок 3"/>
          <p:cNvPicPr>
            <a:picLocks noChangeAspect="1"/>
          </p:cNvPicPr>
          <p:nvPr/>
        </p:nvPicPr>
        <p:blipFill>
          <a:blip r:embed="rId2"/>
          <a:stretch>
            <a:fillRect/>
          </a:stretch>
        </p:blipFill>
        <p:spPr>
          <a:xfrm>
            <a:off x="10648404" y="4796711"/>
            <a:ext cx="1543596" cy="1183959"/>
          </a:xfrm>
          <a:prstGeom prst="rect">
            <a:avLst/>
          </a:prstGeom>
        </p:spPr>
      </p:pic>
    </p:spTree>
    <p:extLst>
      <p:ext uri="{BB962C8B-B14F-4D97-AF65-F5344CB8AC3E}">
        <p14:creationId xmlns:p14="http://schemas.microsoft.com/office/powerpoint/2010/main" val="1258978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Пересадка органов и тканей</a:t>
            </a:r>
            <a:endParaRPr lang="ru-RU" dirty="0"/>
          </a:p>
        </p:txBody>
      </p:sp>
      <p:sp>
        <p:nvSpPr>
          <p:cNvPr id="3" name="Объект 2"/>
          <p:cNvSpPr>
            <a:spLocks noGrp="1"/>
          </p:cNvSpPr>
          <p:nvPr>
            <p:ph idx="1"/>
          </p:nvPr>
        </p:nvSpPr>
        <p:spPr>
          <a:xfrm>
            <a:off x="581194" y="2464702"/>
            <a:ext cx="4892850" cy="3678303"/>
          </a:xfrm>
        </p:spPr>
        <p:txBody>
          <a:bodyPr>
            <a:noAutofit/>
          </a:bodyPr>
          <a:lstStyle/>
          <a:p>
            <a:r>
              <a:rPr lang="ru-RU" sz="2400" dirty="0" smtClean="0"/>
              <a:t>В последние годы были найдены и успешно применены вещества или физические факторы, способные подавлять нежелательные реакцию иммунитета. Их назвали иммунодепрессантами. К ним относятся гормональные, некоторые химиотерапевтические препараты, рентгеновское облучение. </a:t>
            </a:r>
          </a:p>
        </p:txBody>
      </p:sp>
      <p:pic>
        <p:nvPicPr>
          <p:cNvPr id="4" name="Рисунок 3"/>
          <p:cNvPicPr>
            <a:picLocks noChangeAspect="1"/>
          </p:cNvPicPr>
          <p:nvPr/>
        </p:nvPicPr>
        <p:blipFill>
          <a:blip r:embed="rId2"/>
          <a:stretch>
            <a:fillRect/>
          </a:stretch>
        </p:blipFill>
        <p:spPr>
          <a:xfrm>
            <a:off x="9663291" y="2464702"/>
            <a:ext cx="1725520" cy="1296577"/>
          </a:xfrm>
          <a:prstGeom prst="rect">
            <a:avLst/>
          </a:prstGeom>
        </p:spPr>
      </p:pic>
      <p:pic>
        <p:nvPicPr>
          <p:cNvPr id="5" name="Рисунок 4"/>
          <p:cNvPicPr>
            <a:picLocks noChangeAspect="1"/>
          </p:cNvPicPr>
          <p:nvPr/>
        </p:nvPicPr>
        <p:blipFill>
          <a:blip r:embed="rId3"/>
          <a:stretch>
            <a:fillRect/>
          </a:stretch>
        </p:blipFill>
        <p:spPr>
          <a:xfrm>
            <a:off x="5474044" y="2236950"/>
            <a:ext cx="6249501" cy="4448055"/>
          </a:xfrm>
          <a:prstGeom prst="rect">
            <a:avLst/>
          </a:prstGeom>
        </p:spPr>
      </p:pic>
    </p:spTree>
    <p:extLst>
      <p:ext uri="{BB962C8B-B14F-4D97-AF65-F5344CB8AC3E}">
        <p14:creationId xmlns:p14="http://schemas.microsoft.com/office/powerpoint/2010/main" val="3460249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stretch>
            <a:fillRect/>
          </a:stretch>
        </p:blipFill>
        <p:spPr>
          <a:xfrm>
            <a:off x="6981567" y="2180496"/>
            <a:ext cx="4263082" cy="4178293"/>
          </a:xfrm>
          <a:prstGeom prst="rect">
            <a:avLst/>
          </a:prstGeom>
        </p:spPr>
      </p:pic>
      <p:sp>
        <p:nvSpPr>
          <p:cNvPr id="4" name="Прямоугольник 3"/>
          <p:cNvSpPr/>
          <p:nvPr/>
        </p:nvSpPr>
        <p:spPr>
          <a:xfrm>
            <a:off x="420129" y="2180496"/>
            <a:ext cx="6166022" cy="4305794"/>
          </a:xfrm>
          <a:prstGeom prst="rect">
            <a:avLst/>
          </a:prstGeom>
        </p:spPr>
        <p:txBody>
          <a:bodyPr wrap="square">
            <a:spAutoFit/>
          </a:bodyPr>
          <a:lstStyle/>
          <a:p>
            <a:pPr marL="306000" lvl="0" indent="-306000">
              <a:spcBef>
                <a:spcPct val="20000"/>
              </a:spcBef>
              <a:spcAft>
                <a:spcPts val="600"/>
              </a:spcAft>
              <a:buClr>
                <a:srgbClr val="903163"/>
              </a:buClr>
              <a:buSzPct val="92000"/>
              <a:buFont typeface="Wingdings 2" panose="05020102010507070707" pitchFamily="18" charset="2"/>
              <a:buChar char=""/>
            </a:pPr>
            <a:r>
              <a:rPr lang="ru-RU" sz="2400" dirty="0">
                <a:solidFill>
                  <a:srgbClr val="3D3D3D"/>
                </a:solidFill>
              </a:rPr>
              <a:t>Немаловажное значение имеет жизнеспособность пересаженного органа к моменту включения его в кровообращение реципиента. И так появилась консервация органов, т. е. применение методов и средств, сохраняющих жизнеспособность органа вне организма в течении многих часов. </a:t>
            </a:r>
          </a:p>
          <a:p>
            <a:pPr marL="306000" lvl="0" indent="-306000">
              <a:spcBef>
                <a:spcPct val="20000"/>
              </a:spcBef>
              <a:spcAft>
                <a:spcPts val="600"/>
              </a:spcAft>
              <a:buClr>
                <a:srgbClr val="903163"/>
              </a:buClr>
              <a:buSzPct val="92000"/>
              <a:buFont typeface="Wingdings 2" panose="05020102010507070707" pitchFamily="18" charset="2"/>
              <a:buChar char=""/>
            </a:pPr>
            <a:r>
              <a:rPr lang="ru-RU" sz="2400" dirty="0">
                <a:solidFill>
                  <a:srgbClr val="3D3D3D"/>
                </a:solidFill>
              </a:rPr>
              <a:t>Впервые успешная пересадка сердца произведена в 1967 г хирургом из Кейптауна </a:t>
            </a:r>
            <a:r>
              <a:rPr lang="ru-RU" sz="2400" dirty="0" err="1">
                <a:solidFill>
                  <a:srgbClr val="3D3D3D"/>
                </a:solidFill>
              </a:rPr>
              <a:t>Кристианом</a:t>
            </a:r>
            <a:r>
              <a:rPr lang="ru-RU" sz="2400" dirty="0">
                <a:solidFill>
                  <a:srgbClr val="3D3D3D"/>
                </a:solidFill>
              </a:rPr>
              <a:t> </a:t>
            </a:r>
            <a:r>
              <a:rPr lang="ru-RU" sz="2400" dirty="0" err="1">
                <a:solidFill>
                  <a:srgbClr val="3D3D3D"/>
                </a:solidFill>
              </a:rPr>
              <a:t>Барнардом</a:t>
            </a:r>
            <a:r>
              <a:rPr lang="ru-RU" sz="2400" dirty="0">
                <a:solidFill>
                  <a:srgbClr val="3D3D3D"/>
                </a:solidFill>
              </a:rPr>
              <a:t>. </a:t>
            </a:r>
            <a:endParaRPr lang="ru-RU" sz="2400" dirty="0">
              <a:solidFill>
                <a:srgbClr val="3D3D3D"/>
              </a:solidFill>
            </a:endParaRPr>
          </a:p>
        </p:txBody>
      </p:sp>
    </p:spTree>
    <p:extLst>
      <p:ext uri="{BB962C8B-B14F-4D97-AF65-F5344CB8AC3E}">
        <p14:creationId xmlns:p14="http://schemas.microsoft.com/office/powerpoint/2010/main" val="2688725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Группы риска при трансплантации</a:t>
            </a:r>
            <a:endParaRPr lang="ru-RU" dirty="0"/>
          </a:p>
        </p:txBody>
      </p:sp>
      <p:sp>
        <p:nvSpPr>
          <p:cNvPr id="3" name="Объект 2"/>
          <p:cNvSpPr>
            <a:spLocks noGrp="1"/>
          </p:cNvSpPr>
          <p:nvPr>
            <p:ph idx="1"/>
          </p:nvPr>
        </p:nvSpPr>
        <p:spPr>
          <a:xfrm>
            <a:off x="425618" y="2217566"/>
            <a:ext cx="11029615" cy="3678303"/>
          </a:xfrm>
        </p:spPr>
        <p:txBody>
          <a:bodyPr>
            <a:noAutofit/>
          </a:bodyPr>
          <a:lstStyle/>
          <a:p>
            <a:r>
              <a:rPr lang="ru-RU" sz="2400" dirty="0" smtClean="0"/>
              <a:t>Главным противопоказанием при подготовке к трансплантации является наличие серьёзных генетических различий донора и реципиента. </a:t>
            </a:r>
            <a:endParaRPr lang="ru-RU" sz="2400" dirty="0"/>
          </a:p>
          <a:p>
            <a:r>
              <a:rPr lang="ru-RU" sz="2400" dirty="0" smtClean="0"/>
              <a:t>Онкологические больные, имеющие злокачественные новообразования с небольшим сроком после радикального лечения. От лечения до трансплантологии должно пройти не менее 2 лет.</a:t>
            </a:r>
          </a:p>
          <a:p>
            <a:r>
              <a:rPr lang="ru-RU" sz="2400" dirty="0" smtClean="0"/>
              <a:t>Противопоказана пересадка почки пациентам с острыми, активными инфекционными и воспалительными заболеваниями, а также обострениями хронических заболеваний подобного рода. </a:t>
            </a:r>
          </a:p>
          <a:p>
            <a:r>
              <a:rPr lang="ru-RU" sz="2400" dirty="0" smtClean="0"/>
              <a:t>Изменения личности при хронических психозах, наркомании </a:t>
            </a:r>
            <a:r>
              <a:rPr lang="ru-RU" sz="2400" dirty="0"/>
              <a:t>и</a:t>
            </a:r>
            <a:r>
              <a:rPr lang="ru-RU" sz="2400" dirty="0" smtClean="0"/>
              <a:t> алкоголизме также относят пациента в группу риска.</a:t>
            </a:r>
            <a:endParaRPr lang="ru-RU" sz="2400" dirty="0"/>
          </a:p>
        </p:txBody>
      </p:sp>
      <p:pic>
        <p:nvPicPr>
          <p:cNvPr id="4" name="Рисунок 3"/>
          <p:cNvPicPr>
            <a:picLocks noChangeAspect="1"/>
          </p:cNvPicPr>
          <p:nvPr/>
        </p:nvPicPr>
        <p:blipFill>
          <a:blip r:embed="rId2"/>
          <a:stretch>
            <a:fillRect/>
          </a:stretch>
        </p:blipFill>
        <p:spPr>
          <a:xfrm>
            <a:off x="10765143" y="5697350"/>
            <a:ext cx="1380179" cy="1037083"/>
          </a:xfrm>
          <a:prstGeom prst="rect">
            <a:avLst/>
          </a:prstGeom>
        </p:spPr>
      </p:pic>
    </p:spTree>
    <p:extLst>
      <p:ext uri="{BB962C8B-B14F-4D97-AF65-F5344CB8AC3E}">
        <p14:creationId xmlns:p14="http://schemas.microsoft.com/office/powerpoint/2010/main" val="2643167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донорам</a:t>
            </a:r>
            <a:endParaRPr lang="ru-RU" dirty="0"/>
          </a:p>
        </p:txBody>
      </p:sp>
      <p:sp>
        <p:nvSpPr>
          <p:cNvPr id="3" name="Объект 2"/>
          <p:cNvSpPr>
            <a:spLocks noGrp="1"/>
          </p:cNvSpPr>
          <p:nvPr>
            <p:ph idx="1"/>
          </p:nvPr>
        </p:nvSpPr>
        <p:spPr>
          <a:xfrm>
            <a:off x="469982" y="2520778"/>
            <a:ext cx="5300623" cy="4621427"/>
          </a:xfrm>
        </p:spPr>
        <p:txBody>
          <a:bodyPr>
            <a:normAutofit lnSpcReduction="10000"/>
          </a:bodyPr>
          <a:lstStyle/>
          <a:p>
            <a:r>
              <a:rPr lang="ru-RU" sz="2400" dirty="0" smtClean="0"/>
              <a:t>Трансплантат должен быть получен у живых родственных доноров или доноров – трупов.</a:t>
            </a:r>
          </a:p>
          <a:p>
            <a:r>
              <a:rPr lang="ru-RU" sz="2400" dirty="0" smtClean="0"/>
              <a:t>Соответствие группы крови, генов, отвечающих за развитие иммунитета.</a:t>
            </a:r>
          </a:p>
          <a:p>
            <a:r>
              <a:rPr lang="ru-RU" sz="2400" dirty="0" smtClean="0"/>
              <a:t>Соответствие веса, возраста и пола донора и реципиента.</a:t>
            </a:r>
          </a:p>
          <a:p>
            <a:r>
              <a:rPr lang="ru-RU" sz="2400" dirty="0" smtClean="0"/>
              <a:t>Донор не должен быть инфицирован трансмиссивными инфекциями (сифилис, ВИЧ, гепатит В и С).</a:t>
            </a:r>
          </a:p>
          <a:p>
            <a:pPr marL="0" indent="0">
              <a:buNone/>
            </a:pPr>
            <a:endParaRPr lang="ru-RU" sz="2400" dirty="0" smtClean="0"/>
          </a:p>
          <a:p>
            <a:endParaRPr lang="ru-RU"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843" y="2218552"/>
            <a:ext cx="5842000" cy="4076700"/>
          </a:xfrm>
          <a:prstGeom prst="rect">
            <a:avLst/>
          </a:prstGeom>
        </p:spPr>
      </p:pic>
    </p:spTree>
    <p:extLst>
      <p:ext uri="{BB962C8B-B14F-4D97-AF65-F5344CB8AC3E}">
        <p14:creationId xmlns:p14="http://schemas.microsoft.com/office/powerpoint/2010/main" val="1370133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118851" y="4670853"/>
            <a:ext cx="1615580" cy="1079086"/>
          </a:xfrm>
          <a:prstGeom prst="rect">
            <a:avLst/>
          </a:prstGeom>
        </p:spPr>
      </p:pic>
      <p:sp>
        <p:nvSpPr>
          <p:cNvPr id="2" name="Заголовок 1"/>
          <p:cNvSpPr>
            <a:spLocks noGrp="1"/>
          </p:cNvSpPr>
          <p:nvPr>
            <p:ph type="title"/>
          </p:nvPr>
        </p:nvSpPr>
        <p:spPr>
          <a:xfrm>
            <a:off x="577612" y="702156"/>
            <a:ext cx="11029616" cy="1013800"/>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275" y="1804086"/>
            <a:ext cx="6969211" cy="4917989"/>
          </a:xfrm>
        </p:spPr>
      </p:pic>
    </p:spTree>
    <p:extLst>
      <p:ext uri="{BB962C8B-B14F-4D97-AF65-F5344CB8AC3E}">
        <p14:creationId xmlns:p14="http://schemas.microsoft.com/office/powerpoint/2010/main" val="1159795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Биопечать</a:t>
            </a:r>
            <a:r>
              <a:rPr lang="ru-RU" dirty="0" smtClean="0"/>
              <a:t> органов</a:t>
            </a:r>
            <a:endParaRPr lang="ru-RU" dirty="0"/>
          </a:p>
        </p:txBody>
      </p:sp>
      <p:sp>
        <p:nvSpPr>
          <p:cNvPr id="3" name="Объект 2"/>
          <p:cNvSpPr>
            <a:spLocks noGrp="1"/>
          </p:cNvSpPr>
          <p:nvPr>
            <p:ph idx="1"/>
          </p:nvPr>
        </p:nvSpPr>
        <p:spPr>
          <a:xfrm>
            <a:off x="408197" y="2415274"/>
            <a:ext cx="11029615" cy="4578650"/>
          </a:xfrm>
        </p:spPr>
        <p:txBody>
          <a:bodyPr>
            <a:normAutofit/>
          </a:bodyPr>
          <a:lstStyle/>
          <a:p>
            <a:r>
              <a:rPr lang="ru-RU" sz="2000" dirty="0"/>
              <a:t>Проблема нехватки донорских органов для пересадки заставляет искать биомедицинские решения, не требующие использования донорского материала. Технологии регенеративной медицины на сегодняшний день считаются наиболее перспективными. К ним относят генную и клеточную терапию и инжиниринг тканей</a:t>
            </a:r>
            <a:r>
              <a:rPr lang="ru-RU" sz="2000" dirty="0" smtClean="0"/>
              <a:t>.</a:t>
            </a:r>
          </a:p>
          <a:p>
            <a:r>
              <a:rPr lang="ru-RU" sz="2000" dirty="0" smtClean="0"/>
              <a:t> </a:t>
            </a:r>
            <a:r>
              <a:rPr lang="ru-RU" sz="2000" dirty="0"/>
              <a:t>В последнее время бурное развитие получило ещё одно направление регенеративной медицины — 3D-биопринтинг. Суть метода — сборка тканей и органов из конгломератов клеток, подобно конструктору. Осуществляют такую сборку, или </a:t>
            </a:r>
            <a:r>
              <a:rPr lang="ru-RU" sz="2000" dirty="0" err="1"/>
              <a:t>биопечать</a:t>
            </a:r>
            <a:r>
              <a:rPr lang="ru-RU" sz="2000" dirty="0"/>
              <a:t>, на специально разработанных 3D-биопринтерах, подобно тому как печатают на 3D-принтерах различные детали — послойно, по цифровой (компьютерной) трёхмерной модели. Картриджи принтеров при этом заправляют сфероидами — конгломератами клеток, которые «капают» на специальную подложку — своеобразную </a:t>
            </a:r>
            <a:r>
              <a:rPr lang="ru-RU" sz="2000" dirty="0" err="1"/>
              <a:t>биобумагу</a:t>
            </a:r>
            <a:r>
              <a:rPr lang="ru-RU" sz="2000" dirty="0"/>
              <a:t>. Напечатав один слой из клеточных сфероидов, сверху наносят второй, который «срастается» с первым. Так постепенно получают объёмный живой объект — ткань или орган. </a:t>
            </a:r>
          </a:p>
          <a:p>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3193" y="670978"/>
            <a:ext cx="1611012" cy="1076156"/>
          </a:xfrm>
          <a:prstGeom prst="rect">
            <a:avLst/>
          </a:prstGeom>
        </p:spPr>
      </p:pic>
    </p:spTree>
    <p:extLst>
      <p:ext uri="{BB962C8B-B14F-4D97-AF65-F5344CB8AC3E}">
        <p14:creationId xmlns:p14="http://schemas.microsoft.com/office/powerpoint/2010/main" val="140343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биопечать</a:t>
            </a:r>
            <a:r>
              <a:rPr lang="ru-RU" dirty="0" smtClean="0"/>
              <a:t> органов</a:t>
            </a:r>
            <a:endParaRPr lang="ru-RU" dirty="0"/>
          </a:p>
        </p:txBody>
      </p:sp>
      <p:sp>
        <p:nvSpPr>
          <p:cNvPr id="3" name="Объект 2"/>
          <p:cNvSpPr>
            <a:spLocks noGrp="1"/>
          </p:cNvSpPr>
          <p:nvPr>
            <p:ph idx="1"/>
          </p:nvPr>
        </p:nvSpPr>
        <p:spPr>
          <a:xfrm>
            <a:off x="581192" y="2180496"/>
            <a:ext cx="6202667" cy="4801072"/>
          </a:xfrm>
        </p:spPr>
        <p:txBody>
          <a:bodyPr>
            <a:normAutofit lnSpcReduction="10000"/>
          </a:bodyPr>
          <a:lstStyle/>
          <a:p>
            <a:r>
              <a:rPr lang="ru-RU" sz="2400" dirty="0"/>
              <a:t>Один из пионеров в области </a:t>
            </a:r>
            <a:r>
              <a:rPr lang="ru-RU" sz="2400" dirty="0" err="1"/>
              <a:t>биопечати</a:t>
            </a:r>
            <a:r>
              <a:rPr lang="ru-RU" sz="2400" dirty="0"/>
              <a:t> органов и </a:t>
            </a:r>
            <a:r>
              <a:rPr lang="ru-RU" sz="2400" dirty="0" err="1"/>
              <a:t>биофабрикации</a:t>
            </a:r>
            <a:r>
              <a:rPr lang="ru-RU" sz="2400" dirty="0"/>
              <a:t> тканей — Владимир Александрович Миронов, профессор университета Вирджинии (</a:t>
            </a:r>
            <a:r>
              <a:rPr lang="ru-RU" sz="2400" dirty="0" err="1"/>
              <a:t>Virginia</a:t>
            </a:r>
            <a:r>
              <a:rPr lang="ru-RU" sz="2400" dirty="0"/>
              <a:t> </a:t>
            </a:r>
            <a:r>
              <a:rPr lang="ru-RU" sz="2400" dirty="0" err="1"/>
              <a:t>Commonwealth</a:t>
            </a:r>
            <a:r>
              <a:rPr lang="ru-RU" sz="2400" dirty="0"/>
              <a:t> </a:t>
            </a:r>
            <a:r>
              <a:rPr lang="ru-RU" sz="2400" dirty="0" err="1"/>
              <a:t>University</a:t>
            </a:r>
            <a:r>
              <a:rPr lang="ru-RU" sz="2400" dirty="0"/>
              <a:t>, США) и научный руководитель компании «3D </a:t>
            </a:r>
            <a:r>
              <a:rPr lang="ru-RU" sz="2400" dirty="0" err="1"/>
              <a:t>Bioprinting</a:t>
            </a:r>
            <a:r>
              <a:rPr lang="ru-RU" sz="2400" dirty="0"/>
              <a:t> </a:t>
            </a:r>
            <a:r>
              <a:rPr lang="ru-RU" sz="2400" dirty="0" err="1"/>
              <a:t>Solutions</a:t>
            </a:r>
            <a:r>
              <a:rPr lang="ru-RU" sz="2400" dirty="0"/>
              <a:t>» (Россия). В числе его разработок аппарат для производства тканевых сфероидов и гидрогель для получения объёмных тканевых конструкторов. Именно такой гидрогель выполняет роль «</a:t>
            </a:r>
            <a:r>
              <a:rPr lang="ru-RU" sz="2400" dirty="0" err="1"/>
              <a:t>биобумаги</a:t>
            </a:r>
            <a:r>
              <a:rPr lang="ru-RU" sz="2400" dirty="0"/>
              <a:t>» для </a:t>
            </a:r>
            <a:r>
              <a:rPr lang="ru-RU" sz="2400" dirty="0" err="1"/>
              <a:t>биопечати</a:t>
            </a:r>
            <a:r>
              <a:rPr lang="ru-RU" sz="2400" dirty="0"/>
              <a:t>.</a:t>
            </a:r>
          </a:p>
          <a:p>
            <a:endParaRPr lang="ru-RU" dirty="0"/>
          </a:p>
        </p:txBody>
      </p:sp>
      <p:pic>
        <p:nvPicPr>
          <p:cNvPr id="4" name="Рисунок 3"/>
          <p:cNvPicPr>
            <a:picLocks noChangeAspect="1"/>
          </p:cNvPicPr>
          <p:nvPr/>
        </p:nvPicPr>
        <p:blipFill>
          <a:blip r:embed="rId2"/>
          <a:stretch>
            <a:fillRect/>
          </a:stretch>
        </p:blipFill>
        <p:spPr>
          <a:xfrm>
            <a:off x="7209394" y="2180496"/>
            <a:ext cx="4022897" cy="4333235"/>
          </a:xfrm>
          <a:prstGeom prst="rect">
            <a:avLst/>
          </a:prstGeom>
        </p:spPr>
      </p:pic>
      <p:pic>
        <p:nvPicPr>
          <p:cNvPr id="5" name="Рисунок 4"/>
          <p:cNvPicPr>
            <a:picLocks noChangeAspect="1"/>
          </p:cNvPicPr>
          <p:nvPr/>
        </p:nvPicPr>
        <p:blipFill>
          <a:blip r:embed="rId3"/>
          <a:stretch>
            <a:fillRect/>
          </a:stretch>
        </p:blipFill>
        <p:spPr>
          <a:xfrm>
            <a:off x="10094988" y="669513"/>
            <a:ext cx="1615580" cy="1079086"/>
          </a:xfrm>
          <a:prstGeom prst="rect">
            <a:avLst/>
          </a:prstGeom>
        </p:spPr>
      </p:pic>
    </p:spTree>
    <p:extLst>
      <p:ext uri="{BB962C8B-B14F-4D97-AF65-F5344CB8AC3E}">
        <p14:creationId xmlns:p14="http://schemas.microsoft.com/office/powerpoint/2010/main" val="1922589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400" dirty="0" smtClean="0"/>
              <a:t>СПАСИБО ЗА ВНИМАНИЕ!</a:t>
            </a:r>
            <a:endParaRPr lang="ru-RU"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664" y="3612739"/>
            <a:ext cx="609600" cy="813816"/>
          </a:xfrm>
          <a:prstGeom prst="rect">
            <a:avLst/>
          </a:prstGeom>
        </p:spPr>
      </p:pic>
    </p:spTree>
    <p:extLst>
      <p:ext uri="{BB962C8B-B14F-4D97-AF65-F5344CB8AC3E}">
        <p14:creationId xmlns:p14="http://schemas.microsoft.com/office/powerpoint/2010/main" val="113594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переливания крови</a:t>
            </a:r>
            <a:endParaRPr lang="ru-RU" dirty="0"/>
          </a:p>
        </p:txBody>
      </p:sp>
      <p:sp>
        <p:nvSpPr>
          <p:cNvPr id="3" name="Объект 2"/>
          <p:cNvSpPr>
            <a:spLocks noGrp="1"/>
          </p:cNvSpPr>
          <p:nvPr>
            <p:ph idx="1"/>
          </p:nvPr>
        </p:nvSpPr>
        <p:spPr>
          <a:xfrm>
            <a:off x="913774" y="2367092"/>
            <a:ext cx="10363826" cy="3749503"/>
          </a:xfrm>
        </p:spPr>
        <p:txBody>
          <a:bodyPr>
            <a:normAutofit/>
          </a:bodyPr>
          <a:lstStyle/>
          <a:p>
            <a:r>
              <a:rPr lang="ru-RU" sz="2400" dirty="0" smtClean="0"/>
              <a:t>Идея замены потерянной или старой, «больной» крови молодой и здоровой возникла ещё в 14-15 веках, но переливание крови не могло быть осуществлено, так как анатомо-физиологические основы кровообращения были описаны </a:t>
            </a:r>
            <a:r>
              <a:rPr lang="ru-RU" sz="2400" dirty="0"/>
              <a:t>Г</a:t>
            </a:r>
            <a:r>
              <a:rPr lang="ru-RU" sz="2400" dirty="0" smtClean="0"/>
              <a:t>арвеем только в 1728 году.</a:t>
            </a:r>
          </a:p>
          <a:p>
            <a:r>
              <a:rPr lang="ru-RU" sz="2400" dirty="0" smtClean="0"/>
              <a:t>В 1666 г. </a:t>
            </a:r>
            <a:r>
              <a:rPr lang="ru-RU" sz="2400" dirty="0" err="1" smtClean="0"/>
              <a:t>Лоуэр</a:t>
            </a:r>
            <a:r>
              <a:rPr lang="ru-RU" sz="2400" dirty="0" smtClean="0"/>
              <a:t> опубликовал результаты экспериментов по переливанию крови животным. Придворный врач </a:t>
            </a:r>
            <a:r>
              <a:rPr lang="ru-RU" sz="2400" dirty="0"/>
              <a:t>Л</a:t>
            </a:r>
            <a:r>
              <a:rPr lang="ru-RU" sz="2400" dirty="0" smtClean="0"/>
              <a:t>юдовика 14 </a:t>
            </a:r>
            <a:r>
              <a:rPr lang="ru-RU" sz="2400" dirty="0"/>
              <a:t>Д</a:t>
            </a:r>
            <a:r>
              <a:rPr lang="ru-RU" sz="2400" dirty="0" smtClean="0"/>
              <a:t>ени и хирург </a:t>
            </a:r>
            <a:r>
              <a:rPr lang="ru-RU" sz="2400" dirty="0" err="1"/>
              <a:t>Э</a:t>
            </a:r>
            <a:r>
              <a:rPr lang="ru-RU" sz="2400" dirty="0" err="1" smtClean="0"/>
              <a:t>мерец</a:t>
            </a:r>
            <a:r>
              <a:rPr lang="ru-RU" sz="2400" dirty="0" smtClean="0"/>
              <a:t> в 1667 г повторили эксперименты на собаках и перелили кровь ягнёнка тяжелобольному. Больной выздоровел. Затем перелили второму больному, но на этот раз человек умер.</a:t>
            </a:r>
          </a:p>
          <a:p>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816" y="5004485"/>
            <a:ext cx="988541" cy="1482811"/>
          </a:xfrm>
          <a:prstGeom prst="rect">
            <a:avLst/>
          </a:prstGeom>
        </p:spPr>
      </p:pic>
    </p:spTree>
    <p:extLst>
      <p:ext uri="{BB962C8B-B14F-4D97-AF65-F5344CB8AC3E}">
        <p14:creationId xmlns:p14="http://schemas.microsoft.com/office/powerpoint/2010/main" val="390345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переливания крови</a:t>
            </a:r>
            <a:endParaRPr lang="ru-RU" dirty="0"/>
          </a:p>
        </p:txBody>
      </p:sp>
      <p:sp>
        <p:nvSpPr>
          <p:cNvPr id="3" name="Объект 2"/>
          <p:cNvSpPr>
            <a:spLocks noGrp="1"/>
          </p:cNvSpPr>
          <p:nvPr>
            <p:ph idx="1"/>
          </p:nvPr>
        </p:nvSpPr>
        <p:spPr>
          <a:xfrm>
            <a:off x="383484" y="1995145"/>
            <a:ext cx="7302419" cy="4479796"/>
          </a:xfrm>
        </p:spPr>
        <p:txBody>
          <a:bodyPr>
            <a:normAutofit/>
          </a:bodyPr>
          <a:lstStyle/>
          <a:p>
            <a:r>
              <a:rPr lang="ru-RU" sz="2400" dirty="0" smtClean="0"/>
              <a:t>В 1679 г </a:t>
            </a:r>
            <a:r>
              <a:rPr lang="ru-RU" sz="2400" dirty="0" err="1"/>
              <a:t>М</a:t>
            </a:r>
            <a:r>
              <a:rPr lang="ru-RU" sz="2400" dirty="0" err="1" smtClean="0"/>
              <a:t>ерклин</a:t>
            </a:r>
            <a:r>
              <a:rPr lang="ru-RU" sz="2400" dirty="0" smtClean="0"/>
              <a:t>, а в 1682 г </a:t>
            </a:r>
            <a:r>
              <a:rPr lang="ru-RU" sz="2400" dirty="0" err="1"/>
              <a:t>Э</a:t>
            </a:r>
            <a:r>
              <a:rPr lang="ru-RU" sz="2400" dirty="0" err="1" smtClean="0"/>
              <a:t>ттенмюллер</a:t>
            </a:r>
            <a:r>
              <a:rPr lang="ru-RU" sz="2400" dirty="0" smtClean="0"/>
              <a:t> сообщили о том, что при смешивании крови двух индивидуумов иногда происходит агглютинация, что указывает на несовместимость крови. </a:t>
            </a:r>
          </a:p>
          <a:p>
            <a:r>
              <a:rPr lang="ru-RU" sz="2400" dirty="0" smtClean="0"/>
              <a:t>В 19 веке было выполнено уже около 600 переливаний, но большая часть больных погибла. Произошло это из-за групповой несовместимости.</a:t>
            </a:r>
          </a:p>
          <a:p>
            <a:r>
              <a:rPr lang="ru-RU" sz="2400" dirty="0" smtClean="0"/>
              <a:t>Агглютинация и свертываемость крови продолжали препятствовать применению переливания крови, но они были устранены после открытия групп крови в </a:t>
            </a:r>
            <a:r>
              <a:rPr lang="ru-RU" sz="2400" dirty="0" smtClean="0"/>
              <a:t>1901-1907 </a:t>
            </a:r>
            <a:r>
              <a:rPr lang="ru-RU" sz="2400" dirty="0" err="1" smtClean="0"/>
              <a:t>гг</a:t>
            </a:r>
            <a:r>
              <a:rPr lang="ru-RU" sz="2400" dirty="0" smtClean="0"/>
              <a:t> Я. Янским. </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8595" y="5474043"/>
            <a:ext cx="803189" cy="4571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478" y="2495248"/>
            <a:ext cx="4372792" cy="3819054"/>
          </a:xfrm>
          <a:prstGeom prst="rect">
            <a:avLst/>
          </a:prstGeom>
        </p:spPr>
      </p:pic>
    </p:spTree>
    <p:extLst>
      <p:ext uri="{BB962C8B-B14F-4D97-AF65-F5344CB8AC3E}">
        <p14:creationId xmlns:p14="http://schemas.microsoft.com/office/powerpoint/2010/main" val="373623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переливания крови</a:t>
            </a:r>
            <a:endParaRPr lang="ru-RU" dirty="0"/>
          </a:p>
        </p:txBody>
      </p:sp>
      <p:sp>
        <p:nvSpPr>
          <p:cNvPr id="3" name="Объект 2"/>
          <p:cNvSpPr>
            <a:spLocks noGrp="1"/>
          </p:cNvSpPr>
          <p:nvPr>
            <p:ph idx="1"/>
          </p:nvPr>
        </p:nvSpPr>
        <p:spPr/>
        <p:txBody>
          <a:bodyPr/>
          <a:lstStyle/>
          <a:p>
            <a:r>
              <a:rPr lang="ru-RU" sz="2400" dirty="0" smtClean="0"/>
              <a:t>В </a:t>
            </a:r>
            <a:r>
              <a:rPr lang="ru-RU" sz="2400" dirty="0"/>
              <a:t>Р</a:t>
            </a:r>
            <a:r>
              <a:rPr lang="ru-RU" sz="2400" dirty="0" smtClean="0"/>
              <a:t>оссии первые работы о переливании крови появились в 1830 г. (С. Ф. </a:t>
            </a:r>
            <a:r>
              <a:rPr lang="ru-RU" sz="2400" dirty="0" err="1"/>
              <a:t>Х</a:t>
            </a:r>
            <a:r>
              <a:rPr lang="ru-RU" sz="2400" dirty="0" err="1" smtClean="0"/>
              <a:t>отовицкий</a:t>
            </a:r>
            <a:r>
              <a:rPr lang="ru-RU" sz="2400" dirty="0" smtClean="0"/>
              <a:t>). В 1832 г </a:t>
            </a:r>
            <a:r>
              <a:rPr lang="ru-RU" sz="2400" dirty="0"/>
              <a:t>В</a:t>
            </a:r>
            <a:r>
              <a:rPr lang="ru-RU" sz="2400" dirty="0" smtClean="0"/>
              <a:t>ольф впервые успешно перелил кровь больной.</a:t>
            </a:r>
          </a:p>
          <a:p>
            <a:r>
              <a:rPr lang="ru-RU" sz="2400" dirty="0" smtClean="0"/>
              <a:t>В 1848 г А. М. </a:t>
            </a:r>
            <a:r>
              <a:rPr lang="ru-RU" sz="2400" dirty="0" err="1"/>
              <a:t>Ф</a:t>
            </a:r>
            <a:r>
              <a:rPr lang="ru-RU" sz="2400" dirty="0" err="1" smtClean="0"/>
              <a:t>иломафитский</a:t>
            </a:r>
            <a:r>
              <a:rPr lang="ru-RU" sz="2400" dirty="0" smtClean="0"/>
              <a:t> впервые изучил механизм действия перелитой крови, изготовил аппарат для переливания крови. В. Сутугин в 1865 г опубликовал результаты опытов на собаках с переливанием </a:t>
            </a:r>
            <a:r>
              <a:rPr lang="ru-RU" sz="2400" dirty="0" err="1" smtClean="0"/>
              <a:t>дефибринированной</a:t>
            </a:r>
            <a:r>
              <a:rPr lang="ru-RU" sz="2400" dirty="0" smtClean="0"/>
              <a:t> и консервированной при температуре 0 градусов крови.</a:t>
            </a:r>
          </a:p>
          <a:p>
            <a:r>
              <a:rPr lang="ru-RU" sz="2400" dirty="0" smtClean="0"/>
              <a:t>В 1926 г А. А. </a:t>
            </a:r>
            <a:r>
              <a:rPr lang="ru-RU" sz="2400" dirty="0"/>
              <a:t>Б</a:t>
            </a:r>
            <a:r>
              <a:rPr lang="ru-RU" sz="2400" dirty="0" smtClean="0"/>
              <a:t>огданов в </a:t>
            </a:r>
            <a:r>
              <a:rPr lang="ru-RU" sz="2400" dirty="0"/>
              <a:t>М</a:t>
            </a:r>
            <a:r>
              <a:rPr lang="ru-RU" sz="2400" dirty="0" smtClean="0"/>
              <a:t>оскве организовал Центральный институт переливания крови.</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816" y="4856204"/>
            <a:ext cx="1156991" cy="1705233"/>
          </a:xfrm>
          <a:prstGeom prst="rect">
            <a:avLst/>
          </a:prstGeom>
        </p:spPr>
      </p:pic>
    </p:spTree>
    <p:extLst>
      <p:ext uri="{BB962C8B-B14F-4D97-AF65-F5344CB8AC3E}">
        <p14:creationId xmlns:p14="http://schemas.microsoft.com/office/powerpoint/2010/main" val="39012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переливания крови</a:t>
            </a:r>
            <a:endParaRPr lang="ru-RU" dirty="0"/>
          </a:p>
        </p:txBody>
      </p:sp>
      <p:sp>
        <p:nvSpPr>
          <p:cNvPr id="3" name="Объект 2"/>
          <p:cNvSpPr>
            <a:spLocks noGrp="1"/>
          </p:cNvSpPr>
          <p:nvPr>
            <p:ph idx="1"/>
          </p:nvPr>
        </p:nvSpPr>
        <p:spPr/>
        <p:txBody>
          <a:bodyPr>
            <a:noAutofit/>
          </a:bodyPr>
          <a:lstStyle/>
          <a:p>
            <a:r>
              <a:rPr lang="ru-RU" sz="2400" dirty="0" smtClean="0"/>
              <a:t>Большую роль в развитии проблемы переливания крови в СССР сыграли А. А. Богомолец, С. И. </a:t>
            </a:r>
            <a:r>
              <a:rPr lang="ru-RU" sz="2400" dirty="0" err="1"/>
              <a:t>С</a:t>
            </a:r>
            <a:r>
              <a:rPr lang="ru-RU" sz="2400" dirty="0" err="1" smtClean="0"/>
              <a:t>пасокуконский</a:t>
            </a:r>
            <a:r>
              <a:rPr lang="ru-RU" sz="2400" dirty="0" smtClean="0"/>
              <a:t>, М. П. </a:t>
            </a:r>
            <a:r>
              <a:rPr lang="ru-RU" sz="2400" dirty="0"/>
              <a:t>К</a:t>
            </a:r>
            <a:r>
              <a:rPr lang="ru-RU" sz="2400" dirty="0" smtClean="0"/>
              <a:t>ончаловский и др. советские ученые первыми в мире разработали новые методы трансфузиологии; переливание </a:t>
            </a:r>
            <a:r>
              <a:rPr lang="ru-RU" sz="2400" dirty="0" err="1" smtClean="0"/>
              <a:t>фибринолизной</a:t>
            </a:r>
            <a:r>
              <a:rPr lang="ru-RU" sz="2400" dirty="0" smtClean="0"/>
              <a:t>-трупной, плацентарной и утилизированной крови. В Ленинградском институте переливания крови Н. Г. </a:t>
            </a:r>
            <a:r>
              <a:rPr lang="ru-RU" sz="2400" dirty="0" err="1" smtClean="0"/>
              <a:t>Карташевский</a:t>
            </a:r>
            <a:r>
              <a:rPr lang="ru-RU" sz="2400" dirty="0" smtClean="0"/>
              <a:t> и А. Н. </a:t>
            </a:r>
            <a:r>
              <a:rPr lang="ru-RU" sz="2400" dirty="0"/>
              <a:t>Ф</a:t>
            </a:r>
            <a:r>
              <a:rPr lang="ru-RU" sz="2400" dirty="0" smtClean="0"/>
              <a:t>илатов (1932, 1934) разработали методы переливания </a:t>
            </a:r>
            <a:r>
              <a:rPr lang="ru-RU" sz="2400" dirty="0" err="1" smtClean="0"/>
              <a:t>эритроцитной</a:t>
            </a:r>
            <a:r>
              <a:rPr lang="ru-RU" sz="2400" dirty="0" smtClean="0"/>
              <a:t> массы и </a:t>
            </a:r>
            <a:r>
              <a:rPr lang="ru-RU" sz="2400" dirty="0" err="1" smtClean="0"/>
              <a:t>нативной</a:t>
            </a:r>
            <a:r>
              <a:rPr lang="ru-RU" sz="2400" dirty="0" smtClean="0"/>
              <a:t> плазмы.</a:t>
            </a:r>
          </a:p>
          <a:p>
            <a:r>
              <a:rPr lang="ru-RU" sz="2400" dirty="0" smtClean="0"/>
              <a:t>В наши дни разработаны новые методы переливания крови, консервирования крови (-196), длительного её хранения при температуре -70, созданы новые </a:t>
            </a:r>
            <a:r>
              <a:rPr lang="ru-RU" sz="2400" dirty="0" err="1" smtClean="0"/>
              <a:t>препраты</a:t>
            </a:r>
            <a:r>
              <a:rPr lang="ru-RU" sz="2400" dirty="0" smtClean="0"/>
              <a:t> крови и кровезаменители. Создана искусственная кровь-</a:t>
            </a:r>
            <a:r>
              <a:rPr lang="ru-RU" sz="2400" dirty="0" err="1" smtClean="0"/>
              <a:t>перфторан</a:t>
            </a:r>
            <a:r>
              <a:rPr lang="ru-RU" sz="2400" dirty="0" smtClean="0"/>
              <a:t>.</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007" y="5858799"/>
            <a:ext cx="609600" cy="813816"/>
          </a:xfrm>
          <a:prstGeom prst="rect">
            <a:avLst/>
          </a:prstGeom>
        </p:spPr>
      </p:pic>
    </p:spTree>
    <p:extLst>
      <p:ext uri="{BB962C8B-B14F-4D97-AF65-F5344CB8AC3E}">
        <p14:creationId xmlns:p14="http://schemas.microsoft.com/office/powerpoint/2010/main" val="208457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149" y="173674"/>
            <a:ext cx="10364451" cy="1596177"/>
          </a:xfrm>
        </p:spPr>
        <p:txBody>
          <a:bodyPr/>
          <a:lstStyle/>
          <a:p>
            <a:r>
              <a:rPr lang="ru-RU" dirty="0" smtClean="0"/>
              <a:t>Группы крови </a:t>
            </a:r>
            <a:endParaRPr lang="ru-RU" dirty="0"/>
          </a:p>
        </p:txBody>
      </p:sp>
      <p:sp>
        <p:nvSpPr>
          <p:cNvPr id="3" name="Объект 2"/>
          <p:cNvSpPr>
            <a:spLocks noGrp="1"/>
          </p:cNvSpPr>
          <p:nvPr>
            <p:ph idx="1"/>
          </p:nvPr>
        </p:nvSpPr>
        <p:spPr>
          <a:xfrm>
            <a:off x="913774" y="2075936"/>
            <a:ext cx="10363826" cy="4234248"/>
          </a:xfrm>
        </p:spPr>
        <p:txBody>
          <a:bodyPr>
            <a:normAutofit/>
          </a:bodyPr>
          <a:lstStyle/>
          <a:p>
            <a:r>
              <a:rPr lang="ru-RU" sz="2400" dirty="0">
                <a:cs typeface="Times New Roman" panose="02020603050405020304" pitchFamily="18" charset="0"/>
              </a:rPr>
              <a:t>Группы крови – генетически наследуемые признаки, не изменяющиеся в течении жизни при естественных условиях.</a:t>
            </a:r>
          </a:p>
          <a:p>
            <a:r>
              <a:rPr lang="ru-RU" sz="2400" dirty="0" smtClean="0"/>
              <a:t>Группы крови определяются наборам антигенов, которые содержатся в форменных элементах крови (эритроцитах, лейкоцитах, тромбоцитах) и белками плазмы данного индивидуума.</a:t>
            </a:r>
          </a:p>
          <a:p>
            <a:r>
              <a:rPr lang="ru-RU" sz="2400" dirty="0" smtClean="0"/>
              <a:t>Каждую группу характеризуют определенные антигены (</a:t>
            </a:r>
            <a:r>
              <a:rPr lang="ru-RU" sz="2400" dirty="0" err="1" smtClean="0"/>
              <a:t>агглютиногены</a:t>
            </a:r>
            <a:r>
              <a:rPr lang="ru-RU" sz="2400" dirty="0" smtClean="0"/>
              <a:t>) и агглютинины. На практике различают два </a:t>
            </a:r>
            <a:r>
              <a:rPr lang="ru-RU" sz="2400" dirty="0" err="1" smtClean="0"/>
              <a:t>агглютиногена</a:t>
            </a:r>
            <a:r>
              <a:rPr lang="ru-RU" sz="2400" dirty="0" smtClean="0"/>
              <a:t> в эритроцитах (А и В) и два агглютинина в плазме – альфа (</a:t>
            </a:r>
            <a:r>
              <a:rPr lang="el-GR" sz="2400" dirty="0" smtClean="0">
                <a:latin typeface="Times New Roman" panose="02020603050405020304" pitchFamily="18" charset="0"/>
                <a:cs typeface="Times New Roman" panose="02020603050405020304" pitchFamily="18" charset="0"/>
              </a:rPr>
              <a:t>α</a:t>
            </a:r>
            <a:r>
              <a:rPr lang="ru-RU" sz="2400" dirty="0" smtClean="0">
                <a:latin typeface="Times New Roman" panose="02020603050405020304" pitchFamily="18" charset="0"/>
                <a:cs typeface="Times New Roman" panose="02020603050405020304" pitchFamily="18" charset="0"/>
              </a:rPr>
              <a:t>) и бета (</a:t>
            </a:r>
            <a:r>
              <a:rPr lang="el-GR" sz="2400" dirty="0" smtClean="0">
                <a:latin typeface="Times New Roman" panose="02020603050405020304" pitchFamily="18" charset="0"/>
                <a:cs typeface="Times New Roman" panose="02020603050405020304" pitchFamily="18" charset="0"/>
              </a:rPr>
              <a:t>β</a:t>
            </a:r>
            <a:r>
              <a:rPr lang="ru-RU" sz="2400" dirty="0" smtClean="0">
                <a:latin typeface="Times New Roman" panose="02020603050405020304" pitchFamily="18" charset="0"/>
                <a:cs typeface="Times New Roman" panose="02020603050405020304" pitchFamily="18" charset="0"/>
              </a:rPr>
              <a:t>). </a:t>
            </a:r>
          </a:p>
          <a:p>
            <a:pPr marL="0" indent="0">
              <a:buNone/>
            </a:pPr>
            <a:endParaRPr lang="ru-RU" sz="2400" dirty="0" smtClean="0">
              <a:latin typeface="Corbel" panose="020B050302020402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946" y="5313405"/>
            <a:ext cx="840259" cy="1302863"/>
          </a:xfrm>
          <a:prstGeom prst="rect">
            <a:avLst/>
          </a:prstGeom>
        </p:spPr>
      </p:pic>
    </p:spTree>
    <p:extLst>
      <p:ext uri="{BB962C8B-B14F-4D97-AF65-F5344CB8AC3E}">
        <p14:creationId xmlns:p14="http://schemas.microsoft.com/office/powerpoint/2010/main" val="298300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Группы крови</a:t>
            </a:r>
            <a:endParaRPr lang="ru-RU" dirty="0"/>
          </a:p>
        </p:txBody>
      </p:sp>
      <p:sp>
        <p:nvSpPr>
          <p:cNvPr id="3" name="Объект 2"/>
          <p:cNvSpPr>
            <a:spLocks noGrp="1"/>
          </p:cNvSpPr>
          <p:nvPr>
            <p:ph idx="1"/>
          </p:nvPr>
        </p:nvSpPr>
        <p:spPr/>
        <p:txBody>
          <a:bodyPr>
            <a:noAutofit/>
          </a:bodyPr>
          <a:lstStyle/>
          <a:p>
            <a:r>
              <a:rPr lang="ru-RU" sz="2400" dirty="0" smtClean="0"/>
              <a:t>Антигены (</a:t>
            </a:r>
            <a:r>
              <a:rPr lang="ru-RU" sz="2400" dirty="0" err="1" smtClean="0"/>
              <a:t>агглютиногены</a:t>
            </a:r>
            <a:r>
              <a:rPr lang="ru-RU" sz="2400" dirty="0" smtClean="0"/>
              <a:t> А и В) находятся в эритроцитах и во всех тканях организма, исключая мозг. Практическое значение имеют </a:t>
            </a:r>
            <a:r>
              <a:rPr lang="ru-RU" sz="2400" dirty="0" err="1" smtClean="0"/>
              <a:t>агглютиногены</a:t>
            </a:r>
            <a:r>
              <a:rPr lang="ru-RU" sz="2400" dirty="0" smtClean="0"/>
              <a:t>, расположенные на поверхности форменных элементов крови – с ними соединяются антитела, вызывая агглютинацию и гемолиз. Антиген 0 является слабым антигеном в эритроцитах и не даёт реакции агглютинации.</a:t>
            </a:r>
          </a:p>
          <a:p>
            <a:r>
              <a:rPr lang="ru-RU" sz="2400" dirty="0" smtClean="0"/>
              <a:t>Агглютинины (</a:t>
            </a:r>
            <a:r>
              <a:rPr lang="el-GR" sz="2400" dirty="0" smtClean="0">
                <a:latin typeface="Times New Roman" panose="02020603050405020304" pitchFamily="18" charset="0"/>
                <a:cs typeface="Times New Roman" panose="02020603050405020304" pitchFamily="18" charset="0"/>
              </a:rPr>
              <a:t>α</a:t>
            </a:r>
            <a:r>
              <a:rPr lang="ru-RU"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β</a:t>
            </a:r>
            <a:r>
              <a:rPr lang="ru-RU" sz="2400" dirty="0" smtClean="0">
                <a:latin typeface="Times New Roman" panose="02020603050405020304" pitchFamily="18" charset="0"/>
                <a:cs typeface="Times New Roman" panose="02020603050405020304" pitchFamily="18" charset="0"/>
              </a:rPr>
              <a:t>)</a:t>
            </a:r>
            <a:r>
              <a:rPr lang="ru-RU" sz="2400" dirty="0" smtClean="0">
                <a:latin typeface="Corbel" panose="020B0503020204020204" pitchFamily="34" charset="0"/>
                <a:cs typeface="Times New Roman" panose="02020603050405020304" pitchFamily="18" charset="0"/>
              </a:rPr>
              <a:t> – белки плазмы крови; они находятся также в лимфе, экссудате и транссудате. Специфично соединяются с одноимёнными антигенами крови. В сыворотке крови человека нет антител (агглютининов) против антигенов (</a:t>
            </a:r>
            <a:r>
              <a:rPr lang="ru-RU" sz="2400" dirty="0" err="1" smtClean="0">
                <a:latin typeface="Corbel" panose="020B0503020204020204" pitchFamily="34" charset="0"/>
                <a:cs typeface="Times New Roman" panose="02020603050405020304" pitchFamily="18" charset="0"/>
              </a:rPr>
              <a:t>агглютиногенов</a:t>
            </a:r>
            <a:r>
              <a:rPr lang="ru-RU" sz="2400" dirty="0" smtClean="0">
                <a:latin typeface="Corbel" panose="020B0503020204020204" pitchFamily="34" charset="0"/>
                <a:cs typeface="Times New Roman" panose="02020603050405020304" pitchFamily="18" charset="0"/>
              </a:rPr>
              <a:t>), которые имеются в его же эритроцитах , и наоборот.</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659" y="5641724"/>
            <a:ext cx="827903" cy="1055638"/>
          </a:xfrm>
          <a:prstGeom prst="rect">
            <a:avLst/>
          </a:prstGeom>
        </p:spPr>
      </p:pic>
    </p:spTree>
    <p:extLst>
      <p:ext uri="{BB962C8B-B14F-4D97-AF65-F5344CB8AC3E}">
        <p14:creationId xmlns:p14="http://schemas.microsoft.com/office/powerpoint/2010/main" val="2570686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Группы крови</a:t>
            </a:r>
            <a:endParaRPr lang="ru-RU" dirty="0"/>
          </a:p>
        </p:txBody>
      </p:sp>
      <p:sp>
        <p:nvSpPr>
          <p:cNvPr id="3" name="Объект 2"/>
          <p:cNvSpPr>
            <a:spLocks noGrp="1"/>
          </p:cNvSpPr>
          <p:nvPr>
            <p:ph idx="1"/>
          </p:nvPr>
        </p:nvSpPr>
        <p:spPr>
          <a:xfrm>
            <a:off x="581192" y="2180496"/>
            <a:ext cx="4658073" cy="3678303"/>
          </a:xfrm>
        </p:spPr>
        <p:txBody>
          <a:bodyPr>
            <a:normAutofit/>
          </a:bodyPr>
          <a:lstStyle/>
          <a:p>
            <a:r>
              <a:rPr lang="ru-RU" sz="2400" dirty="0" smtClean="0"/>
              <a:t>Различные отношения агглютининов и </a:t>
            </a:r>
            <a:r>
              <a:rPr lang="ru-RU" sz="2400" dirty="0" err="1" smtClean="0"/>
              <a:t>агглютиногенов</a:t>
            </a:r>
            <a:r>
              <a:rPr lang="ru-RU" sz="2400" dirty="0" smtClean="0"/>
              <a:t> позволили разделить кровь всех </a:t>
            </a:r>
            <a:r>
              <a:rPr lang="ru-RU" sz="2400" dirty="0" smtClean="0"/>
              <a:t>людей </a:t>
            </a:r>
            <a:r>
              <a:rPr lang="ru-RU" sz="2400" dirty="0" smtClean="0"/>
              <a:t>на 4 основные группы: </a:t>
            </a:r>
            <a:r>
              <a:rPr lang="en-US" sz="2400" dirty="0" smtClean="0"/>
              <a:t>I</a:t>
            </a:r>
            <a:r>
              <a:rPr lang="ru-RU" sz="2400" dirty="0" smtClean="0"/>
              <a:t> (0),</a:t>
            </a:r>
            <a:r>
              <a:rPr lang="en-US" sz="2400" dirty="0" smtClean="0"/>
              <a:t> II</a:t>
            </a:r>
            <a:r>
              <a:rPr lang="ru-RU" sz="2400" dirty="0" smtClean="0"/>
              <a:t> (А), </a:t>
            </a:r>
            <a:r>
              <a:rPr lang="en-US" sz="2400" dirty="0" smtClean="0"/>
              <a:t>III</a:t>
            </a:r>
            <a:r>
              <a:rPr lang="ru-RU" sz="2400" dirty="0" smtClean="0"/>
              <a:t> (В), </a:t>
            </a:r>
            <a:r>
              <a:rPr lang="en-US" sz="2400" dirty="0" smtClean="0"/>
              <a:t>IV</a:t>
            </a:r>
            <a:r>
              <a:rPr lang="ru-RU" sz="2400" dirty="0" smtClean="0"/>
              <a:t> (АВ).</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827" y="1927654"/>
            <a:ext cx="5634681" cy="4930346"/>
          </a:xfrm>
          <a:prstGeom prst="rect">
            <a:avLst/>
          </a:prstGeom>
        </p:spPr>
      </p:pic>
    </p:spTree>
    <p:extLst>
      <p:ext uri="{BB962C8B-B14F-4D97-AF65-F5344CB8AC3E}">
        <p14:creationId xmlns:p14="http://schemas.microsoft.com/office/powerpoint/2010/main" val="30600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TM03457464[[fn=Дивиденд]]</Template>
  <TotalTime>373</TotalTime>
  <Words>2062</Words>
  <Application>Microsoft Office PowerPoint</Application>
  <PresentationFormat>Широкоэкранный</PresentationFormat>
  <Paragraphs>80</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Corbel</vt:lpstr>
      <vt:lpstr>Gill Sans MT</vt:lpstr>
      <vt:lpstr>Times New Roman</vt:lpstr>
      <vt:lpstr>Wingdings 2</vt:lpstr>
      <vt:lpstr>Дивиденд</vt:lpstr>
      <vt:lpstr> Группы крови, переливание. Пересадка органов и тканей.</vt:lpstr>
      <vt:lpstr>Содержание:</vt:lpstr>
      <vt:lpstr>История переливания крови</vt:lpstr>
      <vt:lpstr>История переливания крови</vt:lpstr>
      <vt:lpstr>История переливания крови</vt:lpstr>
      <vt:lpstr>История переливания крови</vt:lpstr>
      <vt:lpstr>Группы крови </vt:lpstr>
      <vt:lpstr>Группы крови</vt:lpstr>
      <vt:lpstr>Группы крови</vt:lpstr>
      <vt:lpstr>Группы крови</vt:lpstr>
      <vt:lpstr>Группы крови</vt:lpstr>
      <vt:lpstr>Определение группы крови</vt:lpstr>
      <vt:lpstr>Резус - фактор</vt:lpstr>
      <vt:lpstr>Резус - фактор</vt:lpstr>
      <vt:lpstr>Резус - фактор</vt:lpstr>
      <vt:lpstr>Пересадка органов и тканей</vt:lpstr>
      <vt:lpstr>Пересадка органов и тканей</vt:lpstr>
      <vt:lpstr>Пересадка органов и тканей</vt:lpstr>
      <vt:lpstr>Пересадка органов и тканей</vt:lpstr>
      <vt:lpstr>Пересадка органов и тканей</vt:lpstr>
      <vt:lpstr>Пересадка органов и тканей</vt:lpstr>
      <vt:lpstr>Презентация PowerPoint</vt:lpstr>
      <vt:lpstr>Группы риска при трансплантации</vt:lpstr>
      <vt:lpstr>Требования к донорам</vt:lpstr>
      <vt:lpstr>Презентация PowerPoint</vt:lpstr>
      <vt:lpstr>Биопечать органов</vt:lpstr>
      <vt:lpstr> биопечать органов</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Диана и Максим</dc:creator>
  <cp:lastModifiedBy>Диана и Максим</cp:lastModifiedBy>
  <cp:revision>37</cp:revision>
  <dcterms:created xsi:type="dcterms:W3CDTF">2016-05-15T12:37:21Z</dcterms:created>
  <dcterms:modified xsi:type="dcterms:W3CDTF">2016-05-16T15:08:56Z</dcterms:modified>
</cp:coreProperties>
</file>