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E06C401-D958-4E5C-A59A-9BF1F4FDD36A}" type="datetimeFigureOut">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870019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06C401-D958-4E5C-A59A-9BF1F4FDD36A}" type="datetimeFigureOut">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311048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06C401-D958-4E5C-A59A-9BF1F4FDD36A}" type="datetimeFigureOut">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32944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06C401-D958-4E5C-A59A-9BF1F4FDD36A}" type="datetimeFigureOut">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230448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E06C401-D958-4E5C-A59A-9BF1F4FDD36A}" type="datetimeFigureOut">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162635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E06C401-D958-4E5C-A59A-9BF1F4FDD36A}" type="datetimeFigureOut">
              <a:rPr lang="ru-RU" smtClean="0"/>
              <a:t>06.03.2018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1941441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E06C401-D958-4E5C-A59A-9BF1F4FDD36A}" type="datetimeFigureOut">
              <a:rPr lang="ru-RU" smtClean="0"/>
              <a:t>06.03.2018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1899634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E06C401-D958-4E5C-A59A-9BF1F4FDD36A}" type="datetimeFigureOut">
              <a:rPr lang="ru-RU" smtClean="0"/>
              <a:t>06.03.2018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581408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E06C401-D958-4E5C-A59A-9BF1F4FDD36A}" type="datetimeFigureOut">
              <a:rPr lang="ru-RU" smtClean="0"/>
              <a:t>06.03.2018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313637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E06C401-D958-4E5C-A59A-9BF1F4FDD36A}" type="datetimeFigureOut">
              <a:rPr lang="ru-RU" smtClean="0"/>
              <a:t>06.03.2018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385308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E06C401-D958-4E5C-A59A-9BF1F4FDD36A}" type="datetimeFigureOut">
              <a:rPr lang="ru-RU" smtClean="0"/>
              <a:t>06.03.2018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FB17FE-2134-40D4-A506-7E7AA80E87F0}" type="slidenum">
              <a:rPr lang="ru-RU" smtClean="0"/>
              <a:t>‹#›</a:t>
            </a:fld>
            <a:endParaRPr lang="ru-RU"/>
          </a:p>
        </p:txBody>
      </p:sp>
    </p:spTree>
    <p:extLst>
      <p:ext uri="{BB962C8B-B14F-4D97-AF65-F5344CB8AC3E}">
        <p14:creationId xmlns:p14="http://schemas.microsoft.com/office/powerpoint/2010/main" val="132162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06C401-D958-4E5C-A59A-9BF1F4FDD36A}" type="datetimeFigureOut">
              <a:rPr lang="ru-RU" smtClean="0"/>
              <a:t>06.03.2018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B17FE-2134-40D4-A506-7E7AA80E87F0}" type="slidenum">
              <a:rPr lang="ru-RU" smtClean="0"/>
              <a:t>‹#›</a:t>
            </a:fld>
            <a:endParaRPr lang="ru-RU"/>
          </a:p>
        </p:txBody>
      </p:sp>
    </p:spTree>
    <p:extLst>
      <p:ext uri="{BB962C8B-B14F-4D97-AF65-F5344CB8AC3E}">
        <p14:creationId xmlns:p14="http://schemas.microsoft.com/office/powerpoint/2010/main" val="3083884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37005" y="2923309"/>
            <a:ext cx="7962177" cy="3059602"/>
          </a:xfrm>
        </p:spPr>
        <p:txBody>
          <a:bodyPr>
            <a:normAutofit fontScale="90000"/>
          </a:bodyPr>
          <a:lstStyle/>
          <a:p>
            <a:pPr>
              <a:defRPr/>
            </a:pPr>
            <a:r>
              <a:rPr lang="ru-RU" dirty="0" smtClean="0"/>
              <a:t>Формирование планеты. Планетные системы. Планеты солнечной системы</a:t>
            </a:r>
            <a:endParaRPr lang="ru-RU" dirty="0"/>
          </a:p>
        </p:txBody>
      </p:sp>
      <p:sp>
        <p:nvSpPr>
          <p:cNvPr id="3" name="Подзаголовок 2"/>
          <p:cNvSpPr>
            <a:spLocks noGrp="1"/>
          </p:cNvSpPr>
          <p:nvPr>
            <p:ph type="subTitle" idx="1"/>
          </p:nvPr>
        </p:nvSpPr>
        <p:spPr>
          <a:xfrm>
            <a:off x="8575532" y="5779792"/>
            <a:ext cx="3394364" cy="969818"/>
          </a:xfrm>
        </p:spPr>
        <p:txBody>
          <a:bodyPr>
            <a:normAutofit/>
          </a:bodyPr>
          <a:lstStyle/>
          <a:p>
            <a:pPr>
              <a:defRPr/>
            </a:pPr>
            <a:endParaRPr lang="en-US" sz="1800" dirty="0">
              <a:latin typeface="Times New Roman" pitchFamily="18" charset="0"/>
              <a:cs typeface="Times New Roman" pitchFamily="18" charset="0"/>
            </a:endParaRPr>
          </a:p>
          <a:p>
            <a:pPr>
              <a:defRPr/>
            </a:pPr>
            <a:r>
              <a:rPr lang="ru-RU" sz="2000" b="1" dirty="0">
                <a:latin typeface="Times New Roman" panose="02020603050405020304" pitchFamily="18" charset="0"/>
                <a:cs typeface="Times New Roman" panose="02020603050405020304" pitchFamily="18" charset="0"/>
              </a:rPr>
              <a:t>Бельтюкова Е.Е.</a:t>
            </a:r>
          </a:p>
          <a:p>
            <a:pPr>
              <a:defRPr/>
            </a:pPr>
            <a:endParaRPr lang="ru-RU" sz="1800" dirty="0">
              <a:latin typeface="Times New Roman" pitchFamily="18" charset="0"/>
              <a:cs typeface="Times New Roman" pitchFamily="18" charset="0"/>
            </a:endParaRPr>
          </a:p>
          <a:p>
            <a:pPr>
              <a:defRPr/>
            </a:pPr>
            <a:endParaRPr lang="ru-RU" sz="1800" dirty="0">
              <a:latin typeface="Times New Roman" pitchFamily="18" charset="0"/>
              <a:cs typeface="Times New Roman" pitchFamily="18" charset="0"/>
            </a:endParaRPr>
          </a:p>
          <a:p>
            <a:pPr>
              <a:defRPr/>
            </a:pPr>
            <a:endParaRPr lang="ru-RU" sz="1800" dirty="0">
              <a:latin typeface="Times New Roman" pitchFamily="18" charset="0"/>
              <a:cs typeface="Times New Roman" pitchFamily="18" charset="0"/>
            </a:endParaRPr>
          </a:p>
          <a:p>
            <a:pPr>
              <a:defRPr/>
            </a:pPr>
            <a:endParaRPr lang="ru-RU" sz="1800" dirty="0">
              <a:latin typeface="Times New Roman" pitchFamily="18" charset="0"/>
              <a:cs typeface="Times New Roman" pitchFamily="18" charset="0"/>
            </a:endParaRPr>
          </a:p>
        </p:txBody>
      </p:sp>
      <p:sp>
        <p:nvSpPr>
          <p:cNvPr id="8197" name="TextBox 7"/>
          <p:cNvSpPr txBox="1">
            <a:spLocks noChangeArrowheads="1"/>
          </p:cNvSpPr>
          <p:nvPr/>
        </p:nvSpPr>
        <p:spPr bwMode="auto">
          <a:xfrm>
            <a:off x="3860657" y="2353535"/>
            <a:ext cx="471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ru-RU" altLang="ru-RU" sz="2000" b="1" dirty="0">
                <a:latin typeface="Times New Roman" panose="02020603050405020304" pitchFamily="18" charset="0"/>
                <a:cs typeface="Times New Roman" panose="02020603050405020304" pitchFamily="18" charset="0"/>
              </a:rPr>
              <a:t>Лекция № </a:t>
            </a:r>
            <a:r>
              <a:rPr lang="ru-RU" altLang="ru-RU" sz="2000" b="1" dirty="0" smtClean="0">
                <a:latin typeface="Times New Roman" panose="02020603050405020304" pitchFamily="18" charset="0"/>
                <a:cs typeface="Times New Roman" panose="02020603050405020304" pitchFamily="18" charset="0"/>
              </a:rPr>
              <a:t>7</a:t>
            </a:r>
            <a:endParaRPr lang="ru-RU" altLang="ru-RU" sz="2000" b="1" dirty="0">
              <a:latin typeface="Times New Roman" panose="02020603050405020304" pitchFamily="18" charset="0"/>
              <a:cs typeface="Times New Roman" panose="02020603050405020304" pitchFamily="18" charset="0"/>
            </a:endParaRPr>
          </a:p>
        </p:txBody>
      </p:sp>
      <p:sp>
        <p:nvSpPr>
          <p:cNvPr id="8198" name="TextBox 5"/>
          <p:cNvSpPr txBox="1">
            <a:spLocks noChangeArrowheads="1"/>
          </p:cNvSpPr>
          <p:nvPr/>
        </p:nvSpPr>
        <p:spPr bwMode="auto">
          <a:xfrm>
            <a:off x="2351089" y="79375"/>
            <a:ext cx="79216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ru-RU" altLang="ru-RU" sz="1400" b="1">
                <a:latin typeface="Times New Roman" panose="02020603050405020304" pitchFamily="18" charset="0"/>
                <a:cs typeface="Times New Roman" panose="02020603050405020304" pitchFamily="18" charset="0"/>
              </a:rPr>
              <a:t> ФЕДЕРАЛЬНОЕ ГОСУДАРСТВЕННОЕ БЮДЖЕТНОЕ  ОБРАЗОВАТЕЛЬНОЕ УЧРЕЖДЕНИЕ</a:t>
            </a:r>
            <a:endParaRPr lang="ru-RU" altLang="ru-RU" sz="1400">
              <a:latin typeface="Times New Roman" panose="02020603050405020304" pitchFamily="18" charset="0"/>
              <a:cs typeface="Times New Roman" panose="02020603050405020304" pitchFamily="18" charset="0"/>
            </a:endParaRPr>
          </a:p>
          <a:p>
            <a:pPr algn="ctr"/>
            <a:r>
              <a:rPr lang="ru-RU" altLang="ru-RU" sz="1400" b="1">
                <a:latin typeface="Times New Roman" panose="02020603050405020304" pitchFamily="18" charset="0"/>
                <a:cs typeface="Times New Roman" panose="02020603050405020304" pitchFamily="18" charset="0"/>
              </a:rPr>
              <a:t> ВЫСШЕГО ОБРАЗОВАНИЯ</a:t>
            </a:r>
            <a:endParaRPr lang="ru-RU" altLang="ru-RU" sz="1400">
              <a:latin typeface="Times New Roman" panose="02020603050405020304" pitchFamily="18" charset="0"/>
              <a:cs typeface="Times New Roman" panose="02020603050405020304" pitchFamily="18" charset="0"/>
            </a:endParaRPr>
          </a:p>
          <a:p>
            <a:pPr algn="ctr"/>
            <a:r>
              <a:rPr lang="ru-RU" altLang="ru-RU" sz="1400" b="1">
                <a:latin typeface="Times New Roman" panose="02020603050405020304" pitchFamily="18" charset="0"/>
                <a:cs typeface="Times New Roman" panose="02020603050405020304" pitchFamily="18" charset="0"/>
              </a:rPr>
              <a:t>«КРАСНОЯРСКИЙ ГОСУДАРСТВЕННЫЙ МЕДИЦИНСКИЙ УНИВЕРСИТЕТ </a:t>
            </a:r>
            <a:br>
              <a:rPr lang="ru-RU" altLang="ru-RU" sz="1400" b="1">
                <a:latin typeface="Times New Roman" panose="02020603050405020304" pitchFamily="18" charset="0"/>
                <a:cs typeface="Times New Roman" panose="02020603050405020304" pitchFamily="18" charset="0"/>
              </a:rPr>
            </a:br>
            <a:r>
              <a:rPr lang="ru-RU" altLang="ru-RU" sz="1400" b="1">
                <a:latin typeface="Times New Roman" panose="02020603050405020304" pitchFamily="18" charset="0"/>
                <a:cs typeface="Times New Roman" panose="02020603050405020304" pitchFamily="18" charset="0"/>
              </a:rPr>
              <a:t>ИМЕНИ ПРОФЕССОРА В.Ф. ВОЙНО-ЯСЕНЕЦКОГО» </a:t>
            </a:r>
            <a:endParaRPr lang="ru-RU" altLang="ru-RU" sz="1400">
              <a:latin typeface="Times New Roman" panose="02020603050405020304" pitchFamily="18" charset="0"/>
              <a:cs typeface="Times New Roman" panose="02020603050405020304" pitchFamily="18" charset="0"/>
            </a:endParaRPr>
          </a:p>
          <a:p>
            <a:pPr algn="ctr"/>
            <a:r>
              <a:rPr lang="ru-RU" altLang="ru-RU" sz="1400" b="1">
                <a:latin typeface="Times New Roman" panose="02020603050405020304" pitchFamily="18" charset="0"/>
                <a:cs typeface="Times New Roman" panose="02020603050405020304" pitchFamily="18" charset="0"/>
              </a:rPr>
              <a:t>МИНИСТЕРСТВА  ЗДРАВООХРАНЕНИЯ РОССИЙСКОЙ ФЕДЕРАЦИИ</a:t>
            </a:r>
            <a:endParaRPr lang="ru-RU" altLang="ru-RU" sz="1400">
              <a:latin typeface="Times New Roman" panose="02020603050405020304" pitchFamily="18" charset="0"/>
              <a:cs typeface="Times New Roman" panose="02020603050405020304" pitchFamily="18" charset="0"/>
            </a:endParaRPr>
          </a:p>
          <a:p>
            <a:pPr algn="ctr"/>
            <a:r>
              <a:rPr lang="ru-RU" altLang="ru-RU" sz="1400" b="1">
                <a:latin typeface="Times New Roman" panose="02020603050405020304" pitchFamily="18" charset="0"/>
                <a:cs typeface="Times New Roman" panose="02020603050405020304" pitchFamily="18" charset="0"/>
              </a:rPr>
              <a:t> </a:t>
            </a:r>
            <a:endParaRPr lang="ru-RU" altLang="ru-RU" sz="1400">
              <a:latin typeface="Times New Roman" panose="02020603050405020304" pitchFamily="18" charset="0"/>
              <a:cs typeface="Times New Roman" panose="02020603050405020304" pitchFamily="18" charset="0"/>
            </a:endParaRPr>
          </a:p>
          <a:p>
            <a:pPr algn="ctr"/>
            <a:r>
              <a:rPr lang="ru-RU" altLang="ru-RU" sz="1400" b="1">
                <a:latin typeface="Times New Roman" panose="02020603050405020304" pitchFamily="18" charset="0"/>
                <a:cs typeface="Times New Roman" panose="02020603050405020304" pitchFamily="18" charset="0"/>
              </a:rPr>
              <a:t>ФАРМАЦЕВТИЧЕСКИЙ КОЛЛЕДЖ</a:t>
            </a:r>
            <a:endParaRPr lang="ru-RU" altLang="ru-RU" sz="1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076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774825" y="188913"/>
            <a:ext cx="8642350" cy="1439862"/>
          </a:xfrm>
        </p:spPr>
        <p:txBody>
          <a:bodyPr>
            <a:noAutofit/>
          </a:bodyPr>
          <a:lstStyle/>
          <a:p>
            <a:pPr eaLnBrk="1" hangingPunct="1">
              <a:defRPr/>
            </a:pPr>
            <a:r>
              <a:rPr lang="ru-RU" sz="2000" b="1" dirty="0">
                <a:latin typeface="Times New Roman" pitchFamily="18" charset="0"/>
                <a:cs typeface="Times New Roman" pitchFamily="18" charset="0"/>
              </a:rPr>
              <a:t>Часть вещества, обладающая избыточным моментом вращения, образует тонкий газопылевой слой, газопылевой диск. Вокруг  протозвезды формируется протопланетное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облако, – пылевой </a:t>
            </a:r>
            <a:r>
              <a:rPr lang="ru-RU" sz="2000" b="1" dirty="0" err="1">
                <a:latin typeface="Times New Roman" pitchFamily="18" charset="0"/>
                <a:cs typeface="Times New Roman" pitchFamily="18" charset="0"/>
              </a:rPr>
              <a:t>субдиск</a:t>
            </a:r>
            <a:r>
              <a:rPr lang="ru-RU" sz="2000" b="1" dirty="0">
                <a:latin typeface="Times New Roman" pitchFamily="18" charset="0"/>
                <a:cs typeface="Times New Roman" pitchFamily="18" charset="0"/>
              </a:rPr>
              <a:t>. Протопланетное облако становится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все более плоским, сильно уплотняется.</a:t>
            </a:r>
            <a:endParaRPr lang="ru-RU" sz="2000" dirty="0">
              <a:latin typeface="Times New Roman" pitchFamily="18" charset="0"/>
              <a:cs typeface="Times New Roman" pitchFamily="18" charset="0"/>
            </a:endParaRPr>
          </a:p>
        </p:txBody>
      </p:sp>
      <p:sp>
        <p:nvSpPr>
          <p:cNvPr id="22531" name="Text Box 5"/>
          <p:cNvSpPr txBox="1">
            <a:spLocks noChangeArrowheads="1"/>
          </p:cNvSpPr>
          <p:nvPr/>
        </p:nvSpPr>
        <p:spPr bwMode="auto">
          <a:xfrm>
            <a:off x="2025650" y="5000637"/>
            <a:ext cx="8642350" cy="830997"/>
          </a:xfrm>
          <a:prstGeom prst="rect">
            <a:avLst/>
          </a:prstGeom>
          <a:noFill/>
          <a:ln w="9525">
            <a:noFill/>
            <a:miter lim="800000"/>
            <a:headEnd/>
            <a:tailEnd/>
          </a:ln>
        </p:spPr>
        <p:txBody>
          <a:bodyPr>
            <a:spAutoFit/>
          </a:bodyPr>
          <a:lstStyle/>
          <a:p>
            <a:pPr>
              <a:spcBef>
                <a:spcPct val="50000"/>
              </a:spcBef>
            </a:pPr>
            <a:r>
              <a:rPr lang="ru-RU" sz="1600" b="1" dirty="0">
                <a:solidFill>
                  <a:schemeClr val="hlink"/>
                </a:solidFill>
                <a:latin typeface="Verdana" pitchFamily="34" charset="0"/>
              </a:rPr>
              <a:t> </a:t>
            </a:r>
            <a:r>
              <a:rPr lang="ru-RU" sz="2400" dirty="0">
                <a:latin typeface="Times New Roman" pitchFamily="18" charset="0"/>
                <a:cs typeface="Times New Roman" pitchFamily="18" charset="0"/>
              </a:rPr>
              <a:t>Туманность Слоновий хобот – область активного звездообразования </a:t>
            </a:r>
          </a:p>
        </p:txBody>
      </p:sp>
      <p:pic>
        <p:nvPicPr>
          <p:cNvPr id="22532" name="Picture 7"/>
          <p:cNvPicPr>
            <a:picLocks noChangeAspect="1" noChangeArrowheads="1"/>
          </p:cNvPicPr>
          <p:nvPr/>
        </p:nvPicPr>
        <p:blipFill>
          <a:blip r:embed="rId2" cstate="print"/>
          <a:srcRect/>
          <a:stretch>
            <a:fillRect/>
          </a:stretch>
        </p:blipFill>
        <p:spPr bwMode="auto">
          <a:xfrm>
            <a:off x="3952861" y="1643051"/>
            <a:ext cx="3929090" cy="3290896"/>
          </a:xfrm>
          <a:prstGeom prst="rect">
            <a:avLst/>
          </a:prstGeom>
          <a:noFill/>
          <a:ln w="9525">
            <a:noFill/>
            <a:miter lim="800000"/>
            <a:headEnd/>
            <a:tailEnd/>
          </a:ln>
        </p:spPr>
      </p:pic>
    </p:spTree>
    <p:extLst>
      <p:ext uri="{BB962C8B-B14F-4D97-AF65-F5344CB8AC3E}">
        <p14:creationId xmlns:p14="http://schemas.microsoft.com/office/powerpoint/2010/main" val="401341276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52596" y="928670"/>
            <a:ext cx="8229600" cy="4286280"/>
          </a:xfrm>
        </p:spPr>
        <p:txBody>
          <a:bodyPr>
            <a:noAutofit/>
          </a:bodyPr>
          <a:lstStyle/>
          <a:p>
            <a:pPr eaLnBrk="1" hangingPunct="1">
              <a:defRPr/>
            </a:pPr>
            <a:r>
              <a:rPr lang="ru-RU" sz="2000" b="1" dirty="0">
                <a:latin typeface="Times New Roman" pitchFamily="18" charset="0"/>
                <a:cs typeface="Times New Roman" pitchFamily="18" charset="0"/>
              </a:rPr>
              <a:t>Затем </a:t>
            </a:r>
            <a:r>
              <a:rPr lang="ru-RU" sz="2000" b="1" dirty="0" err="1">
                <a:latin typeface="Times New Roman" pitchFamily="18" charset="0"/>
                <a:cs typeface="Times New Roman" pitchFamily="18" charset="0"/>
              </a:rPr>
              <a:t>допланетные</a:t>
            </a:r>
            <a:r>
              <a:rPr lang="ru-RU" sz="2000" b="1" dirty="0">
                <a:latin typeface="Times New Roman" pitchFamily="18" charset="0"/>
                <a:cs typeface="Times New Roman" pitchFamily="18" charset="0"/>
              </a:rPr>
              <a:t> тела объединяются в планеты. Аккумуляция планет продолжается миллионы лет, что очень незначительно по сравнению со временем жизни звезды. </a:t>
            </a:r>
            <a:r>
              <a:rPr lang="ru-RU" sz="2000" b="1" dirty="0" err="1">
                <a:latin typeface="Times New Roman" pitchFamily="18" charset="0"/>
                <a:cs typeface="Times New Roman" pitchFamily="18" charset="0"/>
              </a:rPr>
              <a:t>Протосолнце</a:t>
            </a:r>
            <a:r>
              <a:rPr lang="ru-RU" sz="2000" b="1" dirty="0">
                <a:latin typeface="Times New Roman" pitchFamily="18" charset="0"/>
                <a:cs typeface="Times New Roman" pitchFamily="18" charset="0"/>
              </a:rPr>
              <a:t> становится горячим. Его излучение нагревает внутреннюю область протопланетного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облака до 400 К, при этом образуется зона испарения.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Под действием солнечного ветра и давления света легкие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химические элементы</a:t>
            </a:r>
            <a:r>
              <a:rPr lang="ru-RU" sz="2000" dirty="0">
                <a:latin typeface="Times New Roman" pitchFamily="18" charset="0"/>
                <a:cs typeface="Times New Roman" pitchFamily="18" charset="0"/>
              </a:rPr>
              <a:t> </a:t>
            </a:r>
            <a:r>
              <a:rPr lang="ru-RU" sz="2000" b="1" dirty="0">
                <a:latin typeface="Times New Roman" pitchFamily="18" charset="0"/>
                <a:cs typeface="Times New Roman" pitchFamily="18" charset="0"/>
              </a:rPr>
              <a:t>(водород и гелий) оттесняются из окрестностей молодой звезды. В далекой области,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на расстоянии свыше 5 </a:t>
            </a:r>
            <a:r>
              <a:rPr lang="ru-RU" sz="2000" b="1" dirty="0" err="1">
                <a:latin typeface="Times New Roman" pitchFamily="18" charset="0"/>
                <a:cs typeface="Times New Roman" pitchFamily="18" charset="0"/>
              </a:rPr>
              <a:t>а.е</a:t>
            </a:r>
            <a:r>
              <a:rPr lang="ru-RU" sz="2000" b="1" dirty="0">
                <a:latin typeface="Times New Roman" pitchFamily="18" charset="0"/>
                <a:cs typeface="Times New Roman" pitchFamily="18" charset="0"/>
              </a:rPr>
              <a:t>., образуется зона </a:t>
            </a:r>
            <a:r>
              <a:rPr lang="ru-RU" sz="2000" b="1" dirty="0" err="1">
                <a:latin typeface="Times New Roman" pitchFamily="18" charset="0"/>
                <a:cs typeface="Times New Roman" pitchFamily="18" charset="0"/>
              </a:rPr>
              <a:t>намерзания</a:t>
            </a:r>
            <a:r>
              <a:rPr lang="ru-RU" sz="2000" b="1" dirty="0">
                <a:latin typeface="Times New Roman" pitchFamily="18" charset="0"/>
                <a:cs typeface="Times New Roman" pitchFamily="18" charset="0"/>
              </a:rPr>
              <a:t>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с температурой примерно 50 К. Это приводит к различиям в химическом составе будущих планет.</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69256068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35188" y="188914"/>
            <a:ext cx="8229600" cy="2160587"/>
          </a:xfrm>
        </p:spPr>
        <p:txBody>
          <a:bodyPr>
            <a:noAutofit/>
          </a:bodyPr>
          <a:lstStyle/>
          <a:p>
            <a:pPr eaLnBrk="1" hangingPunct="1">
              <a:defRPr/>
            </a:pPr>
            <a:r>
              <a:rPr lang="ru-RU" sz="2000" b="1" dirty="0">
                <a:latin typeface="Times New Roman" pitchFamily="18" charset="0"/>
                <a:cs typeface="Times New Roman" pitchFamily="18" charset="0"/>
              </a:rPr>
              <a:t>Как только масса </a:t>
            </a:r>
            <a:r>
              <a:rPr lang="ru-RU" sz="2000" b="1" dirty="0" err="1">
                <a:latin typeface="Times New Roman" pitchFamily="18" charset="0"/>
                <a:cs typeface="Times New Roman" pitchFamily="18" charset="0"/>
              </a:rPr>
              <a:t>протопланеты</a:t>
            </a:r>
            <a:r>
              <a:rPr lang="ru-RU" sz="2000" b="1" dirty="0">
                <a:latin typeface="Times New Roman" pitchFamily="18" charset="0"/>
                <a:cs typeface="Times New Roman" pitchFamily="18" charset="0"/>
              </a:rPr>
              <a:t> достигает 1–2 масс Земли, она способна захватывать атмосферу. </a:t>
            </a:r>
            <a:r>
              <a:rPr lang="ru-RU" sz="2000" b="1" dirty="0" err="1">
                <a:latin typeface="Times New Roman" pitchFamily="18" charset="0"/>
                <a:cs typeface="Times New Roman" pitchFamily="18" charset="0"/>
              </a:rPr>
              <a:t>Протоюпитер</a:t>
            </a:r>
            <a:r>
              <a:rPr lang="ru-RU" sz="2000" b="1" dirty="0">
                <a:latin typeface="Times New Roman" pitchFamily="18" charset="0"/>
                <a:cs typeface="Times New Roman" pitchFamily="18" charset="0"/>
              </a:rPr>
              <a:t> буквально за сотню лет увеличил свою массу </a:t>
            </a:r>
            <a:r>
              <a:rPr lang="en-US" sz="2000" b="1" dirty="0">
                <a:latin typeface="Times New Roman" pitchFamily="18" charset="0"/>
                <a:cs typeface="Times New Roman" pitchFamily="18" charset="0"/>
              </a:rPr>
              <a:t/>
            </a:r>
            <a:br>
              <a:rPr lang="en-US" sz="2000" b="1" dirty="0">
                <a:latin typeface="Times New Roman" pitchFamily="18" charset="0"/>
                <a:cs typeface="Times New Roman" pitchFamily="18" charset="0"/>
              </a:rPr>
            </a:br>
            <a:r>
              <a:rPr lang="ru-RU" sz="2000" b="1" dirty="0">
                <a:latin typeface="Times New Roman" pitchFamily="18" charset="0"/>
                <a:cs typeface="Times New Roman" pitchFamily="18" charset="0"/>
              </a:rPr>
              <a:t>в десятки раз</a:t>
            </a:r>
            <a:r>
              <a:rPr lang="ru-RU" sz="2000" dirty="0">
                <a:latin typeface="Times New Roman" pitchFamily="18" charset="0"/>
                <a:cs typeface="Times New Roman" pitchFamily="18" charset="0"/>
              </a:rPr>
              <a:t> </a:t>
            </a:r>
            <a:r>
              <a:rPr lang="ru-RU" sz="2000" b="1" dirty="0">
                <a:latin typeface="Times New Roman" pitchFamily="18" charset="0"/>
                <a:cs typeface="Times New Roman" pitchFamily="18" charset="0"/>
              </a:rPr>
              <a:t>за счет захвата газов. Затем скорость </a:t>
            </a:r>
            <a:r>
              <a:rPr lang="ru-RU" sz="2000" b="1" dirty="0" err="1">
                <a:latin typeface="Times New Roman" pitchFamily="18" charset="0"/>
                <a:cs typeface="Times New Roman" pitchFamily="18" charset="0"/>
              </a:rPr>
              <a:t>аккреции</a:t>
            </a:r>
            <a:r>
              <a:rPr lang="ru-RU" sz="2000" b="1" dirty="0">
                <a:latin typeface="Times New Roman" pitchFamily="18" charset="0"/>
                <a:cs typeface="Times New Roman" pitchFamily="18" charset="0"/>
              </a:rPr>
              <a:t> падает, т.к. весь газ непосредственно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на пути планеты уже собран, а снаружи он поступает</a:t>
            </a:r>
            <a:r>
              <a:rPr lang="en-US" sz="2000" b="1" dirty="0">
                <a:latin typeface="Times New Roman" pitchFamily="18" charset="0"/>
                <a:cs typeface="Times New Roman" pitchFamily="18" charset="0"/>
              </a:rPr>
              <a:t> </a:t>
            </a:r>
            <a:r>
              <a:rPr lang="ru-RU" sz="2000" b="1" dirty="0">
                <a:latin typeface="Times New Roman" pitchFamily="18" charset="0"/>
                <a:cs typeface="Times New Roman" pitchFamily="18" charset="0"/>
              </a:rPr>
              <a:t>достаточно медленно (за счет диффузии).</a:t>
            </a:r>
            <a:endParaRPr lang="ru-RU" sz="2000" dirty="0">
              <a:latin typeface="Times New Roman" pitchFamily="18" charset="0"/>
              <a:cs typeface="Times New Roman" pitchFamily="18" charset="0"/>
            </a:endParaRPr>
          </a:p>
        </p:txBody>
      </p:sp>
      <p:pic>
        <p:nvPicPr>
          <p:cNvPr id="24579" name="Picture 6"/>
          <p:cNvPicPr>
            <a:picLocks noChangeAspect="1" noChangeArrowheads="1"/>
          </p:cNvPicPr>
          <p:nvPr/>
        </p:nvPicPr>
        <p:blipFill>
          <a:blip r:embed="rId2" cstate="print"/>
          <a:srcRect/>
          <a:stretch>
            <a:fillRect/>
          </a:stretch>
        </p:blipFill>
        <p:spPr bwMode="auto">
          <a:xfrm>
            <a:off x="3216276" y="2708276"/>
            <a:ext cx="5400675" cy="4016375"/>
          </a:xfrm>
          <a:prstGeom prst="rect">
            <a:avLst/>
          </a:prstGeom>
          <a:noFill/>
          <a:ln w="9525">
            <a:noFill/>
            <a:miter lim="800000"/>
            <a:headEnd/>
            <a:tailEnd/>
          </a:ln>
        </p:spPr>
      </p:pic>
    </p:spTree>
    <p:extLst>
      <p:ext uri="{BB962C8B-B14F-4D97-AF65-F5344CB8AC3E}">
        <p14:creationId xmlns:p14="http://schemas.microsoft.com/office/powerpoint/2010/main" val="23861555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p:cNvPicPr>
            <a:picLocks noChangeAspect="1" noChangeArrowheads="1"/>
          </p:cNvPicPr>
          <p:nvPr/>
        </p:nvPicPr>
        <p:blipFill>
          <a:blip r:embed="rId2" cstate="print">
            <a:lum bright="6000"/>
          </a:blip>
          <a:srcRect/>
          <a:stretch>
            <a:fillRect/>
          </a:stretch>
        </p:blipFill>
        <p:spPr bwMode="auto">
          <a:xfrm>
            <a:off x="1524000" y="49214"/>
            <a:ext cx="9144000" cy="6808787"/>
          </a:xfrm>
          <a:prstGeom prst="rect">
            <a:avLst/>
          </a:prstGeom>
          <a:noFill/>
          <a:ln w="9525">
            <a:noFill/>
            <a:miter lim="800000"/>
            <a:headEnd/>
            <a:tailEnd/>
          </a:ln>
        </p:spPr>
      </p:pic>
    </p:spTree>
    <p:extLst>
      <p:ext uri="{BB962C8B-B14F-4D97-AF65-F5344CB8AC3E}">
        <p14:creationId xmlns:p14="http://schemas.microsoft.com/office/powerpoint/2010/main" val="114266195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1919288" y="1928814"/>
            <a:ext cx="8229600" cy="2928937"/>
          </a:xfrm>
        </p:spPr>
        <p:txBody>
          <a:bodyPr>
            <a:normAutofit/>
          </a:bodyPr>
          <a:lstStyle/>
          <a:p>
            <a:pPr algn="l" eaLnBrk="1" hangingPunct="1">
              <a:defRPr/>
            </a:pPr>
            <a:r>
              <a:rPr lang="ru-RU" sz="4000" dirty="0">
                <a:latin typeface="Times New Roman" pitchFamily="18" charset="0"/>
                <a:cs typeface="Times New Roman" pitchFamily="18" charset="0"/>
              </a:rPr>
              <a:t>Формирование планет, издавна считавшееся спокойным </a:t>
            </a:r>
            <a:br>
              <a:rPr lang="ru-RU" sz="4000" dirty="0">
                <a:latin typeface="Times New Roman" pitchFamily="18" charset="0"/>
                <a:cs typeface="Times New Roman" pitchFamily="18" charset="0"/>
              </a:rPr>
            </a:br>
            <a:r>
              <a:rPr lang="ru-RU" sz="4000" dirty="0">
                <a:latin typeface="Times New Roman" pitchFamily="18" charset="0"/>
                <a:cs typeface="Times New Roman" pitchFamily="18" charset="0"/>
              </a:rPr>
              <a:t>и стационарным процессом, </a:t>
            </a:r>
            <a:br>
              <a:rPr lang="ru-RU" sz="4000" dirty="0">
                <a:latin typeface="Times New Roman" pitchFamily="18" charset="0"/>
                <a:cs typeface="Times New Roman" pitchFamily="18" charset="0"/>
              </a:rPr>
            </a:br>
            <a:r>
              <a:rPr lang="ru-RU" sz="4000" dirty="0">
                <a:latin typeface="Times New Roman" pitchFamily="18" charset="0"/>
                <a:cs typeface="Times New Roman" pitchFamily="18" charset="0"/>
              </a:rPr>
              <a:t>в действительности </a:t>
            </a:r>
            <a:br>
              <a:rPr lang="ru-RU" sz="4000" dirty="0">
                <a:latin typeface="Times New Roman" pitchFamily="18" charset="0"/>
                <a:cs typeface="Times New Roman" pitchFamily="18" charset="0"/>
              </a:rPr>
            </a:br>
            <a:r>
              <a:rPr lang="ru-RU" sz="4000" dirty="0">
                <a:latin typeface="Times New Roman" pitchFamily="18" charset="0"/>
                <a:cs typeface="Times New Roman" pitchFamily="18" charset="0"/>
              </a:rPr>
              <a:t>оказалось весьма хаотическим</a:t>
            </a:r>
          </a:p>
        </p:txBody>
      </p:sp>
    </p:spTree>
    <p:extLst>
      <p:ext uri="{BB962C8B-B14F-4D97-AF65-F5344CB8AC3E}">
        <p14:creationId xmlns:p14="http://schemas.microsoft.com/office/powerpoint/2010/main" val="147444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12292"/>
                                        </p:tgtEl>
                                      </p:cBhvr>
                                    </p:animEffect>
                                    <p:set>
                                      <p:cBhvr>
                                        <p:cTn id="7" dur="1" fill="hold">
                                          <p:stCondLst>
                                            <p:cond delay="499"/>
                                          </p:stCondLst>
                                        </p:cTn>
                                        <p:tgtEl>
                                          <p:spTgt spid="122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Происхождение Земли еще с глубокой давности интересовало ученых,  все гипотезы разделили на горячего и холодного происхождения.</a:t>
            </a:r>
          </a:p>
          <a:p>
            <a:endParaRPr lang="ru-RU" dirty="0"/>
          </a:p>
        </p:txBody>
      </p:sp>
    </p:spTree>
    <p:extLst>
      <p:ext uri="{BB962C8B-B14F-4D97-AF65-F5344CB8AC3E}">
        <p14:creationId xmlns:p14="http://schemas.microsoft.com/office/powerpoint/2010/main" val="85384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74825" y="188913"/>
            <a:ext cx="8642350" cy="1439862"/>
          </a:xfrm>
        </p:spPr>
        <p:txBody>
          <a:bodyPr>
            <a:noAutofit/>
          </a:bodyPr>
          <a:lstStyle/>
          <a:p>
            <a:pPr eaLnBrk="1" hangingPunct="1">
              <a:defRPr/>
            </a:pPr>
            <a:r>
              <a:rPr lang="ru-RU" sz="2400" b="1" dirty="0">
                <a:latin typeface="Times New Roman" pitchFamily="18" charset="0"/>
                <a:cs typeface="Times New Roman" pitchFamily="18" charset="0"/>
              </a:rPr>
              <a:t>Раздел астрономии,</a:t>
            </a:r>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занимающийся изучением происхождения и эволюции </a:t>
            </a:r>
            <a:br>
              <a:rPr lang="ru-RU" sz="2400" b="1" dirty="0">
                <a:latin typeface="Times New Roman" pitchFamily="18" charset="0"/>
                <a:cs typeface="Times New Roman" pitchFamily="18" charset="0"/>
              </a:rPr>
            </a:br>
            <a:r>
              <a:rPr lang="ru-RU" sz="2400" b="1" dirty="0">
                <a:latin typeface="Times New Roman" pitchFamily="18" charset="0"/>
                <a:cs typeface="Times New Roman" pitchFamily="18" charset="0"/>
              </a:rPr>
              <a:t>небесных тел,  – звезд (в том числе Солнца), планет (в том числе Земли),</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ru-RU" sz="2400" b="1" dirty="0">
                <a:latin typeface="Times New Roman" pitchFamily="18" charset="0"/>
                <a:cs typeface="Times New Roman" pitchFamily="18" charset="0"/>
              </a:rPr>
              <a:t> и других тел планетной системы, называется </a:t>
            </a:r>
            <a:r>
              <a:rPr lang="ru-RU" sz="2400" b="1" i="1" dirty="0">
                <a:latin typeface="Times New Roman" pitchFamily="18" charset="0"/>
                <a:cs typeface="Times New Roman" pitchFamily="18" charset="0"/>
              </a:rPr>
              <a:t>космогонией</a:t>
            </a:r>
            <a:r>
              <a:rPr lang="en-US" sz="2400" b="1" dirty="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pic>
        <p:nvPicPr>
          <p:cNvPr id="14339" name="Picture 11"/>
          <p:cNvPicPr>
            <a:picLocks noChangeAspect="1" noChangeArrowheads="1"/>
          </p:cNvPicPr>
          <p:nvPr/>
        </p:nvPicPr>
        <p:blipFill>
          <a:blip r:embed="rId2" cstate="print"/>
          <a:srcRect/>
          <a:stretch>
            <a:fillRect/>
          </a:stretch>
        </p:blipFill>
        <p:spPr bwMode="auto">
          <a:xfrm>
            <a:off x="1524000" y="1989138"/>
            <a:ext cx="9144000" cy="4868862"/>
          </a:xfrm>
          <a:prstGeom prst="rect">
            <a:avLst/>
          </a:prstGeom>
          <a:noFill/>
          <a:ln w="9525">
            <a:noFill/>
            <a:miter lim="800000"/>
            <a:headEnd/>
            <a:tailEnd/>
          </a:ln>
        </p:spPr>
      </p:pic>
    </p:spTree>
    <p:extLst>
      <p:ext uri="{BB962C8B-B14F-4D97-AF65-F5344CB8AC3E}">
        <p14:creationId xmlns:p14="http://schemas.microsoft.com/office/powerpoint/2010/main" val="134042368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p192111_big"/>
          <p:cNvPicPr>
            <a:picLocks noGrp="1" noChangeAspect="1" noChangeArrowheads="1"/>
          </p:cNvPicPr>
          <p:nvPr>
            <p:ph idx="4294967295"/>
          </p:nvPr>
        </p:nvPicPr>
        <p:blipFill>
          <a:blip r:embed="rId2" cstate="print"/>
          <a:srcRect/>
          <a:stretch>
            <a:fillRect/>
          </a:stretch>
        </p:blipFill>
        <p:spPr>
          <a:xfrm>
            <a:off x="1524000" y="2708921"/>
            <a:ext cx="9144000" cy="3782368"/>
          </a:xfrm>
          <a:noFill/>
        </p:spPr>
      </p:pic>
      <p:sp>
        <p:nvSpPr>
          <p:cNvPr id="5123" name="Text Box 11"/>
          <p:cNvSpPr txBox="1">
            <a:spLocks noChangeArrowheads="1"/>
          </p:cNvSpPr>
          <p:nvPr/>
        </p:nvSpPr>
        <p:spPr bwMode="auto">
          <a:xfrm>
            <a:off x="1524001" y="6491288"/>
            <a:ext cx="7851829" cy="369332"/>
          </a:xfrm>
          <a:prstGeom prst="rect">
            <a:avLst/>
          </a:prstGeom>
          <a:noFill/>
          <a:ln w="9525">
            <a:noFill/>
            <a:miter lim="800000"/>
            <a:headEnd/>
            <a:tailEnd/>
          </a:ln>
        </p:spPr>
        <p:txBody>
          <a:bodyPr wrap="none">
            <a:spAutoFit/>
          </a:bodyPr>
          <a:lstStyle/>
          <a:p>
            <a:r>
              <a:rPr lang="ru-RU" dirty="0"/>
              <a:t>Юная планета-гигант захватывает газ из диска вокруг новорожденной звезды</a:t>
            </a:r>
          </a:p>
        </p:txBody>
      </p:sp>
      <p:sp>
        <p:nvSpPr>
          <p:cNvPr id="6161" name="Rectangle 17"/>
          <p:cNvSpPr>
            <a:spLocks noGrp="1" noChangeArrowheads="1"/>
          </p:cNvSpPr>
          <p:nvPr>
            <p:ph type="subTitle" idx="1"/>
          </p:nvPr>
        </p:nvSpPr>
        <p:spPr>
          <a:xfrm>
            <a:off x="1524000" y="0"/>
            <a:ext cx="9144000" cy="3068638"/>
          </a:xfrm>
        </p:spPr>
        <p:txBody>
          <a:bodyPr>
            <a:normAutofit/>
          </a:bodyPr>
          <a:lstStyle/>
          <a:p>
            <a:pPr algn="l" eaLnBrk="1" hangingPunct="1">
              <a:lnSpc>
                <a:spcPct val="80000"/>
              </a:lnSpc>
              <a:defRPr/>
            </a:pPr>
            <a:r>
              <a:rPr lang="ru-RU" dirty="0">
                <a:latin typeface="Times New Roman" pitchFamily="18" charset="0"/>
                <a:cs typeface="Times New Roman" pitchFamily="18" charset="0"/>
              </a:rPr>
              <a:t>В масштабах космоса планеты — всего лишь песчинки, играющие незначительную роль в грандиозной картине развития природных процессов. Однако это наиболее разнообразные и сложные объекты Вселенной. Ни у одного из других типов небесных тел не наблюдается подобного взаимодействия астрономических, геологических, химических и биологических процессов. Ни в одном из иных мест в космосе не может зародиться жизнь в том виде, как мы ее знаем. Только в течение последнего десятилетия астрономы обнаружили более 200 планет.</a:t>
            </a:r>
          </a:p>
        </p:txBody>
      </p:sp>
    </p:spTree>
    <p:extLst>
      <p:ext uri="{BB962C8B-B14F-4D97-AF65-F5344CB8AC3E}">
        <p14:creationId xmlns:p14="http://schemas.microsoft.com/office/powerpoint/2010/main" val="2146041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161">
                                            <p:txEl>
                                              <p:pRg st="0" end="0"/>
                                            </p:txEl>
                                          </p:spTgt>
                                        </p:tgtEl>
                                      </p:cBhvr>
                                    </p:animEffect>
                                    <p:animScale>
                                      <p:cBhvr>
                                        <p:cTn id="7" dur="250" autoRev="1" fill="hold"/>
                                        <p:tgtEl>
                                          <p:spTgt spid="6161">
                                            <p:txEl>
                                              <p:pRg st="0" end="0"/>
                                            </p:txEl>
                                          </p:spTgt>
                                        </p:tgtEl>
                                      </p:cBhvr>
                                      <p:by x="105000" y="105000"/>
                                    </p:animScale>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mph" presetSubtype="0" fill="hold" nodeType="clickEffect">
                                  <p:stCondLst>
                                    <p:cond delay="0"/>
                                  </p:stCondLst>
                                  <p:iterate type="lt">
                                    <p:tmPct val="4000"/>
                                  </p:iterate>
                                  <p:childTnLst>
                                    <p:set>
                                      <p:cBhvr override="childStyle">
                                        <p:cTn id="11" dur="500" fill="hold"/>
                                        <p:tgtEl>
                                          <p:spTgt spid="512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74825" y="188914"/>
            <a:ext cx="8642350" cy="2160587"/>
          </a:xfrm>
        </p:spPr>
        <p:txBody>
          <a:bodyPr>
            <a:noAutofit/>
          </a:bodyPr>
          <a:lstStyle/>
          <a:p>
            <a:pPr algn="l" eaLnBrk="1" hangingPunct="1">
              <a:defRPr/>
            </a:pPr>
            <a:r>
              <a:rPr lang="en-US" sz="2000" b="1" dirty="0">
                <a:latin typeface="Times New Roman" pitchFamily="18" charset="0"/>
                <a:cs typeface="Times New Roman" pitchFamily="18" charset="0"/>
              </a:rPr>
              <a:t>           </a:t>
            </a:r>
            <a:r>
              <a:rPr lang="ru-RU" sz="2000" b="1" dirty="0">
                <a:latin typeface="Times New Roman" pitchFamily="18" charset="0"/>
                <a:cs typeface="Times New Roman" pitchFamily="18" charset="0"/>
              </a:rPr>
              <a:t>Астрономы древности полагали,</a:t>
            </a:r>
            <a:r>
              <a:rPr lang="en-US" sz="2000" b="1" dirty="0">
                <a:latin typeface="Times New Roman" pitchFamily="18" charset="0"/>
                <a:cs typeface="Times New Roman" pitchFamily="18" charset="0"/>
              </a:rPr>
              <a:t> </a:t>
            </a:r>
            <a:r>
              <a:rPr lang="ru-RU" sz="2000" b="1" dirty="0">
                <a:latin typeface="Times New Roman" pitchFamily="18" charset="0"/>
                <a:cs typeface="Times New Roman" pitchFamily="18" charset="0"/>
              </a:rPr>
              <a:t>что Вселенная и Солнечная </a:t>
            </a:r>
            <a:r>
              <a:rPr lang="en-US" sz="2000" b="1" dirty="0">
                <a:latin typeface="Times New Roman" pitchFamily="18" charset="0"/>
                <a:cs typeface="Times New Roman" pitchFamily="18" charset="0"/>
              </a:rPr>
              <a:t> </a:t>
            </a:r>
            <a:br>
              <a:rPr lang="en-US" sz="2000" b="1" dirty="0">
                <a:latin typeface="Times New Roman" pitchFamily="18" charset="0"/>
                <a:cs typeface="Times New Roman" pitchFamily="18" charset="0"/>
              </a:rPr>
            </a:br>
            <a:r>
              <a:rPr lang="ru-RU" sz="2000" b="1" dirty="0">
                <a:latin typeface="Times New Roman" pitchFamily="18" charset="0"/>
                <a:cs typeface="Times New Roman" pitchFamily="18" charset="0"/>
              </a:rPr>
              <a:t>система существовали</a:t>
            </a:r>
            <a:r>
              <a:rPr lang="en-US" sz="2000" b="1" dirty="0">
                <a:latin typeface="Times New Roman" pitchFamily="18" charset="0"/>
                <a:cs typeface="Times New Roman" pitchFamily="18" charset="0"/>
              </a:rPr>
              <a:t> </a:t>
            </a:r>
            <a:r>
              <a:rPr lang="ru-RU" sz="2000" b="1" dirty="0">
                <a:latin typeface="Times New Roman" pitchFamily="18" charset="0"/>
                <a:cs typeface="Times New Roman" pitchFamily="18" charset="0"/>
              </a:rPr>
              <a:t>вечно и будут существовать еще столько же </a:t>
            </a:r>
            <a:r>
              <a:rPr lang="en-US" sz="2000" b="1" dirty="0">
                <a:latin typeface="Times New Roman" pitchFamily="18" charset="0"/>
                <a:cs typeface="Times New Roman" pitchFamily="18" charset="0"/>
              </a:rPr>
              <a:t/>
            </a:r>
            <a:br>
              <a:rPr lang="en-US" sz="2000" b="1" dirty="0">
                <a:latin typeface="Times New Roman" pitchFamily="18" charset="0"/>
                <a:cs typeface="Times New Roman" pitchFamily="18" charset="0"/>
              </a:rPr>
            </a:br>
            <a:r>
              <a:rPr lang="ru-RU" sz="2000" b="1" dirty="0">
                <a:latin typeface="Times New Roman" pitchFamily="18" charset="0"/>
                <a:cs typeface="Times New Roman" pitchFamily="18" charset="0"/>
              </a:rPr>
              <a:t>в неизменном виде.</a:t>
            </a:r>
            <a:r>
              <a:rPr lang="en-US" sz="2000" b="1" dirty="0">
                <a:latin typeface="Times New Roman" pitchFamily="18" charset="0"/>
                <a:cs typeface="Times New Roman" pitchFamily="18" charset="0"/>
              </a:rPr>
              <a:t> </a:t>
            </a:r>
            <a:r>
              <a:rPr lang="ru-RU" sz="2000" b="1" dirty="0">
                <a:latin typeface="Times New Roman" pitchFamily="18" charset="0"/>
                <a:cs typeface="Times New Roman" pitchFamily="18" charset="0"/>
              </a:rPr>
              <a:t>С появлением  христианства представляемый </a:t>
            </a:r>
            <a:r>
              <a:rPr lang="en-US" sz="2000" b="1" dirty="0">
                <a:latin typeface="Times New Roman" pitchFamily="18" charset="0"/>
                <a:cs typeface="Times New Roman" pitchFamily="18" charset="0"/>
              </a:rPr>
              <a:t/>
            </a:r>
            <a:br>
              <a:rPr lang="en-US" sz="2000" b="1" dirty="0">
                <a:latin typeface="Times New Roman" pitchFamily="18" charset="0"/>
                <a:cs typeface="Times New Roman" pitchFamily="18" charset="0"/>
              </a:rPr>
            </a:br>
            <a:r>
              <a:rPr lang="ru-RU" sz="2000" b="1" dirty="0">
                <a:latin typeface="Times New Roman" pitchFamily="18" charset="0"/>
                <a:cs typeface="Times New Roman" pitchFamily="18" charset="0"/>
              </a:rPr>
              <a:t>возраст Солнечной системы значительно уменьшился.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Джордано Бруно первым предположил, что звезды, подобно Солнцу, окружены планетными системами,</a:t>
            </a:r>
            <a:r>
              <a:rPr lang="en-US" sz="2000" b="1" dirty="0">
                <a:latin typeface="Times New Roman" pitchFamily="18" charset="0"/>
                <a:cs typeface="Times New Roman" pitchFamily="18" charset="0"/>
              </a:rPr>
              <a:t> </a:t>
            </a:r>
            <a:r>
              <a:rPr lang="ru-RU" sz="2000" b="1" dirty="0">
                <a:latin typeface="Times New Roman" pitchFamily="18" charset="0"/>
                <a:cs typeface="Times New Roman" pitchFamily="18" charset="0"/>
              </a:rPr>
              <a:t>которые непрерывно </a:t>
            </a:r>
            <a:r>
              <a:rPr lang="en-US" sz="2000" b="1" dirty="0">
                <a:latin typeface="Times New Roman" pitchFamily="18" charset="0"/>
                <a:cs typeface="Times New Roman" pitchFamily="18" charset="0"/>
              </a:rPr>
              <a:t/>
            </a:r>
            <a:br>
              <a:rPr lang="en-US" sz="2000" b="1" dirty="0">
                <a:latin typeface="Times New Roman" pitchFamily="18" charset="0"/>
                <a:cs typeface="Times New Roman" pitchFamily="18" charset="0"/>
              </a:rPr>
            </a:br>
            <a:r>
              <a:rPr lang="ru-RU" sz="2000" b="1" dirty="0">
                <a:latin typeface="Times New Roman" pitchFamily="18" charset="0"/>
                <a:cs typeface="Times New Roman" pitchFamily="18" charset="0"/>
              </a:rPr>
              <a:t>рождаются и умирают.</a:t>
            </a:r>
          </a:p>
        </p:txBody>
      </p:sp>
      <p:pic>
        <p:nvPicPr>
          <p:cNvPr id="15363" name="Picture 5"/>
          <p:cNvPicPr>
            <a:picLocks noChangeAspect="1" noChangeArrowheads="1"/>
          </p:cNvPicPr>
          <p:nvPr/>
        </p:nvPicPr>
        <p:blipFill>
          <a:blip r:embed="rId2" cstate="print"/>
          <a:srcRect/>
          <a:stretch>
            <a:fillRect/>
          </a:stretch>
        </p:blipFill>
        <p:spPr bwMode="auto">
          <a:xfrm>
            <a:off x="1524000" y="2349501"/>
            <a:ext cx="9144000" cy="4527821"/>
          </a:xfrm>
          <a:prstGeom prst="rect">
            <a:avLst/>
          </a:prstGeom>
          <a:noFill/>
          <a:ln w="9525">
            <a:noFill/>
            <a:miter lim="800000"/>
            <a:headEnd/>
            <a:tailEnd/>
          </a:ln>
        </p:spPr>
      </p:pic>
    </p:spTree>
    <p:extLst>
      <p:ext uri="{BB962C8B-B14F-4D97-AF65-F5344CB8AC3E}">
        <p14:creationId xmlns:p14="http://schemas.microsoft.com/office/powerpoint/2010/main" val="170785131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35560" y="764704"/>
            <a:ext cx="8229600" cy="1143000"/>
          </a:xfrm>
        </p:spPr>
        <p:txBody>
          <a:bodyPr>
            <a:noAutofit/>
          </a:bodyPr>
          <a:lstStyle/>
          <a:p>
            <a:pPr eaLnBrk="1" hangingPunct="1">
              <a:defRPr/>
            </a:pPr>
            <a:r>
              <a:rPr lang="ru-RU" sz="2400" dirty="0">
                <a:latin typeface="Times New Roman" pitchFamily="18" charset="0"/>
                <a:cs typeface="Times New Roman" pitchFamily="18" charset="0"/>
              </a:rPr>
              <a:t>Одним из условий возникновения около звезды планетной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ru-RU" sz="2400" dirty="0">
                <a:latin typeface="Times New Roman" pitchFamily="18" charset="0"/>
                <a:cs typeface="Times New Roman" pitchFamily="18" charset="0"/>
              </a:rPr>
              <a:t>системы является</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предварительное обогащение изначального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ru-RU" sz="2400" dirty="0">
                <a:latin typeface="Times New Roman" pitchFamily="18" charset="0"/>
                <a:cs typeface="Times New Roman" pitchFamily="18" charset="0"/>
              </a:rPr>
              <a:t>водородно-гелиевого вещества туманности тяжелыми элементами.</a:t>
            </a:r>
          </a:p>
        </p:txBody>
      </p:sp>
      <p:sp>
        <p:nvSpPr>
          <p:cNvPr id="13315" name="Rectangle 3"/>
          <p:cNvSpPr>
            <a:spLocks noGrp="1" noChangeArrowheads="1"/>
          </p:cNvSpPr>
          <p:nvPr>
            <p:ph type="body" idx="1"/>
          </p:nvPr>
        </p:nvSpPr>
        <p:spPr>
          <a:xfrm>
            <a:off x="8256589" y="5418138"/>
            <a:ext cx="2160587" cy="1439862"/>
          </a:xfrm>
        </p:spPr>
        <p:txBody>
          <a:bodyPr>
            <a:normAutofit fontScale="92500" lnSpcReduction="20000"/>
          </a:bodyPr>
          <a:lstStyle/>
          <a:p>
            <a:pPr eaLnBrk="1" hangingPunct="1">
              <a:lnSpc>
                <a:spcPct val="90000"/>
              </a:lnSpc>
              <a:buFont typeface="Wingdings" pitchFamily="2" charset="2"/>
              <a:buNone/>
              <a:defRPr/>
            </a:pPr>
            <a:r>
              <a:rPr lang="ru-RU" sz="1600" b="1" dirty="0">
                <a:solidFill>
                  <a:schemeClr val="hlink"/>
                </a:solidFill>
                <a:effectLst>
                  <a:outerShdw blurRad="38100" dist="38100" dir="2700000" algn="tl">
                    <a:srgbClr val="FFFFFF"/>
                  </a:outerShdw>
                </a:effectLst>
                <a:latin typeface="Times New Roman" pitchFamily="18" charset="0"/>
                <a:cs typeface="Times New Roman" pitchFamily="18" charset="0"/>
              </a:rPr>
              <a:t>Остатки </a:t>
            </a:r>
            <a:endParaRPr lang="en-US" sz="1600" b="1" dirty="0">
              <a:solidFill>
                <a:schemeClr val="hlink"/>
              </a:solidFill>
              <a:effectLst>
                <a:outerShdw blurRad="38100" dist="38100" dir="2700000" algn="tl">
                  <a:srgbClr val="FFFFFF"/>
                </a:outerShdw>
              </a:effectLst>
              <a:latin typeface="Times New Roman" pitchFamily="18" charset="0"/>
              <a:cs typeface="Times New Roman" pitchFamily="18" charset="0"/>
            </a:endParaRPr>
          </a:p>
          <a:p>
            <a:pPr eaLnBrk="1" hangingPunct="1">
              <a:lnSpc>
                <a:spcPct val="90000"/>
              </a:lnSpc>
              <a:buFont typeface="Wingdings" pitchFamily="2" charset="2"/>
              <a:buNone/>
              <a:defRPr/>
            </a:pPr>
            <a:r>
              <a:rPr lang="ru-RU" sz="1600" b="1" dirty="0">
                <a:solidFill>
                  <a:schemeClr val="hlink"/>
                </a:solidFill>
                <a:effectLst>
                  <a:outerShdw blurRad="38100" dist="38100" dir="2700000" algn="tl">
                    <a:srgbClr val="FFFFFF"/>
                  </a:outerShdw>
                </a:effectLst>
                <a:latin typeface="Times New Roman" pitchFamily="18" charset="0"/>
                <a:cs typeface="Times New Roman" pitchFamily="18" charset="0"/>
              </a:rPr>
              <a:t>сверхновой. </a:t>
            </a:r>
          </a:p>
          <a:p>
            <a:pPr eaLnBrk="1" hangingPunct="1">
              <a:lnSpc>
                <a:spcPct val="90000"/>
              </a:lnSpc>
              <a:buFont typeface="Wingdings" pitchFamily="2" charset="2"/>
              <a:buNone/>
              <a:defRPr/>
            </a:pPr>
            <a:r>
              <a:rPr lang="ru-RU" sz="1600" b="1" dirty="0">
                <a:solidFill>
                  <a:schemeClr val="hlink"/>
                </a:solidFill>
                <a:effectLst>
                  <a:outerShdw blurRad="38100" dist="38100" dir="2700000" algn="tl">
                    <a:srgbClr val="FFFFFF"/>
                  </a:outerShdw>
                </a:effectLst>
                <a:latin typeface="Times New Roman" pitchFamily="18" charset="0"/>
                <a:cs typeface="Times New Roman" pitchFamily="18" charset="0"/>
              </a:rPr>
              <a:t>Сверхновая 1987A </a:t>
            </a:r>
          </a:p>
          <a:p>
            <a:pPr eaLnBrk="1" hangingPunct="1">
              <a:lnSpc>
                <a:spcPct val="90000"/>
              </a:lnSpc>
              <a:buFont typeface="Wingdings" pitchFamily="2" charset="2"/>
              <a:buNone/>
              <a:defRPr/>
            </a:pPr>
            <a:r>
              <a:rPr lang="ru-RU" sz="1600" b="1" dirty="0">
                <a:solidFill>
                  <a:schemeClr val="hlink"/>
                </a:solidFill>
                <a:effectLst>
                  <a:outerShdw blurRad="38100" dist="38100" dir="2700000" algn="tl">
                    <a:srgbClr val="FFFFFF"/>
                  </a:outerShdw>
                </a:effectLst>
                <a:latin typeface="Times New Roman" pitchFamily="18" charset="0"/>
                <a:cs typeface="Times New Roman" pitchFamily="18" charset="0"/>
              </a:rPr>
              <a:t>через 12 лет после </a:t>
            </a:r>
          </a:p>
          <a:p>
            <a:pPr eaLnBrk="1" hangingPunct="1">
              <a:lnSpc>
                <a:spcPct val="90000"/>
              </a:lnSpc>
              <a:buFont typeface="Wingdings" pitchFamily="2" charset="2"/>
              <a:buNone/>
              <a:defRPr/>
            </a:pPr>
            <a:r>
              <a:rPr lang="ru-RU" sz="1600" b="1" dirty="0">
                <a:solidFill>
                  <a:schemeClr val="hlink"/>
                </a:solidFill>
                <a:effectLst>
                  <a:outerShdw blurRad="38100" dist="38100" dir="2700000" algn="tl">
                    <a:srgbClr val="FFFFFF"/>
                  </a:outerShdw>
                </a:effectLst>
                <a:latin typeface="Times New Roman" pitchFamily="18" charset="0"/>
                <a:cs typeface="Times New Roman" pitchFamily="18" charset="0"/>
              </a:rPr>
              <a:t>вспышки.</a:t>
            </a:r>
            <a:r>
              <a:rPr lang="ru-RU" sz="1600" dirty="0">
                <a:latin typeface="Times New Roman" pitchFamily="18" charset="0"/>
                <a:cs typeface="Times New Roman" pitchFamily="18" charset="0"/>
              </a:rPr>
              <a:t> </a:t>
            </a:r>
          </a:p>
        </p:txBody>
      </p:sp>
      <p:pic>
        <p:nvPicPr>
          <p:cNvPr id="16388" name="Picture 5"/>
          <p:cNvPicPr>
            <a:picLocks noChangeAspect="1" noChangeArrowheads="1"/>
          </p:cNvPicPr>
          <p:nvPr/>
        </p:nvPicPr>
        <p:blipFill>
          <a:blip r:embed="rId2" cstate="print"/>
          <a:srcRect/>
          <a:stretch>
            <a:fillRect/>
          </a:stretch>
        </p:blipFill>
        <p:spPr bwMode="auto">
          <a:xfrm>
            <a:off x="1524001" y="2349500"/>
            <a:ext cx="6372225" cy="4508500"/>
          </a:xfrm>
          <a:prstGeom prst="rect">
            <a:avLst/>
          </a:prstGeom>
          <a:noFill/>
          <a:ln w="9525">
            <a:noFill/>
            <a:miter lim="800000"/>
            <a:headEnd/>
            <a:tailEnd/>
          </a:ln>
        </p:spPr>
      </p:pic>
    </p:spTree>
    <p:extLst>
      <p:ext uri="{BB962C8B-B14F-4D97-AF65-F5344CB8AC3E}">
        <p14:creationId xmlns:p14="http://schemas.microsoft.com/office/powerpoint/2010/main" val="88722879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1774825" y="277813"/>
            <a:ext cx="8642350" cy="1350962"/>
          </a:xfrm>
        </p:spPr>
        <p:txBody>
          <a:bodyPr>
            <a:normAutofit fontScale="90000"/>
          </a:bodyPr>
          <a:lstStyle/>
          <a:p>
            <a:pPr eaLnBrk="1" hangingPunct="1">
              <a:defRPr/>
            </a:pPr>
            <a:r>
              <a:rPr lang="ru-RU" sz="1600" dirty="0">
                <a:latin typeface="Verdana" pitchFamily="34" charset="0"/>
              </a:rPr>
              <a:t>В</a:t>
            </a:r>
            <a:r>
              <a:rPr lang="ru-RU" sz="2400" b="1" dirty="0">
                <a:latin typeface="Times New Roman" pitchFamily="18" charset="0"/>
                <a:cs typeface="Times New Roman" pitchFamily="18" charset="0"/>
              </a:rPr>
              <a:t> настоящее время общепризнанной является теория формирования планетной</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системы в четыре этапа. Планетная система формируется из того же протозвездного пылевого вещества, что и звезда, и в те же сроки.</a:t>
            </a:r>
            <a:endParaRPr lang="ru-RU" sz="2400" dirty="0">
              <a:latin typeface="Times New Roman" pitchFamily="18" charset="0"/>
              <a:cs typeface="Times New Roman" pitchFamily="18" charset="0"/>
            </a:endParaRPr>
          </a:p>
        </p:txBody>
      </p:sp>
      <p:sp>
        <p:nvSpPr>
          <p:cNvPr id="20483" name="Text Box 7"/>
          <p:cNvSpPr txBox="1">
            <a:spLocks noChangeArrowheads="1"/>
          </p:cNvSpPr>
          <p:nvPr/>
        </p:nvSpPr>
        <p:spPr bwMode="auto">
          <a:xfrm>
            <a:off x="2025650" y="5157193"/>
            <a:ext cx="8642350" cy="1200329"/>
          </a:xfrm>
          <a:prstGeom prst="rect">
            <a:avLst/>
          </a:prstGeom>
          <a:noFill/>
          <a:ln w="9525">
            <a:noFill/>
            <a:miter lim="800000"/>
            <a:headEnd/>
            <a:tailEnd/>
          </a:ln>
        </p:spPr>
        <p:txBody>
          <a:bodyPr>
            <a:spAutoFit/>
          </a:bodyPr>
          <a:lstStyle/>
          <a:p>
            <a:r>
              <a:rPr lang="ru-RU" sz="2400" b="1" u="sng" dirty="0">
                <a:latin typeface="Times New Roman" pitchFamily="18" charset="0"/>
                <a:cs typeface="Times New Roman" pitchFamily="18" charset="0"/>
              </a:rPr>
              <a:t>Темные струи</a:t>
            </a:r>
            <a:r>
              <a:rPr lang="ru-RU" sz="2400" b="1" dirty="0">
                <a:latin typeface="Times New Roman" pitchFamily="18" charset="0"/>
                <a:cs typeface="Times New Roman" pitchFamily="18" charset="0"/>
              </a:rPr>
              <a:t> – области холодного вещества, в которых происходит </a:t>
            </a:r>
          </a:p>
          <a:p>
            <a:r>
              <a:rPr lang="ru-RU" sz="2400" b="1" dirty="0">
                <a:latin typeface="Times New Roman" pitchFamily="18" charset="0"/>
                <a:cs typeface="Times New Roman" pitchFamily="18" charset="0"/>
              </a:rPr>
              <a:t>активное формирование звезд и планетных систем. </a:t>
            </a:r>
          </a:p>
        </p:txBody>
      </p:sp>
      <p:pic>
        <p:nvPicPr>
          <p:cNvPr id="20484" name="Picture 9"/>
          <p:cNvPicPr>
            <a:picLocks noChangeAspect="1" noChangeArrowheads="1"/>
          </p:cNvPicPr>
          <p:nvPr/>
        </p:nvPicPr>
        <p:blipFill>
          <a:blip r:embed="rId2" cstate="print"/>
          <a:srcRect/>
          <a:stretch>
            <a:fillRect/>
          </a:stretch>
        </p:blipFill>
        <p:spPr bwMode="auto">
          <a:xfrm>
            <a:off x="3359696" y="1700808"/>
            <a:ext cx="4392488" cy="3458946"/>
          </a:xfrm>
          <a:prstGeom prst="rect">
            <a:avLst/>
          </a:prstGeom>
          <a:noFill/>
          <a:ln w="9525">
            <a:noFill/>
            <a:miter lim="800000"/>
            <a:headEnd/>
            <a:tailEnd/>
          </a:ln>
        </p:spPr>
      </p:pic>
    </p:spTree>
    <p:extLst>
      <p:ext uri="{BB962C8B-B14F-4D97-AF65-F5344CB8AC3E}">
        <p14:creationId xmlns:p14="http://schemas.microsoft.com/office/powerpoint/2010/main" val="356370043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Grp="1" noChangeArrowheads="1"/>
          </p:cNvSpPr>
          <p:nvPr>
            <p:ph type="title"/>
          </p:nvPr>
        </p:nvSpPr>
        <p:spPr>
          <a:xfrm>
            <a:off x="1809720" y="214290"/>
            <a:ext cx="8642350" cy="1285884"/>
          </a:xfrm>
        </p:spPr>
        <p:txBody>
          <a:bodyPr>
            <a:noAutofit/>
          </a:bodyPr>
          <a:lstStyle/>
          <a:p>
            <a:pPr eaLnBrk="1" hangingPunct="1">
              <a:defRPr/>
            </a:pPr>
            <a:r>
              <a:rPr lang="ru-RU" sz="2400" b="1" dirty="0">
                <a:latin typeface="Times New Roman" pitchFamily="18" charset="0"/>
                <a:cs typeface="Times New Roman" pitchFamily="18" charset="0"/>
              </a:rPr>
              <a:t>Первоначальное сжатие протозвездного пылевого облака происходит при потере</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им устойчивости. Центральная часть его сжимается и превращается в протозвезду.</a:t>
            </a:r>
            <a:endParaRPr lang="ru-RU" sz="2400" dirty="0">
              <a:latin typeface="Times New Roman" pitchFamily="18" charset="0"/>
              <a:cs typeface="Times New Roman" pitchFamily="18" charset="0"/>
            </a:endParaRPr>
          </a:p>
        </p:txBody>
      </p:sp>
      <p:sp>
        <p:nvSpPr>
          <p:cNvPr id="21507" name="Text Box 10"/>
          <p:cNvSpPr txBox="1">
            <a:spLocks noChangeArrowheads="1"/>
          </p:cNvSpPr>
          <p:nvPr/>
        </p:nvSpPr>
        <p:spPr bwMode="auto">
          <a:xfrm>
            <a:off x="2666976" y="5500703"/>
            <a:ext cx="7200900" cy="461665"/>
          </a:xfrm>
          <a:prstGeom prst="rect">
            <a:avLst/>
          </a:prstGeom>
          <a:noFill/>
          <a:ln w="9525">
            <a:noFill/>
            <a:miter lim="800000"/>
            <a:headEnd/>
            <a:tailEnd/>
          </a:ln>
        </p:spPr>
        <p:txBody>
          <a:bodyPr>
            <a:spAutoFit/>
          </a:bodyPr>
          <a:lstStyle/>
          <a:p>
            <a:pPr algn="ctr">
              <a:spcBef>
                <a:spcPct val="50000"/>
              </a:spcBef>
            </a:pPr>
            <a:r>
              <a:rPr lang="ru-RU" sz="2400" b="1" dirty="0">
                <a:latin typeface="Times New Roman" pitchFamily="18" charset="0"/>
                <a:cs typeface="Times New Roman" pitchFamily="18" charset="0"/>
              </a:rPr>
              <a:t>Глобулы – место активного звездообразования </a:t>
            </a:r>
          </a:p>
        </p:txBody>
      </p:sp>
      <p:pic>
        <p:nvPicPr>
          <p:cNvPr id="21508" name="Picture 12"/>
          <p:cNvPicPr>
            <a:picLocks noChangeAspect="1" noChangeArrowheads="1"/>
          </p:cNvPicPr>
          <p:nvPr/>
        </p:nvPicPr>
        <p:blipFill>
          <a:blip r:embed="rId2" cstate="print"/>
          <a:srcRect/>
          <a:stretch>
            <a:fillRect/>
          </a:stretch>
        </p:blipFill>
        <p:spPr bwMode="auto">
          <a:xfrm>
            <a:off x="4295775" y="1628776"/>
            <a:ext cx="3614738" cy="3960813"/>
          </a:xfrm>
          <a:prstGeom prst="rect">
            <a:avLst/>
          </a:prstGeom>
          <a:noFill/>
          <a:ln w="9525">
            <a:noFill/>
            <a:miter lim="800000"/>
            <a:headEnd/>
            <a:tailEnd/>
          </a:ln>
        </p:spPr>
      </p:pic>
    </p:spTree>
    <p:extLst>
      <p:ext uri="{BB962C8B-B14F-4D97-AF65-F5344CB8AC3E}">
        <p14:creationId xmlns:p14="http://schemas.microsoft.com/office/powerpoint/2010/main" val="95996544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157</Words>
  <Application>Microsoft Office PowerPoint</Application>
  <PresentationFormat>Широкоэкранный</PresentationFormat>
  <Paragraphs>33</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Calibri Light</vt:lpstr>
      <vt:lpstr>Times New Roman</vt:lpstr>
      <vt:lpstr>Verdana</vt:lpstr>
      <vt:lpstr>Wingdings</vt:lpstr>
      <vt:lpstr>Тема Office</vt:lpstr>
      <vt:lpstr>Формирование планеты. Планетные системы. Планеты солнечной системы</vt:lpstr>
      <vt:lpstr>Формирование планет, издавна считавшееся спокойным  и стационарным процессом,  в действительности  оказалось весьма хаотическим</vt:lpstr>
      <vt:lpstr>Презентация PowerPoint</vt:lpstr>
      <vt:lpstr>Раздел астрономии, занимающийся изучением происхождения и эволюции  небесных тел,  – звезд (в том числе Солнца), планет (в том числе Земли),  и других тел планетной системы, называется космогонией.</vt:lpstr>
      <vt:lpstr>Презентация PowerPoint</vt:lpstr>
      <vt:lpstr>           Астрономы древности полагали, что Вселенная и Солнечная   система существовали вечно и будут существовать еще столько же  в неизменном виде. С появлением  христианства представляемый  возраст Солнечной системы значительно уменьшился.  Джордано Бруно первым предположил, что звезды, подобно Солнцу, окружены планетными системами, которые непрерывно  рождаются и умирают.</vt:lpstr>
      <vt:lpstr>Одним из условий возникновения около звезды планетной  системы является предварительное обогащение изначального  водородно-гелиевого вещества туманности тяжелыми элементами.</vt:lpstr>
      <vt:lpstr>В настоящее время общепризнанной является теория формирования планетной системы в четыре этапа. Планетная система формируется из того же протозвездного пылевого вещества, что и звезда, и в те же сроки.</vt:lpstr>
      <vt:lpstr>Первоначальное сжатие протозвездного пылевого облака происходит при потере им устойчивости. Центральная часть его сжимается и превращается в протозвезду.</vt:lpstr>
      <vt:lpstr>Часть вещества, обладающая избыточным моментом вращения, образует тонкий газопылевой слой, газопылевой диск. Вокруг  протозвезды формируется протопланетное  облако, – пылевой субдиск. Протопланетное облако становится  все более плоским, сильно уплотняется.</vt:lpstr>
      <vt:lpstr>Затем допланетные тела объединяются в планеты. Аккумуляция планет продолжается миллионы лет, что очень незначительно по сравнению со временем жизни звезды. Протосолнце становится горячим. Его излучение нагревает внутреннюю область протопланетного  облака до 400 К, при этом образуется зона испарения.  Под действием солнечного ветра и давления света легкие  химические элементы (водород и гелий) оттесняются из окрестностей молодой звезды. В далекой области,  на расстоянии свыше 5 а.е., образуется зона намерзания  с температурой примерно 50 К. Это приводит к различиям в химическом составе будущих планет.</vt:lpstr>
      <vt:lpstr>Как только масса протопланеты достигает 1–2 масс Земли, она способна захватывать атмосферу. Протоюпитер буквально за сотню лет увеличил свою массу  в десятки раз за счет захвата газов. Затем скорость аккреции падает, т.к. весь газ непосредственно  на пути планеты уже собран, а снаружи он поступает достаточно медленно (за счет диффузии).</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планеты. Планетные системы. Планеты солнечной системы</dc:title>
  <dc:creator>Бельтюкова Екатрина Евгеньевна</dc:creator>
  <cp:lastModifiedBy>Бельтюкова Екатрина Евгеньевна</cp:lastModifiedBy>
  <cp:revision>2</cp:revision>
  <dcterms:created xsi:type="dcterms:W3CDTF">2018-03-06T07:16:26Z</dcterms:created>
  <dcterms:modified xsi:type="dcterms:W3CDTF">2018-03-06T07:41:13Z</dcterms:modified>
</cp:coreProperties>
</file>