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92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67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женской консультации</a:t>
            </a:r>
            <a:endParaRPr lang="ru-RU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50953"/>
            <a:ext cx="3920480" cy="17526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Выполнила: ординатор 1 курса кафедры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акушерства и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инекологии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ИПО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Лалетина Дарья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Вячеславовна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Проверила: КМН, ДОЦЕНТ кафедры Шапошникова Екатерина Викторовна</a:t>
            </a:r>
            <a:endParaRPr lang="ru-RU" sz="1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734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a typeface="Segoe UI Historic" pitchFamily="34" charset="0"/>
                <a:cs typeface="Segoe UI Historic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ea typeface="Segoe UI Historic" pitchFamily="34" charset="0"/>
                <a:cs typeface="Segoe UI Historic" pitchFamily="34" charset="0"/>
              </a:rPr>
              <a:t>Войно-Ясенецкого</a:t>
            </a:r>
            <a:r>
              <a:rPr lang="ru-RU" dirty="0">
                <a:ea typeface="Segoe UI Historic" pitchFamily="34" charset="0"/>
                <a:cs typeface="Segoe UI Historic" pitchFamily="34" charset="0"/>
              </a:rPr>
              <a:t>" Министерства здравоохранения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907540"/>
            <a:ext cx="428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Кафедра акушерства и гинекологии ИПО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0096"/>
            <a:ext cx="2532057" cy="26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6400271"/>
            <a:ext cx="202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Красноярск,2023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 Структура женской консультации: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85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Функции акушерки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2198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сбор в день посещения пациенткой врача - акушера-гинеколога анамнеза, проведение осмотра </a:t>
            </a:r>
          </a:p>
          <a:p>
            <a:r>
              <a:rPr lang="ru-RU" dirty="0"/>
              <a:t>(измерение роста, веса, артериального давления, размеров таза, окружности живота, высоты стояния дна </a:t>
            </a:r>
            <a:r>
              <a:rPr lang="ru-RU" dirty="0" smtClean="0"/>
              <a:t>матки</a:t>
            </a:r>
            <a:r>
              <a:rPr lang="ru-RU" dirty="0"/>
              <a:t>), </a:t>
            </a:r>
            <a:r>
              <a:rPr lang="ru-RU" dirty="0" err="1"/>
              <a:t>пальпирование</a:t>
            </a:r>
            <a:r>
              <a:rPr lang="ru-RU" dirty="0"/>
              <a:t> молочных желез, выслушивание сердечных тонов плода с помощью анализатора </a:t>
            </a:r>
          </a:p>
          <a:p>
            <a:r>
              <a:rPr lang="ru-RU" dirty="0"/>
              <a:t>допплеровского сердечно-сосудистой деятельности плода малогабаритного, оформление индивидуальной </a:t>
            </a:r>
            <a:r>
              <a:rPr lang="ru-RU" dirty="0" smtClean="0"/>
              <a:t>карты </a:t>
            </a:r>
            <a:r>
              <a:rPr lang="ru-RU" dirty="0"/>
              <a:t>беременной и родильницы, внесение в нее сведений, выписывание направления на исследования и </a:t>
            </a:r>
            <a:r>
              <a:rPr lang="ru-RU" dirty="0" smtClean="0"/>
              <a:t>консультации </a:t>
            </a:r>
            <a:r>
              <a:rPr lang="ru-RU" dirty="0"/>
              <a:t>к врачам-специалистам, информирование пациента о датах и времени их прохождения, о </a:t>
            </a:r>
            <a:r>
              <a:rPr lang="ru-RU" dirty="0" smtClean="0"/>
              <a:t>необходимости </a:t>
            </a:r>
            <a:r>
              <a:rPr lang="ru-RU" dirty="0"/>
              <a:t>подготовки к исследованиям, проведение первичной консультации по принципам здорового </a:t>
            </a:r>
            <a:r>
              <a:rPr lang="ru-RU" dirty="0" smtClean="0"/>
              <a:t>питания</a:t>
            </a:r>
            <a:r>
              <a:rPr lang="ru-RU" dirty="0"/>
              <a:t>, гигиене;</a:t>
            </a:r>
          </a:p>
          <a:p>
            <a:r>
              <a:rPr lang="ru-RU" dirty="0"/>
              <a:t>доставление индивидуальной карты </a:t>
            </a:r>
            <a:r>
              <a:rPr lang="ru-RU" dirty="0" smtClean="0"/>
              <a:t>беременной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родильницы и </a:t>
            </a:r>
            <a:r>
              <a:rPr lang="ru-RU" dirty="0" smtClean="0"/>
              <a:t>направление пациентов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кабинет </a:t>
            </a:r>
            <a:r>
              <a:rPr lang="ru-RU" dirty="0" smtClean="0"/>
              <a:t>врача </a:t>
            </a:r>
            <a:r>
              <a:rPr lang="ru-RU" dirty="0"/>
              <a:t>- акушера-гинеколога 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проведения </a:t>
            </a:r>
            <a:r>
              <a:rPr lang="ru-RU" dirty="0" smtClean="0"/>
              <a:t>гинекологического осмотра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забора мазков на исследование.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00450"/>
            <a:ext cx="213285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04" y="65574"/>
            <a:ext cx="13716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при приеме пациентки </a:t>
            </a:r>
            <a:r>
              <a:rPr lang="ru-RU" b="1" dirty="0">
                <a:solidFill>
                  <a:srgbClr val="FF0066"/>
                </a:solidFill>
              </a:rPr>
              <a:t>при посещении </a:t>
            </a:r>
            <a:r>
              <a:rPr lang="ru-RU" b="1" dirty="0" smtClean="0">
                <a:solidFill>
                  <a:srgbClr val="FF0066"/>
                </a:solidFill>
              </a:rPr>
              <a:t>с профилактической </a:t>
            </a:r>
            <a:r>
              <a:rPr lang="ru-RU" b="1" dirty="0">
                <a:solidFill>
                  <a:srgbClr val="FF0066"/>
                </a:solidFill>
              </a:rPr>
              <a:t>целью при отсутствии жалоб; пациентки с жалобами на выделения из половых путей (за исключением кровянистых); пациентки с гинекологическим заболеванием, состоящей на диспансерном </a:t>
            </a:r>
            <a:r>
              <a:rPr lang="ru-RU" b="1" dirty="0" err="1" smtClean="0">
                <a:solidFill>
                  <a:srgbClr val="FF0066"/>
                </a:solidFill>
              </a:rPr>
              <a:t>учете,относятся</a:t>
            </a:r>
            <a:r>
              <a:rPr lang="ru-RU" b="1" dirty="0">
                <a:solidFill>
                  <a:srgbClr val="FF0066"/>
                </a:solidFill>
              </a:rPr>
              <a:t>: </a:t>
            </a:r>
            <a:endParaRPr lang="ru-RU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ru-RU" dirty="0" smtClean="0"/>
              <a:t>забор </a:t>
            </a:r>
            <a:r>
              <a:rPr lang="ru-RU" dirty="0"/>
              <a:t>мазков на флору и цитологическое исследование, выписывание направления на ультразвуковое исследование молочных желез и/или маммографию, ультразвуковое исследование органов малого таза, флюорографию, внесение информации о проведенных манипуляциях и выданных направлениях на обследования в медицинскую карту амбулаторного больного, осуществление записи на плановый прием к врачу - акушеру-гинекологу с готовыми результатами исследований (учитывая сроки готовности анализов при записи и сообщая ее пациенту), согласовывая удобную дату посещения врача - акушера-гинеколога с пациентом. При выявлении акушеркой подозрительных симптомов (кровянистые выделения из половых путей во время осмотра в зеркалах, обнаружение опухолевидных образований в молочных железах и другие сомнительные для акушерки состояния) пациентка должна быть направлена на осмотр к дежурному врачу - акушеру-гинекологу и осмотрена им в день обращения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" b="16369"/>
          <a:stretch/>
        </p:blipFill>
        <p:spPr bwMode="auto">
          <a:xfrm>
            <a:off x="5923384" y="4941168"/>
            <a:ext cx="3220616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К функциям дежурного врача - акушера-гинеколога женской консультации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72627"/>
            <a:ext cx="5220072" cy="573325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продление листка нетрудоспособности при наличии показаний;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вызов бригады скорой медицинской помощи для транспортировки пациентов при наличии показаний </a:t>
            </a:r>
            <a:r>
              <a:rPr lang="ru-RU" dirty="0" smtClean="0"/>
              <a:t>для </a:t>
            </a:r>
            <a:r>
              <a:rPr lang="ru-RU" dirty="0"/>
              <a:t>лечения в стационарных условиях;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гинекологического осмотра пациентов, обратившихся в экстренном или неотложном </a:t>
            </a:r>
            <a:r>
              <a:rPr lang="ru-RU" dirty="0" smtClean="0"/>
              <a:t>порядке</a:t>
            </a:r>
            <a:r>
              <a:rPr lang="ru-RU" dirty="0"/>
              <a:t>, постановка диагноза, определение тактики ведения, назначение лечения, предоставление </a:t>
            </a:r>
            <a:r>
              <a:rPr lang="ru-RU" dirty="0" smtClean="0"/>
              <a:t>рекомендаций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запись на повторный прием к врачу - акушеру-гинекологу и другим специалистам, в кабинет </a:t>
            </a:r>
            <a:r>
              <a:rPr lang="ru-RU" dirty="0" smtClean="0"/>
              <a:t>медико-социальной </a:t>
            </a:r>
            <a:r>
              <a:rPr lang="ru-RU" dirty="0"/>
              <a:t>помощи, во вспомогательные кабинеты;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оформление медицинской документации;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направление на обследование в соответствии со стандартами;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направление в кабинет/пост централизованной выписки медицинских документов для выписки </a:t>
            </a:r>
            <a:r>
              <a:rPr lang="ru-RU" dirty="0" smtClean="0"/>
              <a:t>льготных </a:t>
            </a:r>
            <a:r>
              <a:rPr lang="ru-RU" dirty="0"/>
              <a:t>рецептов, направлений на обследования, анализы, оформление листка нетрудоспособности, </a:t>
            </a:r>
            <a:r>
              <a:rPr lang="ru-RU" dirty="0" smtClean="0"/>
              <a:t>справок </a:t>
            </a:r>
            <a:r>
              <a:rPr lang="ru-RU" dirty="0"/>
              <a:t>и другой медицинской документации;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внесение данных в единую информационную систему для ведения статистического отчета, </a:t>
            </a:r>
            <a:r>
              <a:rPr lang="ru-RU" dirty="0" smtClean="0"/>
              <a:t>формирования </a:t>
            </a:r>
            <a:r>
              <a:rPr lang="ru-RU" dirty="0"/>
              <a:t>реестров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9"/>
          <a:stretch/>
        </p:blipFill>
        <p:spPr bwMode="auto">
          <a:xfrm>
            <a:off x="5508104" y="1196752"/>
            <a:ext cx="3635896" cy="53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0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Литература: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Приказ Минздрава России от 20.10.2020 N 1130н "Об утверждении Порядка оказания медицинской помощи по профилю "акушерство...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580"/>
            <a:ext cx="13716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392" y="404664"/>
            <a:ext cx="8229600" cy="1900808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4" b="89816" l="101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363072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План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Понятие женская консультация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Уровни женской 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Функции женской 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Качество работы женской 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Структура женской 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Функции акушерки и дежурного врача акушера-гинеколога</a:t>
            </a:r>
          </a:p>
          <a:p>
            <a:r>
              <a:rPr lang="ru-RU" dirty="0" smtClean="0"/>
              <a:t>Литература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3" b="29825" l="7400" r="319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7" t="4273" r="65058" b="69769"/>
          <a:stretch/>
        </p:blipFill>
        <p:spPr bwMode="auto">
          <a:xfrm>
            <a:off x="7596336" y="0"/>
            <a:ext cx="1371601" cy="12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66"/>
                </a:solidFill>
              </a:rPr>
              <a:t>Женская консультация </a:t>
            </a:r>
            <a:r>
              <a:rPr lang="ru-RU" dirty="0"/>
              <a:t>создается как самостоятельная медицинская организация или как </a:t>
            </a:r>
            <a:r>
              <a:rPr lang="ru-RU" dirty="0" smtClean="0"/>
              <a:t>структурное </a:t>
            </a:r>
            <a:r>
              <a:rPr lang="ru-RU" dirty="0"/>
              <a:t>подразделение медицинской организации для оказания первичной специализированной </a:t>
            </a:r>
            <a:r>
              <a:rPr lang="ru-RU" dirty="0" smtClean="0"/>
              <a:t>медико-санитарной </a:t>
            </a:r>
            <a:r>
              <a:rPr lang="ru-RU" dirty="0"/>
              <a:t>помощи по профилю "акушерство и гинекология" в амбулаторных условиях.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 b="31969"/>
          <a:stretch/>
        </p:blipFill>
        <p:spPr bwMode="auto">
          <a:xfrm>
            <a:off x="0" y="0"/>
            <a:ext cx="9144000" cy="15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66"/>
                </a:solidFill>
              </a:rPr>
              <a:t>первая группа (уровень) </a:t>
            </a:r>
            <a:r>
              <a:rPr lang="ru-RU" dirty="0"/>
              <a:t>- женские консультации (кабинеты поликлинических отделений) при </a:t>
            </a:r>
            <a:r>
              <a:rPr lang="ru-RU" dirty="0" smtClean="0"/>
              <a:t>центральных </a:t>
            </a:r>
            <a:r>
              <a:rPr lang="ru-RU" dirty="0"/>
              <a:t>районных больницах и районных больницах, акушерских стационарах первой группы (уровня), </a:t>
            </a:r>
            <a:r>
              <a:rPr lang="ru-RU" dirty="0" smtClean="0"/>
              <a:t>оказывающие </a:t>
            </a:r>
            <a:r>
              <a:rPr lang="ru-RU" dirty="0"/>
              <a:t>первичную медико-санитарную помощь женщинам в период беременности, послеродовом </a:t>
            </a:r>
            <a:r>
              <a:rPr lang="ru-RU" dirty="0" smtClean="0"/>
              <a:t>периоде</a:t>
            </a:r>
            <a:r>
              <a:rPr lang="ru-RU" dirty="0"/>
              <a:t>, при гинекологических заболеваниях с численностью обслуживаемого населения от 20 000 до 50 </a:t>
            </a:r>
            <a:r>
              <a:rPr lang="ru-RU" dirty="0" smtClean="0"/>
              <a:t>000 </a:t>
            </a:r>
            <a:r>
              <a:rPr lang="ru-RU" dirty="0"/>
              <a:t>человек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66"/>
                </a:solidFill>
              </a:rPr>
              <a:t>вторая группа (уровень) </a:t>
            </a:r>
            <a:r>
              <a:rPr lang="ru-RU" dirty="0"/>
              <a:t>- женские консультации самостоятельные или в составе родильных домов </a:t>
            </a:r>
            <a:r>
              <a:rPr lang="ru-RU" dirty="0" smtClean="0"/>
              <a:t>второй </a:t>
            </a:r>
            <a:r>
              <a:rPr lang="ru-RU" dirty="0"/>
              <a:t>группы (уровня), городских больниц и поликлиник с численностью обслуживаемого населения от 50 </a:t>
            </a:r>
            <a:r>
              <a:rPr lang="ru-RU" dirty="0" smtClean="0"/>
              <a:t>000 </a:t>
            </a:r>
            <a:r>
              <a:rPr lang="ru-RU" dirty="0"/>
              <a:t>до 70 000 человек, а также межрайонных перинатальных центров с численностью обслуживаемого </a:t>
            </a:r>
            <a:r>
              <a:rPr lang="ru-RU" dirty="0" smtClean="0"/>
              <a:t>населения </a:t>
            </a:r>
            <a:r>
              <a:rPr lang="ru-RU" dirty="0"/>
              <a:t>от 70 000 до 100 000 человек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66"/>
                </a:solidFill>
              </a:rPr>
              <a:t>третья группа (уровень) </a:t>
            </a:r>
            <a:r>
              <a:rPr lang="ru-RU" dirty="0"/>
              <a:t>- консультативно-диагностические отделения перинатальных центров, </a:t>
            </a:r>
            <a:r>
              <a:rPr lang="ru-RU" dirty="0" smtClean="0"/>
              <a:t>республиканских</a:t>
            </a:r>
            <a:r>
              <a:rPr lang="ru-RU" dirty="0"/>
              <a:t>, краевых, областных, окружных родильных домов, центров охраны материнства и детства, </a:t>
            </a:r>
          </a:p>
          <a:p>
            <a:pPr marL="0" indent="0">
              <a:buNone/>
            </a:pPr>
            <a:r>
              <a:rPr lang="ru-RU" dirty="0"/>
              <a:t>самостоятельные центры охраны здоровья семьи и репродукции, центры охраны репродуктивного здоровья </a:t>
            </a:r>
            <a:r>
              <a:rPr lang="ru-RU" dirty="0" smtClean="0"/>
              <a:t>подростков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2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r="967" b="12191"/>
          <a:stretch/>
        </p:blipFill>
        <p:spPr bwMode="auto">
          <a:xfrm>
            <a:off x="0" y="332656"/>
            <a:ext cx="9144000" cy="601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2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Женская консультация осуществляет следующие функции: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" y="1268760"/>
            <a:ext cx="896448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диспансерное наблюдение беременных женщин, в том числе выделение женщин "групп риска" в целях предупреждения и раннего выявления осложнений беременности, родов и послеродового периода; организация дистанционных медицинских консультаций при невозможности посещения пациентами женских консультаций, проведение патронажа пациентов на дому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направление в кабинеты (отделения) антенатальной охраны плода для выявления нарушений роста и развития плода, в том числе наличие, хромосомных и генных нарушений и внутренних пороков развития у плода;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выявление</a:t>
            </a:r>
            <a:r>
              <a:rPr lang="ru-RU" sz="1600" dirty="0"/>
              <a:t>, установление медицинских показаний и направление беременных женщин, родильниц, женщин с гинекологическими заболеваниями для получения специализированной, в том числе высокотехнологичной, медицинской помощи;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проведение </a:t>
            </a:r>
            <a:r>
              <a:rPr lang="ru-RU" sz="1600" dirty="0"/>
              <a:t>физической и психопрофилактической подготовки беременных женщин к родам, в том числе подготовка семьи к рождению ребенка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консультирование и оказание услуг по вопросам охраны и укрепления репродуктивного здоровья, применение современных методов профилактики абортов и подготовки к беременности и родам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обследование и лечение беременных женщин и гинекологических больных с использованием современных медицинских технологий, в том числе в условиях дневного стационара и в амбулаторных условиях;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организация </a:t>
            </a:r>
            <a:r>
              <a:rPr lang="ru-RU" sz="1600" dirty="0"/>
              <a:t>и проведение профилактических приемов женского населения с целью раннего выявления гинекологических и онкологических заболеваний, патологии молочных желез;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организация </a:t>
            </a:r>
            <a:r>
              <a:rPr lang="ru-RU" sz="1600" dirty="0"/>
              <a:t>и взаимодействие с медицинскими организациями (подразделениями), осуществляющими диспансерное наблюдение гинекологических больных, в том числе девочек</a:t>
            </a:r>
          </a:p>
        </p:txBody>
      </p:sp>
    </p:spTree>
    <p:extLst>
      <p:ext uri="{BB962C8B-B14F-4D97-AF65-F5344CB8AC3E}">
        <p14:creationId xmlns:p14="http://schemas.microsoft.com/office/powerpoint/2010/main" val="26098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40"/>
            <a:ext cx="8964488" cy="6580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установление медицинских показаний и направление на санаторно-курортное лечение беременных женщин и женщин, в том числе девочек, с гинекологическими заболеваниями; осуществление прерывания беременности в ранние сроки, а также выполнение малых гинекологических операций с использованием современных медицинских технологий (</a:t>
            </a:r>
            <a:r>
              <a:rPr lang="ru-RU" sz="1600" dirty="0" err="1"/>
              <a:t>гистероскопия</a:t>
            </a:r>
            <a:r>
              <a:rPr lang="ru-RU" sz="1600" dirty="0"/>
              <a:t>, </a:t>
            </a:r>
            <a:r>
              <a:rPr lang="ru-RU" sz="1600" dirty="0" err="1"/>
              <a:t>лазеро</a:t>
            </a:r>
            <a:r>
              <a:rPr lang="ru-RU" sz="1600" dirty="0"/>
              <a:t>-, </a:t>
            </a:r>
            <a:r>
              <a:rPr lang="ru-RU" sz="1600" dirty="0" err="1"/>
              <a:t>радиокриохирургия</a:t>
            </a:r>
            <a:r>
              <a:rPr lang="ru-RU" sz="1600" dirty="0"/>
              <a:t> и др.);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обеспечение </a:t>
            </a:r>
            <a:r>
              <a:rPr lang="ru-RU" sz="1600" dirty="0"/>
              <a:t>взаимодействия в обследовании и лечении беременных женщин, родильниц, гинекологических больных между женской консультацией и другими медицинскими организациями (медико-генетическими центрами (консультациями), кожно-венерологическим, онкологическим, психоневрологическим, наркологическим, противотуберкулезным диспансерами), территориальным </a:t>
            </a:r>
            <a:r>
              <a:rPr lang="ru-RU" sz="1600" dirty="0" smtClean="0"/>
              <a:t>фондом </a:t>
            </a:r>
            <a:r>
              <a:rPr lang="ru-RU" sz="1600" dirty="0"/>
              <a:t>обязательного медицинского страхования, страховыми компаниями, территориальным органом </a:t>
            </a:r>
            <a:r>
              <a:rPr lang="ru-RU" sz="1600" dirty="0" smtClean="0"/>
              <a:t>Фонда </a:t>
            </a:r>
            <a:r>
              <a:rPr lang="ru-RU" sz="1600" dirty="0"/>
              <a:t>социального страхования Российской </a:t>
            </a:r>
            <a:r>
              <a:rPr lang="ru-RU" sz="1600" dirty="0" err="1" smtClean="0"/>
              <a:t>Федерации;проведение</a:t>
            </a:r>
            <a:r>
              <a:rPr lang="ru-RU" sz="1600" dirty="0" smtClean="0"/>
              <a:t> </a:t>
            </a:r>
            <a:r>
              <a:rPr lang="ru-RU" sz="1600" dirty="0"/>
              <a:t>клинико-экспертной оценки качества оказания медицинской помощи женщинам вне-, в </a:t>
            </a:r>
            <a:r>
              <a:rPr lang="ru-RU" sz="1600" dirty="0" smtClean="0"/>
              <a:t>период </a:t>
            </a:r>
            <a:r>
              <a:rPr lang="ru-RU" sz="1600" dirty="0"/>
              <a:t>беременности, послеродовом периоде и эффективности лечебных и диагностических мероприятий;</a:t>
            </a:r>
          </a:p>
          <a:p>
            <a:pPr marL="0" indent="0">
              <a:buNone/>
            </a:pPr>
            <a:r>
              <a:rPr lang="ru-RU" sz="1600" dirty="0"/>
              <a:t>проведение экспертизы временной нетрудоспособности по беременности, родам в связи с </a:t>
            </a:r>
          </a:p>
          <a:p>
            <a:pPr marL="0" indent="0">
              <a:buNone/>
            </a:pPr>
            <a:r>
              <a:rPr lang="ru-RU" sz="1600" dirty="0"/>
              <a:t>гинекологическими заболеваниями, выдачу листков нетрудоспособности женщинам по беременности, </a:t>
            </a:r>
            <a:r>
              <a:rPr lang="ru-RU" sz="1600" dirty="0" smtClean="0"/>
              <a:t>родам </a:t>
            </a:r>
            <a:r>
              <a:rPr lang="ru-RU" sz="1600" dirty="0"/>
              <a:t>в связи с гинекологическими заболеваниями, определение необходимости и сроков временного или </a:t>
            </a:r>
            <a:r>
              <a:rPr lang="ru-RU" sz="1600" dirty="0" smtClean="0"/>
              <a:t>постоянного </a:t>
            </a:r>
            <a:r>
              <a:rPr lang="ru-RU" sz="1600" dirty="0"/>
              <a:t>перевода работника по состоянию здоровья на другую работу, направление на </a:t>
            </a:r>
            <a:r>
              <a:rPr lang="ru-RU" sz="1600" dirty="0" smtClean="0"/>
              <a:t>медико-социальную </a:t>
            </a:r>
            <a:r>
              <a:rPr lang="ru-RU" sz="1600" dirty="0"/>
              <a:t>экспертизу женщин с признаками стойкой утраты трудоспособности;</a:t>
            </a:r>
          </a:p>
          <a:p>
            <a:pPr marL="0" indent="0">
              <a:buNone/>
            </a:pPr>
            <a:r>
              <a:rPr lang="ru-RU" sz="1600" dirty="0"/>
              <a:t>оказание правовой, психологической и медико-социальной помощи женщинам и членам их семей на </a:t>
            </a:r>
            <a:r>
              <a:rPr lang="ru-RU" sz="1600" dirty="0" smtClean="0"/>
              <a:t> основе </a:t>
            </a:r>
            <a:r>
              <a:rPr lang="ru-RU" sz="1600" dirty="0"/>
              <a:t>индивидуального подхода с учетом особенностей личности;</a:t>
            </a:r>
          </a:p>
          <a:p>
            <a:pPr marL="0" indent="0">
              <a:buNone/>
            </a:pPr>
            <a:r>
              <a:rPr lang="ru-RU" sz="1600" dirty="0"/>
              <a:t>проведение консультаций по вопросам психологической, социальной поддержки женщин, </a:t>
            </a:r>
          </a:p>
          <a:p>
            <a:pPr marL="0" indent="0">
              <a:buNone/>
            </a:pPr>
            <a:r>
              <a:rPr lang="ru-RU" sz="1600" dirty="0"/>
              <a:t>обращающихся по поводу прерывания нежеланной беременности;</a:t>
            </a:r>
          </a:p>
          <a:p>
            <a:pPr marL="0" indent="0">
              <a:buNone/>
            </a:pPr>
            <a:r>
              <a:rPr lang="ru-RU" sz="1600" dirty="0"/>
              <a:t>социально-психологическая помощь несовершеннолетним, направленная на сохранение и </a:t>
            </a:r>
          </a:p>
          <a:p>
            <a:pPr marL="0" indent="0">
              <a:buNone/>
            </a:pPr>
            <a:r>
              <a:rPr lang="ru-RU" sz="1600" dirty="0"/>
              <a:t>укрепление репродуктивного здоровья, подготовка к семейной жизни, ориентация на здоровую семью;</a:t>
            </a:r>
          </a:p>
        </p:txBody>
      </p:sp>
    </p:spTree>
    <p:extLst>
      <p:ext uri="{BB962C8B-B14F-4D97-AF65-F5344CB8AC3E}">
        <p14:creationId xmlns:p14="http://schemas.microsoft.com/office/powerpoint/2010/main" val="6929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6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медико-психологическая и социальная помощь женщинам-инвалидам, в том числе в части формирования репродуктивного поведения, организация посещения врачом - акушером-гинекологом на дому маломобильных групп пациентов; повышение квалификации врачей и медицинских работников со средним медицинским образованием;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внедрение </a:t>
            </a:r>
            <a:r>
              <a:rPr lang="ru-RU" dirty="0"/>
              <a:t>в практику современных диагностических и лечебных технологий, новых организационных форм работы, средств профилактики и реабилитации больных;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выполнение </a:t>
            </a:r>
            <a:r>
              <a:rPr lang="ru-RU" dirty="0"/>
              <a:t>санитарно-гигиенических и противоэпидемических мероприятий для обеспечения безопасности пациентов и медицинских работников, предотвращения распространения инфекций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проведение мероприятий в части информирования и повышения санитарной культуры населения по различным аспектам здорового образа жизни, позитивного </a:t>
            </a:r>
            <a:r>
              <a:rPr lang="ru-RU" dirty="0" err="1"/>
              <a:t>родительства</a:t>
            </a:r>
            <a:r>
              <a:rPr lang="ru-RU" dirty="0"/>
              <a:t>, сохранения и укрепления репродуктивного здоровья женщин, профилактики врожденной и наследственной патологии у будущего ребенка, профилактики абортов, а также инфекций, передаваемых половым путем, в том числе ВИЧ-инфекции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проведение анализа показателей работы женской консультации, эффективности и качества медицинской помощи, разработка предложений по улучшению качества акушерско-гинекологической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3032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Качество работы женской консультации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83264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показатель ранней постановки на учет по беременности (до 12 недель);</a:t>
            </a:r>
          </a:p>
          <a:p>
            <a:r>
              <a:rPr lang="ru-RU" dirty="0"/>
              <a:t>доля женщин, вставших на учет по беременности, из числа женщин, обратившихся для </a:t>
            </a:r>
            <a:r>
              <a:rPr lang="ru-RU" dirty="0" smtClean="0"/>
              <a:t>искусственного </a:t>
            </a:r>
            <a:r>
              <a:rPr lang="ru-RU" dirty="0"/>
              <a:t>прерывания беременности;</a:t>
            </a:r>
          </a:p>
          <a:p>
            <a:r>
              <a:rPr lang="ru-RU" dirty="0"/>
              <a:t>показатель числа искусственных абортов на 1000 женщин фертильного возраста и на 100 детей, </a:t>
            </a:r>
            <a:r>
              <a:rPr lang="ru-RU" dirty="0" smtClean="0"/>
              <a:t>родившихся </a:t>
            </a:r>
            <a:r>
              <a:rPr lang="ru-RU" dirty="0"/>
              <a:t>живыми;</a:t>
            </a:r>
          </a:p>
          <a:p>
            <a:r>
              <a:rPr lang="ru-RU" dirty="0"/>
              <a:t>соблюдение клинических рекомендаций при оказании медицинской помощи, с учетом критериев </a:t>
            </a:r>
            <a:r>
              <a:rPr lang="ru-RU" dirty="0" smtClean="0"/>
              <a:t>качества</a:t>
            </a:r>
            <a:r>
              <a:rPr lang="ru-RU" dirty="0"/>
              <a:t>, предусмотренных клиническими рекомендациями;</a:t>
            </a:r>
          </a:p>
          <a:p>
            <a:r>
              <a:rPr lang="ru-RU" dirty="0"/>
              <a:t>доля преждевременных родов в перинатальном центре (акушерском стационаре, </a:t>
            </a:r>
            <a:r>
              <a:rPr lang="ru-RU" dirty="0" smtClean="0"/>
              <a:t>специализирующемся </a:t>
            </a:r>
            <a:r>
              <a:rPr lang="ru-RU" dirty="0"/>
              <a:t>на оказании медицинской помощи при преждевременных родах) от общего числа преждевременных родов;</a:t>
            </a:r>
          </a:p>
          <a:p>
            <a:r>
              <a:rPr lang="ru-RU" dirty="0"/>
              <a:t>доля ВИЧ-инфицированных беременных, имеющих неопределяемый уровень вирусной нагрузки </a:t>
            </a:r>
            <a:r>
              <a:rPr lang="ru-RU" dirty="0" smtClean="0"/>
              <a:t>перед </a:t>
            </a:r>
            <a:r>
              <a:rPr lang="ru-RU" dirty="0"/>
              <a:t>родами;</a:t>
            </a:r>
          </a:p>
          <a:p>
            <a:r>
              <a:rPr lang="ru-RU" dirty="0"/>
              <a:t>показатели материнской и перинатальной заболеваемости и смертности;</a:t>
            </a:r>
          </a:p>
          <a:p>
            <a:r>
              <a:rPr lang="ru-RU" dirty="0"/>
              <a:t>отсутствие ВПР у плода, не выявленных во время беременности;</a:t>
            </a:r>
          </a:p>
          <a:p>
            <a:r>
              <a:rPr lang="ru-RU" dirty="0"/>
              <a:t>разрыв матки вне стационара;</a:t>
            </a:r>
          </a:p>
          <a:p>
            <a:r>
              <a:rPr lang="ru-RU" dirty="0"/>
              <a:t>несвоевременное направление в стационар при гипертензии средней и высокой степени тяжести, </a:t>
            </a:r>
            <a:r>
              <a:rPr lang="ru-RU" dirty="0" smtClean="0"/>
              <a:t>обусловленной </a:t>
            </a:r>
            <a:r>
              <a:rPr lang="ru-RU" dirty="0"/>
              <a:t>беременностью (госпитализация бригадой СМП);</a:t>
            </a:r>
          </a:p>
          <a:p>
            <a:r>
              <a:rPr lang="ru-RU" dirty="0"/>
              <a:t>несвоевременное направление в стационар при переношенной беременности;</a:t>
            </a:r>
          </a:p>
          <a:p>
            <a:r>
              <a:rPr lang="ru-RU" dirty="0"/>
              <a:t>доля женщин, охваченных скринингом на выявление злокачественных новообразований шейки матки </a:t>
            </a:r>
            <a:r>
              <a:rPr lang="ru-RU" dirty="0" smtClean="0"/>
              <a:t>и </a:t>
            </a:r>
            <a:r>
              <a:rPr lang="ru-RU" dirty="0"/>
              <a:t>молочной железы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1484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 Historic</vt:lpstr>
      <vt:lpstr>Wingdings</vt:lpstr>
      <vt:lpstr>Тема Office</vt:lpstr>
      <vt:lpstr>Организация женской консультации</vt:lpstr>
      <vt:lpstr>План</vt:lpstr>
      <vt:lpstr>Презентация PowerPoint</vt:lpstr>
      <vt:lpstr>Презентация PowerPoint</vt:lpstr>
      <vt:lpstr>Презентация PowerPoint</vt:lpstr>
      <vt:lpstr> Женская консультация осуществляет следующие функции:</vt:lpstr>
      <vt:lpstr>Презентация PowerPoint</vt:lpstr>
      <vt:lpstr>Презентация PowerPoint</vt:lpstr>
      <vt:lpstr>Качество работы женской консультации</vt:lpstr>
      <vt:lpstr> Структура женской консультации: </vt:lpstr>
      <vt:lpstr>Функции акушерки</vt:lpstr>
      <vt:lpstr>Презентация PowerPoint</vt:lpstr>
      <vt:lpstr>К функциям дежурного врача - акушера-гинеколога женской консультации относятся: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женской консультации</dc:title>
  <dc:creator>admin</dc:creator>
  <cp:lastModifiedBy>5 Корпус-6 этаж-Пост 2</cp:lastModifiedBy>
  <cp:revision>7</cp:revision>
  <dcterms:created xsi:type="dcterms:W3CDTF">2023-09-05T12:55:03Z</dcterms:created>
  <dcterms:modified xsi:type="dcterms:W3CDTF">2024-02-21T11:25:26Z</dcterms:modified>
</cp:coreProperties>
</file>