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87" r:id="rId8"/>
    <p:sldId id="285" r:id="rId9"/>
    <p:sldId id="262" r:id="rId10"/>
    <p:sldId id="286" r:id="rId11"/>
    <p:sldId id="288" r:id="rId12"/>
    <p:sldId id="289" r:id="rId13"/>
    <p:sldId id="263" r:id="rId14"/>
    <p:sldId id="264" r:id="rId15"/>
    <p:sldId id="265" r:id="rId16"/>
    <p:sldId id="290" r:id="rId17"/>
    <p:sldId id="267" r:id="rId18"/>
    <p:sldId id="268" r:id="rId19"/>
    <p:sldId id="269" r:id="rId20"/>
    <p:sldId id="291" r:id="rId21"/>
    <p:sldId id="284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8631"/>
    <a:srgbClr val="E1E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6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B3BEF-99D9-47ED-B625-7435509611D9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6C035-575C-4D55-8994-2B47B05EA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904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6C035-575C-4D55-8994-2B47B05EA495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916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6C035-575C-4D55-8994-2B47B05EA495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534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6C035-575C-4D55-8994-2B47B05EA495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948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6C035-575C-4D55-8994-2B47B05EA495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1623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6C035-575C-4D55-8994-2B47B05EA495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25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6B80FC9-4DD4-49BC-86F8-E631F90E9C41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7DF41-9B92-945B-1B9E-B56B606E5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4875" y="-697488"/>
            <a:ext cx="10058400" cy="356616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Light" panose="020B0502040204020203" pitchFamily="34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Light" panose="020B0502040204020203" pitchFamily="34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Light" panose="020B0502040204020203" pitchFamily="34" charset="0"/>
              </a:rPr>
              <a:t>Министерства здравоохранения Российской Федерации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Light" panose="020B0502040204020203" pitchFamily="34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Segoe UI Light" panose="020B0502040204020203" pitchFamily="34" charset="0"/>
              </a:rPr>
              <a:t>Кафедра стоматологии ИПО </a:t>
            </a:r>
            <a:r>
              <a:rPr kumimoji="0" lang="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/>
            </a:r>
            <a:br>
              <a:rPr kumimoji="0" lang="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9D1E46-D488-D58D-4855-1928D725D27F}"/>
              </a:ext>
            </a:extLst>
          </p:cNvPr>
          <p:cNvSpPr txBox="1"/>
          <p:nvPr/>
        </p:nvSpPr>
        <p:spPr>
          <a:xfrm>
            <a:off x="5564171" y="4502755"/>
            <a:ext cx="60944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Выполнил ординатор </a:t>
            </a:r>
          </a:p>
          <a:p>
            <a:pPr algn="ctr"/>
            <a:r>
              <a:rPr lang="ru-RU" dirty="0"/>
              <a:t>кафедры стоматологии ИПО </a:t>
            </a:r>
          </a:p>
          <a:p>
            <a:pPr algn="ctr"/>
            <a:r>
              <a:rPr lang="ru-RU" dirty="0"/>
              <a:t>по специальности  «стоматология хирургическая»</a:t>
            </a:r>
          </a:p>
          <a:p>
            <a:pPr algn="ctr"/>
            <a:r>
              <a:rPr lang="ru-RU" dirty="0"/>
              <a:t>Ахмедов Анар Ильгар оглы</a:t>
            </a:r>
          </a:p>
          <a:p>
            <a:pPr algn="ctr"/>
            <a:r>
              <a:rPr lang="ru-RU" dirty="0"/>
              <a:t>рецензент КМН, Доцент </a:t>
            </a:r>
            <a:r>
              <a:rPr lang="ru-RU" dirty="0" smtClean="0"/>
              <a:t>Дуж </a:t>
            </a:r>
            <a:r>
              <a:rPr lang="ru-RU" dirty="0"/>
              <a:t>Анатолий Николаевич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F8DA2-9E22-4A9A-6490-74DB21183667}"/>
              </a:ext>
            </a:extLst>
          </p:cNvPr>
          <p:cNvSpPr txBox="1"/>
          <p:nvPr/>
        </p:nvSpPr>
        <p:spPr>
          <a:xfrm>
            <a:off x="5242240" y="6423143"/>
            <a:ext cx="1850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+mj-lt"/>
              </a:rPr>
              <a:t>Красноярск, </a:t>
            </a:r>
            <a:r>
              <a:rPr lang="ru-RU" sz="1600" dirty="0" smtClean="0">
                <a:latin typeface="+mj-lt"/>
              </a:rPr>
              <a:t>2023</a:t>
            </a:r>
            <a:endParaRPr lang="ru-RU" sz="1600" dirty="0">
              <a:latin typeface="+mj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242326"/>
              </p:ext>
            </p:extLst>
          </p:nvPr>
        </p:nvGraphicFramePr>
        <p:xfrm>
          <a:off x="2260913" y="2703716"/>
          <a:ext cx="7730986" cy="608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30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8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Одонтогенные опухоли. Этиология, патогенез, клиника, диагностика, дифференциальная диагностика, лечение.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66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Макроскопически</a:t>
            </a:r>
            <a:r>
              <a:rPr lang="ru-RU" dirty="0"/>
              <a:t> различают кистозную и редко встречающуюся</a:t>
            </a:r>
          </a:p>
          <a:p>
            <a:pPr marL="0" indent="0">
              <a:buNone/>
            </a:pPr>
            <a:r>
              <a:rPr lang="ru-RU" dirty="0"/>
              <a:t>солидную форму амелобластомы. Солидная форма характеризуется</a:t>
            </a:r>
          </a:p>
          <a:p>
            <a:pPr marL="0" indent="0">
              <a:buNone/>
            </a:pPr>
            <a:r>
              <a:rPr lang="ru-RU" dirty="0"/>
              <a:t>разрастанием соединительнотканной стромы опухоли, в которой</a:t>
            </a:r>
          </a:p>
          <a:p>
            <a:pPr marL="0" indent="0">
              <a:buNone/>
            </a:pPr>
            <a:r>
              <a:rPr lang="ru-RU" dirty="0"/>
              <a:t>располагаются мелкие кисты. При кистозной форме в полости</a:t>
            </a:r>
          </a:p>
          <a:p>
            <a:pPr marL="0" indent="0">
              <a:buNone/>
            </a:pPr>
            <a:r>
              <a:rPr lang="ru-RU" dirty="0"/>
              <a:t>амелобластомы обнаруживается жидкость с кристаллами холестерина;</a:t>
            </a:r>
          </a:p>
          <a:p>
            <a:pPr marL="0" indent="0">
              <a:buNone/>
            </a:pPr>
            <a:r>
              <a:rPr lang="ru-RU" dirty="0"/>
              <a:t>оболочка опухоли беловатого цвета, сравнительно плотная,</a:t>
            </a:r>
          </a:p>
          <a:p>
            <a:pPr marL="0" indent="0">
              <a:buNone/>
            </a:pPr>
            <a:r>
              <a:rPr lang="ru-RU" dirty="0"/>
              <a:t>толщиной до 3—4 мм, от кости отделяется труднее, чем при кисте.</a:t>
            </a:r>
          </a:p>
          <a:p>
            <a:pPr marL="0" indent="0">
              <a:buNone/>
            </a:pPr>
            <a:r>
              <a:rPr lang="ru-RU" dirty="0"/>
              <a:t>Микроскопически опухолевая ткань представлена островками,</a:t>
            </a:r>
          </a:p>
          <a:p>
            <a:pPr marL="0" indent="0">
              <a:buNone/>
            </a:pPr>
            <a:r>
              <a:rPr lang="ru-RU" dirty="0"/>
              <a:t>состоящими из массы звездчатых клеток, окруженных слоем</a:t>
            </a:r>
          </a:p>
          <a:p>
            <a:pPr marL="0" indent="0">
              <a:buNone/>
            </a:pPr>
            <a:r>
              <a:rPr lang="ru-RU" dirty="0"/>
              <a:t>кубических и цилиндрических клеток, и напоминает строение эмалевого</a:t>
            </a:r>
          </a:p>
          <a:p>
            <a:pPr marL="0" indent="0">
              <a:buNone/>
            </a:pPr>
            <a:r>
              <a:rPr lang="ru-RU" dirty="0"/>
              <a:t>органа. В островках довольно часто формируются кисты. Опухолевые</a:t>
            </a:r>
          </a:p>
          <a:p>
            <a:pPr marL="0" indent="0">
              <a:buNone/>
            </a:pPr>
            <a:r>
              <a:rPr lang="ru-RU" dirty="0"/>
              <a:t>клетки </a:t>
            </a:r>
            <a:r>
              <a:rPr lang="ru-RU" dirty="0" err="1"/>
              <a:t>вегетируют</a:t>
            </a:r>
            <a:r>
              <a:rPr lang="ru-RU" dirty="0"/>
              <a:t> в подлежащую костную </a:t>
            </a:r>
            <a:r>
              <a:rPr lang="ru-RU" dirty="0" smtClean="0"/>
              <a:t>ткань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AF7AC20-27E0-4DCF-0E66-E9B014F6E8E4}"/>
              </a:ext>
            </a:extLst>
          </p:cNvPr>
          <p:cNvSpPr txBox="1">
            <a:spLocks/>
          </p:cNvSpPr>
          <p:nvPr/>
        </p:nvSpPr>
        <p:spPr>
          <a:xfrm>
            <a:off x="718821" y="392084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Диагностика</a:t>
            </a:r>
          </a:p>
        </p:txBody>
      </p:sp>
    </p:spTree>
    <p:extLst>
      <p:ext uri="{BB962C8B-B14F-4D97-AF65-F5344CB8AC3E}">
        <p14:creationId xmlns:p14="http://schemas.microsoft.com/office/powerpoint/2010/main" val="96674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09600" y="1600200"/>
            <a:ext cx="9191105" cy="352875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Лечение большей части доброкачественных опухолей челюстей – хирургическое. Наиболее оптимальным является удаление новообразования с резекцией челюстной кости в пределах здоровых границ; такой объем вмешательства позволяет предотвратить рецидивы и возможную малигнизацию опухоли. Зубы, прилегающие к опухоли, также часто подлежат экстракции. Возможно удаление некоторых доброкачественных опухолей челюстей, не склонных к </a:t>
            </a:r>
            <a:r>
              <a:rPr lang="ru-RU" dirty="0" err="1"/>
              <a:t>рецидивированию</a:t>
            </a:r>
            <a:r>
              <a:rPr lang="ru-RU" dirty="0"/>
              <a:t>, щадящим методом с помощью </a:t>
            </a:r>
            <a:r>
              <a:rPr lang="ru-RU" dirty="0" err="1"/>
              <a:t>кюретажа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При злокачественных опухолях челюстей используется комбинированный метод лечения: гамма-терапия с последующим хирургическим лечением (резекцией или экзартикуляцией челюсти, </a:t>
            </a:r>
            <a:r>
              <a:rPr lang="ru-RU" dirty="0" err="1"/>
              <a:t>лимфаденэктомией</a:t>
            </a:r>
            <a:r>
              <a:rPr lang="ru-RU" dirty="0"/>
              <a:t>, </a:t>
            </a:r>
            <a:r>
              <a:rPr lang="ru-RU" dirty="0" err="1"/>
              <a:t>экзентерацией</a:t>
            </a:r>
            <a:r>
              <a:rPr lang="ru-RU" dirty="0"/>
              <a:t> глазницы, операцией на околоносовых пазухах и пр.). В запущенных случаях назначается паллиативная лучевая терапия или химиотерапевтическое лечение.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 послеоперационном периоде, особенно после обширных резекций, больным может потребоваться ортопедическое лечение с помощью специальных шин, реконструктивные операции (костная пластика), длительная функциональная реабилитация для восстановления функций жевания, глотания, речи..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Прогноз для жизни благоприятный. Удаление опухоли ведет</a:t>
            </a:r>
          </a:p>
          <a:p>
            <a:pPr marL="0" indent="0">
              <a:buNone/>
            </a:pPr>
            <a:r>
              <a:rPr lang="ru-RU" dirty="0"/>
              <a:t>к выздоровлению, однако возможна послеоперационная деформация</a:t>
            </a:r>
          </a:p>
          <a:p>
            <a:pPr marL="0" indent="0">
              <a:buNone/>
            </a:pPr>
            <a:r>
              <a:rPr lang="ru-RU" dirty="0"/>
              <a:t>лица.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AF7AC20-27E0-4DCF-0E66-E9B014F6E8E4}"/>
              </a:ext>
            </a:extLst>
          </p:cNvPr>
          <p:cNvSpPr txBox="1">
            <a:spLocks/>
          </p:cNvSpPr>
          <p:nvPr/>
        </p:nvSpPr>
        <p:spPr>
          <a:xfrm>
            <a:off x="718821" y="392084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Лечение опухолей челюстей</a:t>
            </a:r>
          </a:p>
        </p:txBody>
      </p:sp>
      <p:pic>
        <p:nvPicPr>
          <p:cNvPr id="7172" name="Picture 4" descr="https://prod-images-static.radiopaedia.org/images/4136565/661e371abbb47d33c0f0e23e6098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040" y="4389322"/>
            <a:ext cx="2363182" cy="236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74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09600" y="1600200"/>
            <a:ext cx="11201400" cy="505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100" dirty="0"/>
              <a:t>Это доброкачественная </a:t>
            </a:r>
            <a:r>
              <a:rPr lang="ru-RU" sz="1100" dirty="0" smtClean="0"/>
              <a:t>опухоль, состоящая </a:t>
            </a:r>
            <a:r>
              <a:rPr lang="ru-RU" sz="1100" dirty="0"/>
              <a:t>из пролиферирующего </a:t>
            </a:r>
            <a:r>
              <a:rPr lang="ru-RU" sz="1100" dirty="0" err="1"/>
              <a:t>одонтогенного</a:t>
            </a:r>
            <a:r>
              <a:rPr lang="ru-RU" sz="1100" dirty="0"/>
              <a:t> </a:t>
            </a:r>
            <a:r>
              <a:rPr lang="ru-RU" sz="1100" dirty="0" smtClean="0"/>
              <a:t>эпителия, окруженного </a:t>
            </a:r>
            <a:r>
              <a:rPr lang="ru-RU" sz="1100" dirty="0" err="1"/>
              <a:t>мезодермальной</a:t>
            </a:r>
            <a:r>
              <a:rPr lang="ru-RU" sz="1100" dirty="0"/>
              <a:t> тканью, и по строению напоминающая </a:t>
            </a:r>
            <a:r>
              <a:rPr lang="ru-RU" sz="1100" dirty="0" smtClean="0"/>
              <a:t>зубной сосочек</a:t>
            </a:r>
            <a:r>
              <a:rPr lang="ru-RU" sz="1100" dirty="0"/>
              <a:t>, но без </a:t>
            </a:r>
            <a:r>
              <a:rPr lang="ru-RU" sz="1100" dirty="0" err="1"/>
              <a:t>одонтобластов</a:t>
            </a:r>
            <a:r>
              <a:rPr lang="ru-RU" sz="1100" dirty="0"/>
              <a:t>. Наблюдается редко, склонна к </a:t>
            </a:r>
            <a:r>
              <a:rPr lang="ru-RU" sz="1100" dirty="0" smtClean="0"/>
              <a:t>рецидиву </a:t>
            </a:r>
            <a:r>
              <a:rPr lang="ru-RU" sz="1100" dirty="0"/>
              <a:t>и </a:t>
            </a:r>
            <a:r>
              <a:rPr lang="ru-RU" sz="1100" dirty="0" err="1"/>
              <a:t>озлокачествлению</a:t>
            </a:r>
            <a:r>
              <a:rPr lang="ru-RU" sz="1100" dirty="0"/>
              <a:t> с развитием амелобластической </a:t>
            </a:r>
            <a:r>
              <a:rPr lang="ru-RU" sz="1100" dirty="0" err="1" smtClean="0"/>
              <a:t>фибросаркомы</a:t>
            </a:r>
            <a:r>
              <a:rPr lang="ru-RU" sz="1100" dirty="0"/>
              <a:t>. Опухоль выявляется чаще у молодых людей. </a:t>
            </a:r>
            <a:r>
              <a:rPr lang="ru-RU" sz="1100" dirty="0" smtClean="0"/>
              <a:t>Локализуется в </a:t>
            </a:r>
            <a:r>
              <a:rPr lang="ru-RU" sz="1100" dirty="0"/>
              <a:t>основном в нижней челюсти соответственно малым </a:t>
            </a:r>
            <a:r>
              <a:rPr lang="ru-RU" sz="1100" dirty="0" smtClean="0"/>
              <a:t>коренным зубам</a:t>
            </a:r>
            <a:r>
              <a:rPr lang="ru-RU" sz="1100" dirty="0"/>
              <a:t>.</a:t>
            </a:r>
          </a:p>
          <a:p>
            <a:pPr marL="0" indent="0">
              <a:buNone/>
            </a:pPr>
            <a:endParaRPr lang="ru-RU" sz="1100" dirty="0" smtClean="0"/>
          </a:p>
          <a:p>
            <a:pPr marL="0" indent="0">
              <a:buNone/>
            </a:pPr>
            <a:r>
              <a:rPr lang="ru-RU" sz="1200" b="1" dirty="0" smtClean="0">
                <a:solidFill>
                  <a:srgbClr val="00B0F0"/>
                </a:solidFill>
              </a:rPr>
              <a:t>Клиническое</a:t>
            </a:r>
            <a:r>
              <a:rPr lang="ru-RU" sz="1100" dirty="0" smtClean="0"/>
              <a:t> </a:t>
            </a:r>
            <a:r>
              <a:rPr lang="ru-RU" sz="1100" dirty="0"/>
              <a:t>течение сходно с таковым амелобластомы.</a:t>
            </a:r>
          </a:p>
          <a:p>
            <a:pPr marL="0" indent="0">
              <a:buNone/>
            </a:pPr>
            <a:r>
              <a:rPr lang="ru-RU" sz="1100" dirty="0"/>
              <a:t>Рентгенологически проявляется в виде хорошо ограниченного</a:t>
            </a:r>
          </a:p>
          <a:p>
            <a:pPr marL="0" indent="0">
              <a:buNone/>
            </a:pPr>
            <a:r>
              <a:rPr lang="ru-RU" sz="1100" dirty="0"/>
              <a:t>деструктивного очага, напоминающего кистозное образование, в котором</a:t>
            </a:r>
          </a:p>
          <a:p>
            <a:pPr marL="0" indent="0">
              <a:buNone/>
            </a:pPr>
            <a:r>
              <a:rPr lang="ru-RU" sz="1100" dirty="0"/>
              <a:t>содержатся элементы зубных тканей и даже формирующегося зуба.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00B0F0"/>
                </a:solidFill>
              </a:rPr>
              <a:t>Дифференцируют</a:t>
            </a:r>
            <a:r>
              <a:rPr lang="ru-RU" sz="1100" dirty="0"/>
              <a:t> </a:t>
            </a:r>
            <a:r>
              <a:rPr lang="ru-RU" sz="1100" dirty="0" err="1"/>
              <a:t>амелобластическую</a:t>
            </a:r>
            <a:r>
              <a:rPr lang="ru-RU" sz="1100" dirty="0"/>
              <a:t> фиброму </a:t>
            </a:r>
            <a:r>
              <a:rPr lang="ru-RU" sz="1100" dirty="0" smtClean="0"/>
              <a:t>от амелобластомы</a:t>
            </a:r>
            <a:r>
              <a:rPr lang="ru-RU" sz="1100" dirty="0"/>
              <a:t>, гигантоклеточной опухоли и </a:t>
            </a:r>
            <a:r>
              <a:rPr lang="ru-RU" sz="1100" dirty="0" err="1"/>
              <a:t>миксомы</a:t>
            </a:r>
            <a:r>
              <a:rPr lang="ru-RU" sz="1100" dirty="0"/>
              <a:t>.</a:t>
            </a:r>
          </a:p>
          <a:p>
            <a:pPr marL="0" indent="0">
              <a:buNone/>
            </a:pPr>
            <a:r>
              <a:rPr lang="ru-RU" sz="1100" dirty="0"/>
              <a:t>Для установления диагноза решающее значение </a:t>
            </a:r>
            <a:r>
              <a:rPr lang="ru-RU" sz="1100" dirty="0" smtClean="0"/>
              <a:t>имеет морфологическое </a:t>
            </a:r>
            <a:r>
              <a:rPr lang="ru-RU" sz="1100" dirty="0"/>
              <a:t>(цитологическое) исследование пунктата. При </a:t>
            </a:r>
            <a:r>
              <a:rPr lang="ru-RU" sz="1100" dirty="0" err="1" smtClean="0"/>
              <a:t>затруде</a:t>
            </a:r>
            <a:r>
              <a:rPr lang="ru-RU" sz="1100" dirty="0" smtClean="0"/>
              <a:t> </a:t>
            </a:r>
            <a:r>
              <a:rPr lang="ru-RU" sz="1100" dirty="0" err="1" smtClean="0"/>
              <a:t>ниях</a:t>
            </a:r>
            <a:r>
              <a:rPr lang="ru-RU" sz="1100" dirty="0" smtClean="0"/>
              <a:t> </a:t>
            </a:r>
            <a:r>
              <a:rPr lang="ru-RU" sz="1100" dirty="0"/>
              <a:t>в диагностике проводят биопсию.</a:t>
            </a:r>
          </a:p>
          <a:p>
            <a:pPr marL="0" indent="0">
              <a:buNone/>
            </a:pPr>
            <a:r>
              <a:rPr lang="ru-RU" sz="1100" dirty="0"/>
              <a:t>Микроскопически соединительнотканный компонент </a:t>
            </a:r>
            <a:r>
              <a:rPr lang="ru-RU" sz="1100" b="1" u="sng" dirty="0" smtClean="0"/>
              <a:t>более клеточный</a:t>
            </a:r>
            <a:r>
              <a:rPr lang="ru-RU" sz="1100" dirty="0"/>
              <a:t>, чем при амелобластоме, эпителиальный компонент </a:t>
            </a:r>
            <a:r>
              <a:rPr lang="ru-RU" sz="1100" dirty="0" smtClean="0"/>
              <a:t>сходен с </a:t>
            </a:r>
            <a:r>
              <a:rPr lang="ru-RU" sz="1100" dirty="0"/>
              <a:t>таковым амелобластомы, кисты в нем не образуются</a:t>
            </a:r>
            <a:r>
              <a:rPr lang="ru-RU" sz="1100" dirty="0" smtClean="0"/>
              <a:t>.</a:t>
            </a:r>
          </a:p>
          <a:p>
            <a:pPr marL="0" indent="0">
              <a:buNone/>
            </a:pPr>
            <a:r>
              <a:rPr lang="ru-RU" sz="1400" b="1" dirty="0">
                <a:solidFill>
                  <a:srgbClr val="00B0F0"/>
                </a:solidFill>
              </a:rPr>
              <a:t>Лечение заключается в резекции челюсти.</a:t>
            </a:r>
            <a:endParaRPr lang="ru-RU" sz="1100" b="1" dirty="0">
              <a:solidFill>
                <a:srgbClr val="00B0F0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AF7AC20-27E0-4DCF-0E66-E9B014F6E8E4}"/>
              </a:ext>
            </a:extLst>
          </p:cNvPr>
          <p:cNvSpPr txBox="1">
            <a:spLocks/>
          </p:cNvSpPr>
          <p:nvPr/>
        </p:nvSpPr>
        <p:spPr>
          <a:xfrm>
            <a:off x="718821" y="392084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>
                <a:solidFill>
                  <a:srgbClr val="00B0F0"/>
                </a:solidFill>
              </a:rPr>
              <a:t>Амелобластическая</a:t>
            </a:r>
            <a:r>
              <a:rPr lang="ru-RU" b="1" dirty="0">
                <a:solidFill>
                  <a:srgbClr val="00B0F0"/>
                </a:solidFill>
              </a:rPr>
              <a:t> фиброма</a:t>
            </a:r>
            <a:endParaRPr lang="ru-RU" altLang="ru-RU" b="1" dirty="0" smtClean="0">
              <a:solidFill>
                <a:srgbClr val="00B0F0"/>
              </a:solidFill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0" y="4289323"/>
            <a:ext cx="3543992" cy="2307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051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8264" y="914400"/>
            <a:ext cx="8098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Одонтомы</a:t>
            </a:r>
            <a:endParaRPr lang="ru-RU" sz="3600" b="1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7775" y="1645920"/>
            <a:ext cx="82462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Одонтомы являются </a:t>
            </a:r>
            <a:r>
              <a:rPr lang="ru-RU" dirty="0" smtClean="0"/>
              <a:t>пороком развития </a:t>
            </a:r>
            <a:r>
              <a:rPr lang="ru-RU" dirty="0"/>
              <a:t>зубных тканей. Их деление на сложную и составную </a:t>
            </a:r>
            <a:r>
              <a:rPr lang="ru-RU" dirty="0" smtClean="0"/>
              <a:t>чисто условное</a:t>
            </a:r>
            <a:r>
              <a:rPr lang="ru-RU" dirty="0"/>
              <a:t>. В сложной одонтоме </a:t>
            </a:r>
            <a:r>
              <a:rPr lang="ru-RU" dirty="0" err="1"/>
              <a:t>обызвествленные</a:t>
            </a:r>
            <a:r>
              <a:rPr lang="ru-RU" dirty="0"/>
              <a:t> зубные </a:t>
            </a:r>
            <a:r>
              <a:rPr lang="ru-RU" dirty="0" smtClean="0"/>
              <a:t>ткани расположены </a:t>
            </a:r>
            <a:r>
              <a:rPr lang="ru-RU" dirty="0"/>
              <a:t>хаотично и образуют плотный конгломерат. </a:t>
            </a:r>
            <a:r>
              <a:rPr lang="ru-RU" dirty="0" smtClean="0"/>
              <a:t>Составная одонтома </a:t>
            </a:r>
            <a:r>
              <a:rPr lang="ru-RU" dirty="0"/>
              <a:t>содержит отдельные </a:t>
            </a:r>
            <a:r>
              <a:rPr lang="ru-RU" dirty="0" err="1"/>
              <a:t>зубоподобные</a:t>
            </a:r>
            <a:r>
              <a:rPr lang="ru-RU" dirty="0"/>
              <a:t> структуры, в </a:t>
            </a:r>
            <a:r>
              <a:rPr lang="ru-RU" dirty="0" smtClean="0"/>
              <a:t>которых правильно </a:t>
            </a:r>
            <a:r>
              <a:rPr lang="ru-RU" dirty="0"/>
              <a:t>представлены, как в нормальном зубе, все ткани.</a:t>
            </a:r>
          </a:p>
          <a:p>
            <a:r>
              <a:rPr lang="ru-RU" dirty="0"/>
              <a:t>Одонтомы встречаются чаще у лиц молодого возраста </a:t>
            </a:r>
            <a:r>
              <a:rPr lang="ru-RU" dirty="0" smtClean="0"/>
              <a:t>и проявляются </a:t>
            </a:r>
            <a:r>
              <a:rPr lang="ru-RU" dirty="0"/>
              <a:t>в период прорезывания зубов. У взрослых они </a:t>
            </a:r>
            <a:r>
              <a:rPr lang="ru-RU" dirty="0" smtClean="0"/>
              <a:t>нередко обнаруживаются </a:t>
            </a:r>
            <a:r>
              <a:rPr lang="ru-RU" dirty="0"/>
              <a:t>случайно или при присоединении воспаления. </a:t>
            </a:r>
            <a:r>
              <a:rPr lang="ru-RU" dirty="0" smtClean="0"/>
              <a:t>Рост одонтом </a:t>
            </a:r>
            <a:r>
              <a:rPr lang="ru-RU" dirty="0" err="1"/>
              <a:t>самоограничен</a:t>
            </a:r>
            <a:r>
              <a:rPr lang="ru-RU" dirty="0"/>
              <a:t>, связан с окончанием формирования </a:t>
            </a:r>
            <a:r>
              <a:rPr lang="ru-RU" dirty="0" smtClean="0"/>
              <a:t>и прорезывания </a:t>
            </a:r>
            <a:r>
              <a:rPr lang="ru-RU" dirty="0"/>
              <a:t>зубов.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106" y="4531820"/>
            <a:ext cx="4440556" cy="222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3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4073" y="1621084"/>
            <a:ext cx="116461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/>
              <a:t>Обычно одонтома проявляется </a:t>
            </a:r>
            <a:r>
              <a:rPr lang="ru-RU" b="1" dirty="0" smtClean="0"/>
              <a:t>при достижении </a:t>
            </a:r>
            <a:r>
              <a:rPr lang="ru-RU" b="1" dirty="0"/>
              <a:t>больших размеров. Происходит деформация </a:t>
            </a:r>
            <a:r>
              <a:rPr lang="ru-RU" b="1" dirty="0" smtClean="0"/>
              <a:t>челюсти вследствие истончения </a:t>
            </a:r>
            <a:r>
              <a:rPr lang="ru-RU" b="1" dirty="0"/>
              <a:t>кости. </a:t>
            </a:r>
            <a:endParaRPr lang="ru-RU" b="1" dirty="0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 smtClean="0"/>
              <a:t>При </a:t>
            </a:r>
            <a:r>
              <a:rPr lang="ru-RU" b="1" dirty="0"/>
              <a:t>дальнейшем росте </a:t>
            </a:r>
            <a:r>
              <a:rPr lang="ru-RU" b="1" dirty="0" smtClean="0"/>
              <a:t>опухоли перфорируются </a:t>
            </a:r>
            <a:r>
              <a:rPr lang="ru-RU" b="1" dirty="0"/>
              <a:t>надкостница и слизистая оболочка над </a:t>
            </a:r>
            <a:r>
              <a:rPr lang="ru-RU" b="1" dirty="0" smtClean="0"/>
              <a:t>ней,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 smtClean="0"/>
              <a:t>одонтома как </a:t>
            </a:r>
            <a:r>
              <a:rPr lang="ru-RU" b="1" dirty="0"/>
              <a:t>бы «прорезается». Нередко такая картина развивается у </a:t>
            </a:r>
            <a:r>
              <a:rPr lang="ru-RU" b="1" dirty="0" smtClean="0"/>
              <a:t>лиц, пользующихся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 smtClean="0"/>
              <a:t>съемным </a:t>
            </a:r>
            <a:r>
              <a:rPr lang="ru-RU" b="1" dirty="0"/>
              <a:t>протезом. При зондировании через </a:t>
            </a:r>
            <a:r>
              <a:rPr lang="ru-RU" b="1" dirty="0" smtClean="0"/>
              <a:t>дефект слизистой </a:t>
            </a:r>
            <a:r>
              <a:rPr lang="ru-RU" b="1" dirty="0"/>
              <a:t>оболочки инструмент упирается в </a:t>
            </a:r>
            <a:endParaRPr lang="ru-RU" b="1" dirty="0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 smtClean="0"/>
              <a:t>плотную </a:t>
            </a:r>
            <a:r>
              <a:rPr lang="ru-RU" b="1" dirty="0" err="1" smtClean="0"/>
              <a:t>зубоподобную</a:t>
            </a:r>
            <a:r>
              <a:rPr lang="ru-RU" b="1" dirty="0" smtClean="0"/>
              <a:t> ткань</a:t>
            </a:r>
            <a:r>
              <a:rPr lang="ru-RU" b="1" dirty="0"/>
              <a:t>. В месте локализации одонтомы, как правило, отмечается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/>
              <a:t>задержка прорезывания зуба. В случае присоединения </a:t>
            </a:r>
            <a:r>
              <a:rPr lang="ru-RU" b="1" dirty="0" smtClean="0"/>
              <a:t>инфекции заболевание </a:t>
            </a:r>
            <a:r>
              <a:rPr lang="ru-RU" b="1" dirty="0"/>
              <a:t>иногда неправильно диагностируют как </a:t>
            </a:r>
            <a:r>
              <a:rPr lang="ru-RU" b="1" dirty="0" smtClean="0"/>
              <a:t>хронический остеомиелит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8264" y="914400"/>
            <a:ext cx="8098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Клиническая картина</a:t>
            </a:r>
            <a:endParaRPr lang="ru-RU" sz="3600" b="1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4073" y="4266760"/>
            <a:ext cx="5713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Рентгенограмма одонтомы характерна </a:t>
            </a:r>
          </a:p>
          <a:p>
            <a:r>
              <a:rPr lang="ru-RU" sz="1200" b="1" dirty="0" smtClean="0"/>
              <a:t>Определяется: ограниченная </a:t>
            </a:r>
            <a:r>
              <a:rPr lang="ru-RU" sz="1200" b="1" dirty="0"/>
              <a:t>гомогенная тень, по плотности напоминающая </a:t>
            </a:r>
            <a:r>
              <a:rPr lang="ru-RU" sz="1200" b="1" dirty="0" smtClean="0"/>
              <a:t>тень коронки </a:t>
            </a:r>
            <a:r>
              <a:rPr lang="ru-RU" sz="1200" b="1" dirty="0"/>
              <a:t>зуба с неровными краями и полоской просветления </a:t>
            </a:r>
            <a:r>
              <a:rPr lang="ru-RU" sz="1200" b="1" dirty="0" smtClean="0"/>
              <a:t>вокруг нее </a:t>
            </a:r>
            <a:r>
              <a:rPr lang="ru-RU" sz="1200" b="1" dirty="0"/>
              <a:t>(капсула). При составной одонтоме тень неоднородна </a:t>
            </a:r>
            <a:r>
              <a:rPr lang="ru-RU" sz="1200" b="1" dirty="0" smtClean="0"/>
              <a:t>вследствие наличия </a:t>
            </a:r>
            <a:r>
              <a:rPr lang="ru-RU" sz="1200" b="1" dirty="0"/>
              <a:t>участков </a:t>
            </a:r>
            <a:r>
              <a:rPr lang="ru-RU" sz="1200" b="1" dirty="0" smtClean="0"/>
              <a:t>разрежения, соответствующего фиброзным прослойкам </a:t>
            </a:r>
            <a:r>
              <a:rPr lang="ru-RU" sz="1200" b="1" dirty="0"/>
              <a:t>между отдельными </a:t>
            </a:r>
            <a:r>
              <a:rPr lang="ru-RU" sz="1200" b="1" dirty="0" err="1"/>
              <a:t>зубоподобными</a:t>
            </a:r>
            <a:r>
              <a:rPr lang="ru-RU" sz="1200" b="1" dirty="0"/>
              <a:t> включениями.</a:t>
            </a:r>
          </a:p>
          <a:p>
            <a:r>
              <a:rPr lang="ru-RU" sz="1200" b="1" i="1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Диагностика</a:t>
            </a:r>
            <a:r>
              <a:rPr lang="ru-RU" sz="1200" b="1" dirty="0"/>
              <a:t> одонтомы, как правило, не представляет</a:t>
            </a:r>
          </a:p>
          <a:p>
            <a:r>
              <a:rPr lang="ru-RU" sz="1200" b="1" dirty="0"/>
              <a:t>затруднений.</a:t>
            </a:r>
          </a:p>
          <a:p>
            <a:r>
              <a:rPr lang="ru-RU" sz="1200" b="1" i="1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Лечение</a:t>
            </a:r>
            <a:r>
              <a:rPr lang="ru-RU" sz="1200" b="1" dirty="0"/>
              <a:t> заключается в удалении одонтомы с капсулой.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138" y="4206407"/>
            <a:ext cx="3693016" cy="21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4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CE76F-7D28-9740-C9A4-98522B57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err="1" smtClean="0">
                <a:solidFill>
                  <a:schemeClr val="accent3"/>
                </a:solidFill>
              </a:rPr>
              <a:t>Цементомы</a:t>
            </a:r>
            <a:endParaRPr lang="ru-RU" altLang="ru-RU" b="1" dirty="0">
              <a:solidFill>
                <a:schemeClr val="accent3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66E1FC-DED9-49AD-6DF5-654EBAABB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  <a:tabLst>
                <a:tab pos="676275" algn="l"/>
              </a:tabLst>
            </a:pPr>
            <a:r>
              <a:rPr lang="ru-RU" altLang="ru-RU" sz="1400" dirty="0"/>
              <a:t>Эта доброкачественная опухоль характеризуется образованием </a:t>
            </a:r>
            <a:r>
              <a:rPr lang="ru-RU" altLang="ru-RU" sz="1400" dirty="0" err="1" smtClean="0"/>
              <a:t>цементоподобной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ткани, в которой определяются различные </a:t>
            </a:r>
            <a:r>
              <a:rPr lang="ru-RU" altLang="ru-RU" sz="1400" dirty="0" smtClean="0"/>
              <a:t>стадии минерализации</a:t>
            </a:r>
            <a:r>
              <a:rPr lang="ru-RU" altLang="ru-RU" sz="1400" dirty="0"/>
              <a:t>. Новообразование чаще локализуется на </a:t>
            </a:r>
            <a:r>
              <a:rPr lang="ru-RU" altLang="ru-RU" sz="1400" dirty="0" smtClean="0"/>
              <a:t>нижней челюсти </a:t>
            </a:r>
            <a:r>
              <a:rPr lang="ru-RU" altLang="ru-RU" sz="1400" dirty="0"/>
              <a:t>в области больших или малых коренных зубов и </a:t>
            </a:r>
            <a:r>
              <a:rPr lang="ru-RU" altLang="ru-RU" sz="1400" dirty="0" smtClean="0"/>
              <a:t>интимно спаяно </a:t>
            </a:r>
            <a:r>
              <a:rPr lang="ru-RU" altLang="ru-RU" sz="1400" dirty="0"/>
              <a:t>с их корнями. Удаление таких зубов ведет к </a:t>
            </a:r>
            <a:r>
              <a:rPr lang="ru-RU" altLang="ru-RU" sz="1400" dirty="0" smtClean="0"/>
              <a:t>перелому корня</a:t>
            </a:r>
            <a:r>
              <a:rPr lang="ru-RU" altLang="ru-RU" sz="1400" dirty="0"/>
              <a:t>, и только при рентгенологическом обследовании </a:t>
            </a:r>
            <a:r>
              <a:rPr lang="ru-RU" altLang="ru-RU" sz="1400" dirty="0" smtClean="0"/>
              <a:t>выявляется </a:t>
            </a:r>
            <a:r>
              <a:rPr lang="ru-RU" altLang="ru-RU" sz="1400" dirty="0" err="1" smtClean="0"/>
              <a:t>цементома</a:t>
            </a:r>
            <a:r>
              <a:rPr lang="ru-RU" altLang="ru-RU" sz="1400" dirty="0"/>
              <a:t>.</a:t>
            </a:r>
          </a:p>
          <a:p>
            <a:pPr marL="0" indent="0">
              <a:lnSpc>
                <a:spcPct val="120000"/>
              </a:lnSpc>
              <a:buNone/>
              <a:tabLst>
                <a:tab pos="676275" algn="l"/>
              </a:tabLst>
            </a:pPr>
            <a:r>
              <a:rPr lang="ru-RU" altLang="ru-RU" sz="1400" dirty="0"/>
              <a:t>Течение опухоли, как правило, бессимптомное. В </a:t>
            </a:r>
            <a:r>
              <a:rPr lang="ru-RU" altLang="ru-RU" sz="1400" dirty="0" smtClean="0"/>
              <a:t>случае разрушения </a:t>
            </a:r>
            <a:r>
              <a:rPr lang="ru-RU" altLang="ru-RU" sz="1400" dirty="0"/>
              <a:t>кортикальной пластинки отмечаются </a:t>
            </a:r>
            <a:r>
              <a:rPr lang="ru-RU" altLang="ru-RU" sz="1400" dirty="0" smtClean="0"/>
              <a:t>нерезкая болезненность</a:t>
            </a:r>
            <a:endParaRPr lang="ru-RU" alt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523" y="3401377"/>
            <a:ext cx="37433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A904B2-984B-5A2B-816F-2B4C7D9E1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Одонтогенные раки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7EE37E-D333-93EA-A505-37B6C0734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88225"/>
            <a:ext cx="10903527" cy="4821382"/>
          </a:xfrm>
        </p:spPr>
        <p:txBody>
          <a:bodyPr>
            <a:normAutofit/>
          </a:bodyPr>
          <a:lstStyle/>
          <a:p>
            <a:pPr indent="0" algn="just">
              <a:buNone/>
              <a:defRPr/>
            </a:pPr>
            <a:r>
              <a:rPr lang="ru-RU" alt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Это злокачественные эпителиальные </a:t>
            </a:r>
            <a:r>
              <a:rPr lang="ru-RU" alt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одонтогенные 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опухоли. Встречаются очень редко.</a:t>
            </a:r>
          </a:p>
          <a:p>
            <a:pPr indent="0" algn="just">
              <a:buNone/>
              <a:defRPr/>
            </a:pPr>
            <a:r>
              <a:rPr lang="ru-RU" alt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Злокачественная </a:t>
            </a:r>
            <a:r>
              <a:rPr lang="ru-RU" altLang="ru-RU" sz="1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амелобластома</a:t>
            </a:r>
            <a:r>
              <a:rPr lang="ru-RU" alt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характеризуется </a:t>
            </a:r>
            <a:r>
              <a:rPr lang="ru-RU" alt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всеми признаками 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злокачественного роста первичной опухоли и </a:t>
            </a:r>
            <a:r>
              <a:rPr lang="ru-RU" alt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метастазированием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0" algn="just">
              <a:buNone/>
              <a:defRPr/>
            </a:pPr>
            <a:r>
              <a:rPr lang="ru-RU" alt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Первичный внутрикостный рак возникает из остатков </a:t>
            </a:r>
            <a:r>
              <a:rPr lang="ru-RU" altLang="ru-RU" sz="1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одонтогенного</a:t>
            </a:r>
            <a:r>
              <a:rPr lang="ru-RU" alt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эпителия. Отличается по клиническому течению от рака</a:t>
            </a:r>
          </a:p>
          <a:p>
            <a:pPr indent="0" algn="just">
              <a:buNone/>
              <a:defRPr/>
            </a:pPr>
            <a:r>
              <a:rPr lang="ru-RU" alt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слизистой оболочки </a:t>
            </a:r>
            <a:r>
              <a:rPr lang="ru-RU" alt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полости 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рта и придаточных пазух </a:t>
            </a:r>
            <a:r>
              <a:rPr lang="ru-RU" alt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носа, прорастающего </a:t>
            </a:r>
            <a:r>
              <a:rPr lang="ru-RU" alt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 протяжению в челюстные </a:t>
            </a:r>
            <a:r>
              <a:rPr lang="ru-RU" alt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кости</a:t>
            </a:r>
          </a:p>
          <a:p>
            <a:pPr indent="0" algn="just">
              <a:buNone/>
              <a:defRPr/>
            </a:pPr>
            <a:endParaRPr lang="ru-RU" alt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  <a:defRPr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Первичный </a:t>
            </a:r>
            <a:r>
              <a:rPr lang="ru-RU" altLang="ru-RU" sz="1400" b="1" dirty="0" err="1">
                <a:latin typeface="Times New Roman" pitchFamily="18" charset="0"/>
                <a:cs typeface="Times New Roman" pitchFamily="18" charset="0"/>
              </a:rPr>
              <a:t>одонтогенный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 рак необходимо дифференцировать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от гематогенных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метастазов злокачественной опухоли в челюсть.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Для подтверждения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метастаза имеют значение выявление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первичного очага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и морфологическая верификация (доказательства связи его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с первичной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опухолью другого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органа.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Выявление метастаза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определяет тактику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врача в лечении больного и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дает представление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о прогнозе.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8625" y="4186766"/>
            <a:ext cx="45498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Одонтогенные саркомы — злокачественные</a:t>
            </a:r>
          </a:p>
          <a:p>
            <a:r>
              <a:rPr lang="ru-RU" sz="1200" dirty="0"/>
              <a:t>соединительнотканные одонтогенные опухоли. Встречаются очень редко. </a:t>
            </a:r>
            <a:r>
              <a:rPr lang="ru-RU" sz="1200" dirty="0" smtClean="0"/>
              <a:t>Выделяют </a:t>
            </a:r>
            <a:r>
              <a:rPr lang="ru-RU" sz="1200" dirty="0" err="1" smtClean="0"/>
              <a:t>амелобластическую</a:t>
            </a:r>
            <a:r>
              <a:rPr lang="ru-RU" sz="1200" dirty="0" smtClean="0"/>
              <a:t> </a:t>
            </a:r>
            <a:r>
              <a:rPr lang="ru-RU" sz="1200" dirty="0" err="1"/>
              <a:t>фибросаркому</a:t>
            </a:r>
            <a:r>
              <a:rPr lang="ru-RU" sz="1200" dirty="0"/>
              <a:t>, </a:t>
            </a:r>
            <a:r>
              <a:rPr lang="ru-RU" sz="1200" dirty="0" err="1"/>
              <a:t>амелобластическую</a:t>
            </a:r>
            <a:r>
              <a:rPr lang="ru-RU" sz="1200" dirty="0"/>
              <a:t> </a:t>
            </a:r>
            <a:r>
              <a:rPr lang="ru-RU" sz="1200" dirty="0" err="1" smtClean="0"/>
              <a:t>одонтосаркому</a:t>
            </a:r>
            <a:r>
              <a:rPr lang="ru-RU" sz="1200" dirty="0"/>
              <a:t>, которые различаются микроскопически между собой </a:t>
            </a:r>
            <a:r>
              <a:rPr lang="ru-RU" sz="1200" dirty="0" smtClean="0"/>
              <a:t>наличием в </a:t>
            </a:r>
            <a:r>
              <a:rPr lang="ru-RU" sz="1200" dirty="0"/>
              <a:t>последней </a:t>
            </a:r>
            <a:r>
              <a:rPr lang="ru-RU" sz="1200" dirty="0" err="1"/>
              <a:t>диспластического</a:t>
            </a:r>
            <a:r>
              <a:rPr lang="ru-RU" sz="1200" dirty="0"/>
              <a:t> дентина и эмали.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18415" y="4186766"/>
            <a:ext cx="46800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>
                <a:solidFill>
                  <a:srgbClr val="333333"/>
                </a:solidFill>
                <a:latin typeface="+mj-lt"/>
              </a:rPr>
              <a:t>Одонтогенная</a:t>
            </a:r>
            <a:r>
              <a:rPr lang="ru-RU" sz="1200" dirty="0">
                <a:solidFill>
                  <a:srgbClr val="333333"/>
                </a:solidFill>
                <a:latin typeface="+mj-lt"/>
              </a:rPr>
              <a:t> карцинома (</a:t>
            </a:r>
            <a:r>
              <a:rPr lang="ru-RU" sz="1200" dirty="0" err="1">
                <a:solidFill>
                  <a:srgbClr val="333333"/>
                </a:solidFill>
                <a:latin typeface="+mj-lt"/>
              </a:rPr>
              <a:t>амелобластная</a:t>
            </a:r>
            <a:r>
              <a:rPr lang="ru-RU" sz="1200" dirty="0">
                <a:solidFill>
                  <a:srgbClr val="333333"/>
                </a:solidFill>
                <a:latin typeface="+mj-lt"/>
              </a:rPr>
              <a:t> </a:t>
            </a:r>
            <a:r>
              <a:rPr lang="ru-RU" sz="1200" dirty="0" smtClean="0">
                <a:solidFill>
                  <a:srgbClr val="333333"/>
                </a:solidFill>
                <a:latin typeface="+mj-lt"/>
              </a:rPr>
              <a:t>карцинома) — злокачественная</a:t>
            </a:r>
            <a:r>
              <a:rPr lang="ru-RU" sz="1200" dirty="0">
                <a:solidFill>
                  <a:srgbClr val="333333"/>
                </a:solidFill>
                <a:latin typeface="+mj-lt"/>
              </a:rPr>
              <a:t> эпителиальная </a:t>
            </a:r>
            <a:r>
              <a:rPr lang="ru-RU" sz="1200" dirty="0" err="1">
                <a:solidFill>
                  <a:srgbClr val="333333"/>
                </a:solidFill>
                <a:latin typeface="+mj-lt"/>
              </a:rPr>
              <a:t>одонтогенная</a:t>
            </a:r>
            <a:r>
              <a:rPr lang="ru-RU" sz="1200" dirty="0">
                <a:solidFill>
                  <a:srgbClr val="333333"/>
                </a:solidFill>
                <a:latin typeface="+mj-lt"/>
              </a:rPr>
              <a:t> опухоль. Встречается, как правило, у лиц старше 20 лет. Помимо внутрикостной одонтогенной карциномы изредка обнаруживается периферическая (</a:t>
            </a:r>
            <a:r>
              <a:rPr lang="ru-RU" sz="1200" dirty="0" err="1">
                <a:solidFill>
                  <a:srgbClr val="333333"/>
                </a:solidFill>
                <a:latin typeface="+mj-lt"/>
              </a:rPr>
              <a:t>внекостная</a:t>
            </a:r>
            <a:r>
              <a:rPr lang="ru-RU" sz="1200" dirty="0">
                <a:solidFill>
                  <a:srgbClr val="333333"/>
                </a:solidFill>
                <a:latin typeface="+mj-lt"/>
              </a:rPr>
              <a:t>) опухоль. Эти новообразования являются локально агрессивными, но </a:t>
            </a:r>
            <a:r>
              <a:rPr lang="ru-RU" sz="1200" dirty="0" err="1">
                <a:solidFill>
                  <a:srgbClr val="333333"/>
                </a:solidFill>
                <a:latin typeface="+mj-lt"/>
              </a:rPr>
              <a:t>метастазируют</a:t>
            </a:r>
            <a:r>
              <a:rPr lang="ru-RU" sz="1200" dirty="0">
                <a:solidFill>
                  <a:srgbClr val="333333"/>
                </a:solidFill>
                <a:latin typeface="+mj-lt"/>
              </a:rPr>
              <a:t> редко</a:t>
            </a:r>
            <a:endParaRPr lang="ru-RU" sz="1200" dirty="0">
              <a:latin typeface="+mj-lt"/>
            </a:endParaRPr>
          </a:p>
        </p:txBody>
      </p:sp>
      <p:pic>
        <p:nvPicPr>
          <p:cNvPr id="13315" name="Picture 3" descr="https://prod-images-static.radiopaedia.org/images/4136621/c8f186fe70bf459643dde92272a684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502" y="5483631"/>
            <a:ext cx="2646619" cy="128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41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F3A44-7A0B-4A89-478D-9507862BA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Одонтогенный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остеомиелит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челюсти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0BA48C-0145-CB1E-8A96-F31EB2A6F0FB}"/>
              </a:ext>
            </a:extLst>
          </p:cNvPr>
          <p:cNvSpPr txBox="1"/>
          <p:nvPr/>
        </p:nvSpPr>
        <p:spPr>
          <a:xfrm>
            <a:off x="822960" y="1637607"/>
            <a:ext cx="92603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Это инфекционно-аллергический</a:t>
            </a:r>
            <a:r>
              <a:rPr lang="ru-RU" b="1" dirty="0"/>
              <a:t>, гнойно-некротический воспалительный процесс в челюстных костях с вовлечением в процесс надкостницы, при котором источником и входными воротами для инфекции и сенсибилизации организма являются </a:t>
            </a:r>
            <a:r>
              <a:rPr lang="ru-RU" b="1" dirty="0" smtClean="0"/>
              <a:t>предшествующие </a:t>
            </a:r>
            <a:r>
              <a:rPr lang="ru-RU" b="1" dirty="0"/>
              <a:t>заболевания твердых и мягких тканей зуба и </a:t>
            </a:r>
            <a:r>
              <a:rPr lang="ru-RU" b="1" dirty="0" smtClean="0"/>
              <a:t>пародонта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6B44B8-D412-5E2B-A1FC-F0B9DFE41E22}"/>
              </a:ext>
            </a:extLst>
          </p:cNvPr>
          <p:cNvSpPr txBox="1"/>
          <p:nvPr/>
        </p:nvSpPr>
        <p:spPr>
          <a:xfrm>
            <a:off x="6481713" y="2890390"/>
            <a:ext cx="609442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Герметики для запечатывания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фиссур зубов</a:t>
            </a:r>
          </a:p>
        </p:txBody>
      </p:sp>
      <p:pic>
        <p:nvPicPr>
          <p:cNvPr id="1026" name="Picture 2" descr="https://osteokeen.ru/wp-content/uploads/2017/11/odontogenniy-osteomielit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182" y="3367602"/>
            <a:ext cx="6203993" cy="320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85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E4FC9-14CB-B498-C5B2-2AEA38667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Одонтогенные эпителиальные кисты челюстей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1625312"/>
            <a:ext cx="11049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Киста представляет </a:t>
            </a:r>
            <a:r>
              <a:rPr lang="ru-RU" dirty="0"/>
              <a:t>собой полость, имеющую оболочку, которая состоит </a:t>
            </a:r>
            <a:r>
              <a:rPr lang="ru-RU" dirty="0" smtClean="0"/>
              <a:t>из наружного соединительнотканного </a:t>
            </a:r>
            <a:r>
              <a:rPr lang="ru-RU" dirty="0"/>
              <a:t>слоя и внутреннего, </a:t>
            </a:r>
            <a:r>
              <a:rPr lang="ru-RU" dirty="0" smtClean="0"/>
              <a:t>выстланного преимущественно </a:t>
            </a:r>
            <a:r>
              <a:rPr lang="ru-RU" dirty="0"/>
              <a:t>многослойным плоским эпителием. Полость </a:t>
            </a:r>
            <a:r>
              <a:rPr lang="ru-RU" dirty="0" smtClean="0"/>
              <a:t>кисты обычно </a:t>
            </a:r>
            <a:r>
              <a:rPr lang="ru-RU" dirty="0"/>
              <a:t>выполнена жидкостью желтого цвета, </a:t>
            </a:r>
            <a:r>
              <a:rPr lang="ru-RU" dirty="0" smtClean="0"/>
              <a:t>опалесцирующей вследствие </a:t>
            </a:r>
            <a:r>
              <a:rPr lang="ru-RU" dirty="0"/>
              <a:t>присутствия в ней кристаллов холестерина, </a:t>
            </a:r>
            <a:r>
              <a:rPr lang="ru-RU" dirty="0" smtClean="0"/>
              <a:t>иногда творожистой </a:t>
            </a:r>
            <a:r>
              <a:rPr lang="ru-RU" dirty="0"/>
              <a:t>массой серо-грязно-белого цвета (при </a:t>
            </a:r>
            <a:r>
              <a:rPr lang="ru-RU" dirty="0" err="1"/>
              <a:t>кератокисте</a:t>
            </a:r>
            <a:r>
              <a:rPr lang="ru-RU" dirty="0"/>
              <a:t>).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7017"/>
            <a:ext cx="184731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7185" y="3102640"/>
            <a:ext cx="10801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Рост ее </a:t>
            </a:r>
            <a:r>
              <a:rPr lang="ru-RU" dirty="0"/>
              <a:t>осуществляется вследствие </a:t>
            </a:r>
            <a:r>
              <a:rPr lang="ru-RU" dirty="0" err="1"/>
              <a:t>внутрикистозного</a:t>
            </a:r>
            <a:r>
              <a:rPr lang="ru-RU" dirty="0"/>
              <a:t> давления, </a:t>
            </a:r>
            <a:r>
              <a:rPr lang="ru-RU" dirty="0" err="1" smtClean="0"/>
              <a:t>котороетприводит</a:t>
            </a:r>
            <a:r>
              <a:rPr lang="ru-RU" dirty="0" smtClean="0"/>
              <a:t> </a:t>
            </a:r>
            <a:r>
              <a:rPr lang="ru-RU" dirty="0"/>
              <a:t>к атрофии окружающей костной ткани и </a:t>
            </a:r>
            <a:r>
              <a:rPr lang="ru-RU" dirty="0" smtClean="0"/>
              <a:t>пролиферации эпителия</a:t>
            </a:r>
            <a:r>
              <a:rPr lang="ru-RU" dirty="0"/>
              <a:t>.</a:t>
            </a:r>
          </a:p>
        </p:txBody>
      </p:sp>
      <p:pic>
        <p:nvPicPr>
          <p:cNvPr id="14341" name="Picture 5" descr="https://studfile.net/html/2706/505/html_dcQRTMyIIP.Dt8v/htmlconvd-ngcXkv_html_fc1238c6205faa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495" y="3839113"/>
            <a:ext cx="6179127" cy="301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61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CC7BD-888D-DA5F-39ED-57D9B0515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Патогенез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1475" y="1704975"/>
            <a:ext cx="115061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Этиопатогенез</a:t>
            </a:r>
            <a:r>
              <a:rPr lang="ru-RU" dirty="0"/>
              <a:t> одонтогенных кист различный. Кисту, </a:t>
            </a:r>
            <a:r>
              <a:rPr lang="ru-RU" dirty="0" smtClean="0"/>
              <a:t>в основе </a:t>
            </a:r>
            <a:r>
              <a:rPr lang="ru-RU" dirty="0"/>
              <a:t>развития которой лежит воспалительный процесс в </a:t>
            </a:r>
            <a:r>
              <a:rPr lang="ru-RU" dirty="0" err="1" smtClean="0"/>
              <a:t>периапикальной</a:t>
            </a:r>
            <a:r>
              <a:rPr lang="ru-RU" dirty="0" smtClean="0"/>
              <a:t> </a:t>
            </a:r>
            <a:r>
              <a:rPr lang="ru-RU" dirty="0"/>
              <a:t>ткани, называют корневой (</a:t>
            </a:r>
            <a:r>
              <a:rPr lang="ru-RU" dirty="0" err="1"/>
              <a:t>радикулярной</a:t>
            </a:r>
            <a:r>
              <a:rPr lang="ru-RU" dirty="0"/>
              <a:t>).</a:t>
            </a:r>
          </a:p>
          <a:p>
            <a:r>
              <a:rPr lang="ru-RU" dirty="0"/>
              <a:t>Другие кисты являются пороком развития </a:t>
            </a:r>
            <a:r>
              <a:rPr lang="ru-RU" dirty="0" err="1" smtClean="0"/>
              <a:t>одонтогенного</a:t>
            </a:r>
            <a:r>
              <a:rPr lang="ru-RU" dirty="0" smtClean="0"/>
              <a:t> эпителия</a:t>
            </a:r>
            <a:r>
              <a:rPr lang="ru-RU" dirty="0"/>
              <a:t>. Среди них выделяют первичную кисту (</a:t>
            </a:r>
            <a:r>
              <a:rPr lang="ru-RU" dirty="0" err="1"/>
              <a:t>кератокисту</a:t>
            </a:r>
            <a:r>
              <a:rPr lang="ru-RU" dirty="0"/>
              <a:t>), </a:t>
            </a:r>
            <a:r>
              <a:rPr lang="ru-RU" dirty="0" err="1" smtClean="0"/>
              <a:t>зубосодержащую</a:t>
            </a:r>
            <a:r>
              <a:rPr lang="ru-RU" dirty="0" smtClean="0"/>
              <a:t> </a:t>
            </a:r>
            <a:r>
              <a:rPr lang="ru-RU" dirty="0"/>
              <a:t>(фолликулярную), кисту прорезывания и </a:t>
            </a:r>
            <a:r>
              <a:rPr lang="ru-RU" dirty="0" err="1"/>
              <a:t>десневую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Кисты челюстей занимают первое место среди других </a:t>
            </a:r>
            <a:r>
              <a:rPr lang="ru-RU" dirty="0" smtClean="0"/>
              <a:t>одонтогенных </a:t>
            </a:r>
            <a:r>
              <a:rPr lang="ru-RU" dirty="0"/>
              <a:t>образований. Они встречаются у лиц разного </a:t>
            </a:r>
            <a:r>
              <a:rPr lang="ru-RU" dirty="0" smtClean="0"/>
              <a:t>возраста, образуются </a:t>
            </a:r>
            <a:r>
              <a:rPr lang="ru-RU" dirty="0"/>
              <a:t>на верхней челюсти в 3 раза чаще, чем на нижней.</a:t>
            </a:r>
          </a:p>
          <a:p>
            <a:r>
              <a:rPr lang="ru-RU" dirty="0"/>
              <a:t>Клинико-рентгенологические проявления различных </a:t>
            </a:r>
            <a:r>
              <a:rPr lang="ru-RU" dirty="0" smtClean="0"/>
              <a:t>одонтогенных кист </a:t>
            </a:r>
            <a:r>
              <a:rPr lang="ru-RU" dirty="0"/>
              <a:t>и методы их лечения имеют много общего. Однако </a:t>
            </a:r>
            <a:r>
              <a:rPr lang="ru-RU" dirty="0" err="1" smtClean="0"/>
              <a:t>каясдому</a:t>
            </a:r>
            <a:r>
              <a:rPr lang="ru-RU" dirty="0" smtClean="0"/>
              <a:t> виду </a:t>
            </a:r>
            <a:r>
              <a:rPr lang="ru-RU" dirty="0"/>
              <a:t>кисты присущи характерные особенности, </a:t>
            </a:r>
            <a:r>
              <a:rPr lang="ru-RU" dirty="0" smtClean="0"/>
              <a:t>позволяющие дифференцировать </a:t>
            </a:r>
            <a:r>
              <a:rPr lang="ru-RU" dirty="0"/>
              <a:t>их друг от друга.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1475" y="4815717"/>
            <a:ext cx="104962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Клинически корневую кисту, как правило, обнаруживают </a:t>
            </a:r>
            <a:r>
              <a:rPr lang="ru-RU" dirty="0" smtClean="0"/>
              <a:t>в области </a:t>
            </a:r>
            <a:r>
              <a:rPr lang="ru-RU" dirty="0"/>
              <a:t>разрушенного или леченого зуба, а иногда как </a:t>
            </a:r>
            <a:r>
              <a:rPr lang="ru-RU" dirty="0" smtClean="0"/>
              <a:t>бы здорового</a:t>
            </a:r>
            <a:r>
              <a:rPr lang="ru-RU" dirty="0"/>
              <a:t>, но ранее подвергавшегося травме, реже в области</a:t>
            </a:r>
          </a:p>
          <a:p>
            <a:r>
              <a:rPr lang="ru-RU" dirty="0"/>
              <a:t>удаленного зуба.</a:t>
            </a:r>
          </a:p>
        </p:txBody>
      </p:sp>
    </p:spTree>
    <p:extLst>
      <p:ext uri="{BB962C8B-B14F-4D97-AF65-F5344CB8AC3E}">
        <p14:creationId xmlns:p14="http://schemas.microsoft.com/office/powerpoint/2010/main" val="81516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F0288B-953F-ACEC-62B6-35646F6A4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Цель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6F06EE-90A3-F8F1-C83E-D13431D6D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Изучить этиологию и патогенез одонтогенных </a:t>
            </a:r>
            <a:r>
              <a:rPr lang="ru-RU" sz="2800" dirty="0" smtClean="0"/>
              <a:t>опухолей. Для </a:t>
            </a:r>
            <a:r>
              <a:rPr lang="ru-RU" sz="2800" dirty="0"/>
              <a:t>предупреждения возникновения и развития </a:t>
            </a:r>
            <a:r>
              <a:rPr lang="ru-RU" sz="2800" dirty="0" smtClean="0"/>
              <a:t>заболеваний челюстей.</a:t>
            </a:r>
            <a:endParaRPr lang="ru-RU" sz="2800" dirty="0"/>
          </a:p>
        </p:txBody>
      </p:sp>
      <p:pic>
        <p:nvPicPr>
          <p:cNvPr id="1026" name="Picture 2" descr="https://www.fatosdesconhecidos.com.br/wp-content/uploads/2017/12/1-3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846" y="2680253"/>
            <a:ext cx="6303412" cy="39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62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199" y="831273"/>
            <a:ext cx="108481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Растет киста медленно в течение многих месяцев и даже </a:t>
            </a:r>
            <a:r>
              <a:rPr lang="ru-RU" dirty="0" smtClean="0"/>
              <a:t>лет, незаметно </a:t>
            </a:r>
            <a:r>
              <a:rPr lang="ru-RU" dirty="0"/>
              <a:t>для больного, не вызывая неприятных </a:t>
            </a:r>
            <a:r>
              <a:rPr lang="ru-RU" dirty="0" smtClean="0"/>
              <a:t>ощущений. </a:t>
            </a:r>
          </a:p>
          <a:p>
            <a:r>
              <a:rPr lang="ru-RU" dirty="0" smtClean="0"/>
              <a:t>Распространяется </a:t>
            </a:r>
            <a:r>
              <a:rPr lang="ru-RU" dirty="0"/>
              <a:t>главным образом в сторону преддверия полости </a:t>
            </a:r>
            <a:r>
              <a:rPr lang="ru-RU" dirty="0" smtClean="0"/>
              <a:t>рта, при </a:t>
            </a:r>
            <a:r>
              <a:rPr lang="ru-RU" dirty="0"/>
              <a:t>этом истончает кортикальную пластинку и приводит </a:t>
            </a:r>
            <a:r>
              <a:rPr lang="ru-RU" dirty="0" smtClean="0"/>
              <a:t>к выбуханию </a:t>
            </a:r>
            <a:r>
              <a:rPr lang="ru-RU" dirty="0"/>
              <a:t>участка челюсти.</a:t>
            </a:r>
          </a:p>
          <a:p>
            <a:r>
              <a:rPr lang="ru-RU" dirty="0"/>
              <a:t>При возникновении кисты от зуба, корень которого обращен </a:t>
            </a:r>
            <a:r>
              <a:rPr lang="ru-RU" dirty="0" smtClean="0"/>
              <a:t>в сторону </a:t>
            </a:r>
            <a:r>
              <a:rPr lang="ru-RU" dirty="0"/>
              <a:t>неба, наблюдается истончение и даже рассасывание </a:t>
            </a:r>
            <a:r>
              <a:rPr lang="ru-RU" dirty="0" smtClean="0"/>
              <a:t>небной пластинки</a:t>
            </a:r>
            <a:r>
              <a:rPr lang="ru-RU" dirty="0"/>
              <a:t>. Киста, развивающаяся в границах верхнечелюстной </a:t>
            </a:r>
            <a:r>
              <a:rPr lang="ru-RU" dirty="0" smtClean="0"/>
              <a:t>и носовой </a:t>
            </a:r>
            <a:r>
              <a:rPr lang="ru-RU" dirty="0"/>
              <a:t>полостей, распространяется в их сторону.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34" y="3276160"/>
            <a:ext cx="3330027" cy="3308646"/>
          </a:xfrm>
          <a:prstGeom prst="rect">
            <a:avLst/>
          </a:prstGeom>
        </p:spPr>
      </p:pic>
      <p:pic>
        <p:nvPicPr>
          <p:cNvPr id="15362" name="Picture 2" descr="https://dentalmechanic.ru/files/Image/055554565456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142" y="3663815"/>
            <a:ext cx="5671647" cy="253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38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535639-6A53-4FC7-48AD-BF9B8D3C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Вывод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953F26-7007-514C-D910-C169108F1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Чтобы избежать одонтогенных воспалительных заболеваний нужна своевременная профилактика, которая предполагает своевременное терапевтическое лечение кариеса, пульпита, периодонтита; санацию гнойных очагов в организме, укрепление иммунитета, предупреждение травм челюстно-лицевой области.</a:t>
            </a:r>
          </a:p>
          <a:p>
            <a:pPr marL="0" indent="0">
              <a:buNone/>
            </a:pPr>
            <a:r>
              <a:rPr lang="ru-RU" sz="2000" dirty="0"/>
              <a:t>Своевременная диагностика и правильное ведение </a:t>
            </a:r>
            <a:r>
              <a:rPr lang="ru-RU" sz="2000" dirty="0" smtClean="0"/>
              <a:t>лечения опухолей </a:t>
            </a:r>
            <a:r>
              <a:rPr lang="ru-RU" sz="2000" dirty="0"/>
              <a:t>в большинстве случаев обеспечивает выздоровление. 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6386" name="Picture 2" descr="https://celes.club/uploads/posts/2022-10/1667222001_3-celes-club-p-oboi-khirurgiya-vkontakte-4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00" y="3820680"/>
            <a:ext cx="4333875" cy="28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9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1DEAA-9DD9-03F4-49C4-934AB024D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40FE9B66-9FF9-9DF8-F1DD-7B2A27293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727" t="35222" r="37191" b="23104"/>
          <a:stretch/>
        </p:blipFill>
        <p:spPr>
          <a:xfrm>
            <a:off x="4526617" y="3292288"/>
            <a:ext cx="3043079" cy="3270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A631222-6077-50CC-E85E-8B56D1A09F06}"/>
              </a:ext>
            </a:extLst>
          </p:cNvPr>
          <p:cNvSpPr/>
          <p:nvPr/>
        </p:nvSpPr>
        <p:spPr>
          <a:xfrm>
            <a:off x="1097281" y="406552"/>
            <a:ext cx="10058399" cy="2554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4138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3AF21-1E07-80C9-51CC-B9D8C1F42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Список литературы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B4869C-5FD4-0E99-4574-85B4682E5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59"/>
            <a:ext cx="10058400" cy="48340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200" dirty="0" smtClean="0"/>
              <a:t>1. Деркачев</a:t>
            </a:r>
            <a:r>
              <a:rPr lang="ru-RU" sz="1200" dirty="0"/>
              <a:t>, В. С. Острый и хронический остеомиелиты : учебно-методическое пособие / В. С. Деркачев, С. А. Алексеев, Ю. В. Осипов. – Минск : БГМУ, 2020. – 28 </a:t>
            </a:r>
            <a:r>
              <a:rPr lang="ru-RU" sz="1200" dirty="0" smtClean="0"/>
              <a:t>с</a:t>
            </a:r>
          </a:p>
          <a:p>
            <a:pPr marL="0" indent="0">
              <a:buNone/>
            </a:pPr>
            <a:r>
              <a:rPr lang="ru-RU" sz="1200" dirty="0" smtClean="0"/>
              <a:t>2. </a:t>
            </a:r>
            <a:r>
              <a:rPr lang="ru-RU" sz="1200" dirty="0"/>
              <a:t>Хирургическая стоматология : учебник / ред. В. В. Афанасьев. - 3-е изд</a:t>
            </a:r>
            <a:r>
              <a:rPr lang="ru-RU" sz="1200" dirty="0" smtClean="0"/>
              <a:t>., </a:t>
            </a:r>
            <a:r>
              <a:rPr lang="ru-RU" sz="1200" dirty="0" err="1" smtClean="0"/>
              <a:t>перераб</a:t>
            </a:r>
            <a:r>
              <a:rPr lang="ru-RU" sz="1200" dirty="0"/>
              <a:t>. - Москва : ГЭОТАР-Медиа, 2019. - 400 с. 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3. </a:t>
            </a:r>
            <a:r>
              <a:rPr lang="ru-RU" sz="1200" dirty="0"/>
              <a:t>Основы челюстно-лицевой хирургии и хирургической стоматологии. — 3-е изд., </a:t>
            </a:r>
            <a:r>
              <a:rPr lang="ru-RU" sz="1200" dirty="0" err="1"/>
              <a:t>перераб</a:t>
            </a:r>
            <a:r>
              <a:rPr lang="ru-RU" sz="1200" dirty="0"/>
              <a:t>. и доп. — Витебск: Белмедкн1га, 1998.— 416 с</a:t>
            </a:r>
            <a:r>
              <a:rPr lang="ru-RU" sz="1200" dirty="0" smtClean="0"/>
              <a:t>.</a:t>
            </a:r>
          </a:p>
          <a:p>
            <a:pPr marL="0" indent="0">
              <a:buNone/>
            </a:pPr>
            <a:r>
              <a:rPr lang="ru-RU" sz="1200" dirty="0" smtClean="0"/>
              <a:t>4. Кулаков</a:t>
            </a:r>
            <a:r>
              <a:rPr lang="ru-RU" sz="1200" dirty="0"/>
              <a:t>, А. А. Хирургическая стоматология / под ред. Кулакова А. А. - Москва : ГЭОТАР-Медиа, 2021. - 408 </a:t>
            </a:r>
            <a:r>
              <a:rPr lang="ru-RU" sz="1200" dirty="0" smtClean="0"/>
              <a:t>с</a:t>
            </a:r>
          </a:p>
          <a:p>
            <a:pPr marL="0" indent="0">
              <a:buNone/>
            </a:pPr>
            <a:r>
              <a:rPr lang="ru-RU" sz="1200" dirty="0" smtClean="0"/>
              <a:t>5. </a:t>
            </a:r>
            <a:r>
              <a:rPr lang="ru-RU" sz="1200" dirty="0"/>
              <a:t>Челюстно-лицевая хирургия. Учебник. / Под </a:t>
            </a:r>
            <a:r>
              <a:rPr lang="ru-RU" sz="1200" dirty="0" smtClean="0"/>
              <a:t>ред. Дробышева </a:t>
            </a:r>
            <a:r>
              <a:rPr lang="ru-RU" sz="1200" dirty="0"/>
              <a:t>А.Ю., </a:t>
            </a:r>
            <a:r>
              <a:rPr lang="ru-RU" sz="1200" dirty="0" err="1"/>
              <a:t>Янушевича</a:t>
            </a:r>
            <a:r>
              <a:rPr lang="ru-RU" sz="1200" dirty="0"/>
              <a:t> О.О.. - М. : ГЭОТАР-Медиа, </a:t>
            </a:r>
            <a:r>
              <a:rPr lang="ru-RU" sz="1200" dirty="0" smtClean="0"/>
              <a:t>2018</a:t>
            </a:r>
          </a:p>
          <a:p>
            <a:pPr marL="0" indent="0">
              <a:buNone/>
            </a:pPr>
            <a:r>
              <a:rPr lang="ru-RU" sz="1200" dirty="0" smtClean="0"/>
              <a:t>6. </a:t>
            </a:r>
            <a:r>
              <a:rPr lang="ru-RU" sz="1200" dirty="0"/>
              <a:t>Тимофеев А.А. Челюстно-лицевая хирургия : учебник. – Молодечно : Типография «Победа», 2020. – 832 с</a:t>
            </a:r>
            <a:r>
              <a:rPr lang="ru-RU" sz="1200" dirty="0" smtClean="0"/>
              <a:t>.</a:t>
            </a:r>
          </a:p>
          <a:p>
            <a:pPr marL="0" indent="0">
              <a:buNone/>
            </a:pPr>
            <a:r>
              <a:rPr lang="ru-RU" sz="1200" dirty="0" smtClean="0"/>
              <a:t>7. </a:t>
            </a:r>
            <a:r>
              <a:rPr lang="ru-RU" sz="1200" dirty="0" err="1" smtClean="0"/>
              <a:t>Каханович</a:t>
            </a:r>
            <a:r>
              <a:rPr lang="ru-RU" sz="1200" dirty="0" smtClean="0"/>
              <a:t> </a:t>
            </a:r>
            <a:r>
              <a:rPr lang="ru-RU" sz="1200" dirty="0"/>
              <a:t>Т.В. Общие осложнения травм челюстно-лицевой области : учеб.- метод пособие – Минск : БГМУ, 2019. – 30 с. </a:t>
            </a:r>
          </a:p>
          <a:p>
            <a:pPr marL="0" indent="0"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72820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4FE23C-AB28-DD76-5B87-84566DF0A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B16488-F945-E547-8F93-EABAE5945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Изучить </a:t>
            </a:r>
            <a:r>
              <a:rPr lang="ru-RU" sz="2800" dirty="0"/>
              <a:t>классификацию воспали­тельных заболеваний тканей челюстно-лицевой области. </a:t>
            </a:r>
            <a:endParaRPr lang="ru-RU" sz="2800" dirty="0" smtClean="0"/>
          </a:p>
          <a:p>
            <a:r>
              <a:rPr lang="ru-RU" sz="2800" dirty="0" smtClean="0"/>
              <a:t>Изучить </a:t>
            </a:r>
            <a:r>
              <a:rPr lang="ru-RU" sz="2800" dirty="0"/>
              <a:t>этиологию, патогенез, клинику, диагностику, лечение </a:t>
            </a:r>
            <a:r>
              <a:rPr lang="ru-RU" sz="2800" dirty="0" smtClean="0"/>
              <a:t>одонтогенных опухолей челюстей.</a:t>
            </a:r>
            <a:endParaRPr lang="ru-RU" sz="2800" dirty="0"/>
          </a:p>
        </p:txBody>
      </p:sp>
      <p:pic>
        <p:nvPicPr>
          <p:cNvPr id="2050" name="Picture 2" descr="https://medtreat.ru/wp-content/uploads/2023/03/ameloblastoma-kt-1280x623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835" y="3697777"/>
            <a:ext cx="5584029" cy="271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34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4DA18-1CD6-FF1C-C77D-B8AD19BD2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Одонтогенные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опухоли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A8D6ED-B591-CBFA-3F08-59EB1149EF4D}"/>
              </a:ext>
            </a:extLst>
          </p:cNvPr>
          <p:cNvSpPr txBox="1"/>
          <p:nvPr/>
        </p:nvSpPr>
        <p:spPr>
          <a:xfrm>
            <a:off x="4713697" y="3503037"/>
            <a:ext cx="27646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Вторичная профилактика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C2E449-F049-A62D-8C13-6260389DDBBA}"/>
              </a:ext>
            </a:extLst>
          </p:cNvPr>
          <p:cNvSpPr txBox="1"/>
          <p:nvPr/>
        </p:nvSpPr>
        <p:spPr>
          <a:xfrm>
            <a:off x="8576320" y="3503037"/>
            <a:ext cx="29471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Третичная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профилактика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01189" y="1632859"/>
            <a:ext cx="107222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Одонтогенные</a:t>
            </a:r>
            <a:r>
              <a:rPr lang="ru-RU" sz="2800" dirty="0" smtClean="0"/>
              <a:t> </a:t>
            </a:r>
            <a:r>
              <a:rPr lang="ru-RU" sz="2800" dirty="0" smtClean="0"/>
              <a:t>образования являются органоспецифическими. </a:t>
            </a:r>
          </a:p>
          <a:p>
            <a:r>
              <a:rPr lang="ru-RU" sz="2800" dirty="0" smtClean="0"/>
              <a:t>Происхождение </a:t>
            </a:r>
            <a:r>
              <a:rPr lang="ru-RU" sz="2800" dirty="0"/>
              <a:t>их связано с </a:t>
            </a:r>
            <a:r>
              <a:rPr lang="ru-RU" sz="2800" dirty="0" smtClean="0"/>
              <a:t>зубообразующими тканями, локализуются они </a:t>
            </a:r>
            <a:r>
              <a:rPr lang="ru-RU" sz="2800" dirty="0"/>
              <a:t>только в </a:t>
            </a:r>
            <a:r>
              <a:rPr lang="ru-RU" sz="2800" dirty="0" smtClean="0"/>
              <a:t>челюстных </a:t>
            </a:r>
            <a:r>
              <a:rPr lang="ru-RU" sz="2800" dirty="0"/>
              <a:t>костях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r>
              <a:rPr lang="ru-RU" sz="2800" dirty="0" smtClean="0"/>
              <a:t>Среди них различают: доброкачественные </a:t>
            </a:r>
            <a:r>
              <a:rPr lang="ru-RU" sz="2800" dirty="0"/>
              <a:t>и </a:t>
            </a:r>
            <a:r>
              <a:rPr lang="ru-RU" sz="2800" dirty="0" smtClean="0"/>
              <a:t>злокачественные опухоли</a:t>
            </a:r>
            <a:r>
              <a:rPr lang="ru-RU" sz="2800" dirty="0"/>
              <a:t>, </a:t>
            </a:r>
            <a:r>
              <a:rPr lang="ru-RU" sz="2800" dirty="0" smtClean="0"/>
              <a:t>опухолеподобные поражения </a:t>
            </a:r>
            <a:r>
              <a:rPr lang="ru-RU" sz="2800" dirty="0"/>
              <a:t>и </a:t>
            </a:r>
            <a:r>
              <a:rPr lang="ru-RU" sz="2800" dirty="0" smtClean="0"/>
              <a:t>одонтогенные кисты.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376718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F7AC20-27E0-4DCF-0E66-E9B014F6E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257" y="142702"/>
            <a:ext cx="10972800" cy="990600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Классификация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706121" y="1069273"/>
            <a:ext cx="9389455" cy="527836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 доброкачественным относятся</a:t>
            </a:r>
            <a:r>
              <a:rPr lang="ru-RU" alt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000" dirty="0" err="1" smtClean="0">
                <a:latin typeface="Arial" panose="020B0604020202020204" pitchFamily="34" charset="0"/>
              </a:rPr>
              <a:t>Амелобластома</a:t>
            </a:r>
            <a:endParaRPr lang="ru-RU" altLang="ru-RU" sz="2000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000" dirty="0" err="1" smtClean="0">
                <a:latin typeface="Arial" panose="020B0604020202020204" pitchFamily="34" charset="0"/>
              </a:rPr>
              <a:t>Обызвествленная</a:t>
            </a:r>
            <a:r>
              <a:rPr lang="ru-RU" altLang="ru-RU" sz="2000" dirty="0" smtClean="0">
                <a:latin typeface="Arial" panose="020B0604020202020204" pitchFamily="34" charset="0"/>
              </a:rPr>
              <a:t> эпителиальная </a:t>
            </a:r>
            <a:r>
              <a:rPr lang="ru-RU" altLang="ru-RU" sz="2000" dirty="0" err="1">
                <a:latin typeface="Arial" panose="020B0604020202020204" pitchFamily="34" charset="0"/>
              </a:rPr>
              <a:t>одонтогенная</a:t>
            </a:r>
            <a:r>
              <a:rPr lang="ru-RU" altLang="ru-RU" sz="2000" dirty="0">
                <a:latin typeface="Arial" panose="020B0604020202020204" pitchFamily="34" charset="0"/>
              </a:rPr>
              <a:t> </a:t>
            </a:r>
            <a:r>
              <a:rPr lang="ru-RU" altLang="ru-RU" sz="2000" dirty="0" smtClean="0">
                <a:latin typeface="Arial" panose="020B0604020202020204" pitchFamily="34" charset="0"/>
              </a:rPr>
              <a:t>опухоль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000" dirty="0" err="1" smtClean="0">
                <a:latin typeface="Arial" panose="020B0604020202020204" pitchFamily="34" charset="0"/>
              </a:rPr>
              <a:t>Амелобластическая</a:t>
            </a:r>
            <a:r>
              <a:rPr lang="ru-RU" altLang="ru-RU" sz="2000" dirty="0" smtClean="0">
                <a:latin typeface="Arial" panose="020B0604020202020204" pitchFamily="34" charset="0"/>
              </a:rPr>
              <a:t> фиброма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000" dirty="0" err="1" smtClean="0">
                <a:latin typeface="Arial" panose="020B0604020202020204" pitchFamily="34" charset="0"/>
              </a:rPr>
              <a:t>Аденоматоидная</a:t>
            </a:r>
            <a:r>
              <a:rPr lang="ru-RU" altLang="ru-RU" sz="2000" dirty="0" smtClean="0">
                <a:latin typeface="Arial" panose="020B0604020202020204" pitchFamily="34" charset="0"/>
              </a:rPr>
              <a:t> </a:t>
            </a:r>
            <a:r>
              <a:rPr lang="ru-RU" altLang="ru-RU" sz="2000" dirty="0" err="1">
                <a:latin typeface="Arial" panose="020B0604020202020204" pitchFamily="34" charset="0"/>
              </a:rPr>
              <a:t>одонтогенная</a:t>
            </a:r>
            <a:r>
              <a:rPr lang="ru-RU" altLang="ru-RU" sz="2000" dirty="0">
                <a:latin typeface="Arial" panose="020B0604020202020204" pitchFamily="34" charset="0"/>
              </a:rPr>
              <a:t> опухоль (</a:t>
            </a:r>
            <a:r>
              <a:rPr lang="ru-RU" altLang="ru-RU" sz="2000" dirty="0" err="1">
                <a:latin typeface="Arial" panose="020B0604020202020204" pitchFamily="34" charset="0"/>
              </a:rPr>
              <a:t>аденоамелобластома</a:t>
            </a:r>
            <a:r>
              <a:rPr lang="ru-RU" altLang="ru-RU" sz="2000" dirty="0" smtClean="0">
                <a:latin typeface="Arial" panose="020B0604020202020204" pitchFamily="34" charset="0"/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000" dirty="0" err="1" smtClean="0">
                <a:latin typeface="Arial" panose="020B0604020202020204" pitchFamily="34" charset="0"/>
              </a:rPr>
              <a:t>Обызвествленная</a:t>
            </a:r>
            <a:r>
              <a:rPr lang="ru-RU" altLang="ru-RU" sz="2000" dirty="0" smtClean="0">
                <a:latin typeface="Arial" panose="020B0604020202020204" pitchFamily="34" charset="0"/>
              </a:rPr>
              <a:t> </a:t>
            </a:r>
            <a:r>
              <a:rPr lang="ru-RU" altLang="ru-RU" sz="2000" dirty="0" err="1">
                <a:latin typeface="Arial" panose="020B0604020202020204" pitchFamily="34" charset="0"/>
              </a:rPr>
              <a:t>одонтогенная</a:t>
            </a:r>
            <a:r>
              <a:rPr lang="ru-RU" altLang="ru-RU" sz="2000" dirty="0">
                <a:latin typeface="Arial" panose="020B0604020202020204" pitchFamily="34" charset="0"/>
              </a:rPr>
              <a:t> </a:t>
            </a:r>
            <a:r>
              <a:rPr lang="ru-RU" altLang="ru-RU" sz="2000" dirty="0" smtClean="0">
                <a:latin typeface="Arial" panose="020B0604020202020204" pitchFamily="34" charset="0"/>
              </a:rPr>
              <a:t>киста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000" dirty="0" err="1" smtClean="0">
                <a:latin typeface="Arial" panose="020B0604020202020204" pitchFamily="34" charset="0"/>
              </a:rPr>
              <a:t>Дентинома</a:t>
            </a:r>
            <a:endParaRPr lang="ru-RU" altLang="ru-RU" sz="2000" dirty="0" smtClean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000" dirty="0" err="1" smtClean="0">
                <a:latin typeface="Arial" panose="020B0604020202020204" pitchFamily="34" charset="0"/>
              </a:rPr>
              <a:t>Амелобластическая</a:t>
            </a:r>
            <a:r>
              <a:rPr lang="ru-RU" altLang="ru-RU" sz="2000" dirty="0" smtClean="0">
                <a:latin typeface="Arial" panose="020B0604020202020204" pitchFamily="34" charset="0"/>
              </a:rPr>
              <a:t> </a:t>
            </a:r>
            <a:r>
              <a:rPr lang="ru-RU" altLang="ru-RU" sz="2000" dirty="0" err="1" smtClean="0">
                <a:latin typeface="Arial" panose="020B0604020202020204" pitchFamily="34" charset="0"/>
              </a:rPr>
              <a:t>фиброодонтома</a:t>
            </a:r>
            <a:endParaRPr lang="ru-RU" altLang="ru-RU" sz="2000" dirty="0" smtClean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000" dirty="0" err="1" smtClean="0">
                <a:latin typeface="Arial" panose="020B0604020202020204" pitchFamily="34" charset="0"/>
              </a:rPr>
              <a:t>Одонтоамелобластома</a:t>
            </a:r>
            <a:r>
              <a:rPr lang="ru-RU" altLang="ru-RU" sz="2000" dirty="0">
                <a:latin typeface="Arial" panose="020B0604020202020204" pitchFamily="34" charset="0"/>
              </a:rPr>
              <a:t>, составная и сложная </a:t>
            </a:r>
            <a:r>
              <a:rPr lang="ru-RU" altLang="ru-RU" sz="2000" dirty="0" smtClean="0">
                <a:latin typeface="Arial" panose="020B0604020202020204" pitchFamily="34" charset="0"/>
              </a:rPr>
              <a:t>одонтома</a:t>
            </a:r>
            <a:endParaRPr lang="ru-RU" altLang="ru-RU" sz="2000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000" dirty="0" smtClean="0">
                <a:latin typeface="Arial" panose="020B0604020202020204" pitchFamily="34" charset="0"/>
              </a:rPr>
              <a:t>Фиброма </a:t>
            </a:r>
            <a:r>
              <a:rPr lang="ru-RU" altLang="ru-RU" sz="2000" dirty="0">
                <a:latin typeface="Arial" panose="020B0604020202020204" pitchFamily="34" charset="0"/>
              </a:rPr>
              <a:t>(</a:t>
            </a:r>
            <a:r>
              <a:rPr lang="ru-RU" altLang="ru-RU" sz="2000" dirty="0" err="1">
                <a:latin typeface="Arial" panose="020B0604020202020204" pitchFamily="34" charset="0"/>
              </a:rPr>
              <a:t>одонтогенная</a:t>
            </a:r>
            <a:r>
              <a:rPr lang="ru-RU" altLang="ru-RU" sz="2000" dirty="0">
                <a:latin typeface="Arial" panose="020B0604020202020204" pitchFamily="34" charset="0"/>
              </a:rPr>
              <a:t> фиброма</a:t>
            </a:r>
            <a:r>
              <a:rPr lang="ru-RU" altLang="ru-RU" sz="2000" dirty="0" smtClean="0">
                <a:latin typeface="Arial" panose="020B0604020202020204" pitchFamily="34" charset="0"/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000" dirty="0" err="1" smtClean="0">
                <a:latin typeface="Arial" panose="020B0604020202020204" pitchFamily="34" charset="0"/>
              </a:rPr>
              <a:t>Миксома</a:t>
            </a:r>
            <a:r>
              <a:rPr lang="ru-RU" altLang="ru-RU" sz="2000" dirty="0" smtClean="0">
                <a:latin typeface="Arial" panose="020B0604020202020204" pitchFamily="34" charset="0"/>
              </a:rPr>
              <a:t> </a:t>
            </a:r>
            <a:r>
              <a:rPr lang="ru-RU" altLang="ru-RU" sz="2000" dirty="0">
                <a:latin typeface="Arial" panose="020B0604020202020204" pitchFamily="34" charset="0"/>
              </a:rPr>
              <a:t>(</a:t>
            </a:r>
            <a:r>
              <a:rPr lang="ru-RU" altLang="ru-RU" sz="2000" dirty="0" err="1">
                <a:latin typeface="Arial" panose="020B0604020202020204" pitchFamily="34" charset="0"/>
              </a:rPr>
              <a:t>миксофиброма</a:t>
            </a:r>
            <a:r>
              <a:rPr lang="ru-RU" altLang="ru-RU" sz="2000" dirty="0" smtClean="0">
                <a:latin typeface="Arial" panose="020B0604020202020204" pitchFamily="34" charset="0"/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000" dirty="0" err="1" smtClean="0">
                <a:latin typeface="Arial" panose="020B0604020202020204" pitchFamily="34" charset="0"/>
              </a:rPr>
              <a:t>Цементомы</a:t>
            </a:r>
            <a:endParaRPr lang="ru-RU" altLang="ru-RU" sz="2000" dirty="0" smtClean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b="1" i="1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К злокачественным: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 err="1" smtClean="0">
                <a:latin typeface="Arial" panose="020B0604020202020204" pitchFamily="34" charset="0"/>
              </a:rPr>
              <a:t>Одонтогенная</a:t>
            </a:r>
            <a:r>
              <a:rPr lang="ru-RU" altLang="ru-RU" dirty="0" smtClean="0">
                <a:latin typeface="Arial" panose="020B0604020202020204" pitchFamily="34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</a:rPr>
              <a:t>карцинома, </a:t>
            </a:r>
            <a:endParaRPr lang="ru-RU" altLang="ru-RU" dirty="0" smtClean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 err="1" smtClean="0">
                <a:latin typeface="Arial" panose="020B0604020202020204" pitchFamily="34" charset="0"/>
              </a:rPr>
              <a:t>Одонтогенная</a:t>
            </a:r>
            <a:r>
              <a:rPr lang="ru-RU" altLang="ru-RU" dirty="0" smtClean="0">
                <a:latin typeface="Arial" panose="020B0604020202020204" pitchFamily="34" charset="0"/>
              </a:rPr>
              <a:t> саркома</a:t>
            </a:r>
            <a:r>
              <a:rPr lang="ru-RU" altLang="ru-RU" dirty="0">
                <a:latin typeface="Arial" panose="020B0604020202020204" pitchFamily="34" charset="0"/>
              </a:rPr>
              <a:t>. </a:t>
            </a:r>
            <a:endParaRPr lang="ru-RU" altLang="ru-RU" dirty="0" smtClean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b="1" dirty="0" smtClean="0">
                <a:latin typeface="Arial" panose="020B0604020202020204" pitchFamily="34" charset="0"/>
              </a:rPr>
              <a:t>Кроме </a:t>
            </a:r>
            <a:r>
              <a:rPr lang="ru-RU" altLang="ru-RU" b="1" dirty="0">
                <a:latin typeface="Arial" panose="020B0604020202020204" pitchFamily="34" charset="0"/>
              </a:rPr>
              <a:t>того, выделяют одонтогенные кисты челюстей</a:t>
            </a:r>
            <a:r>
              <a:rPr lang="ru-RU" altLang="ru-RU" dirty="0">
                <a:latin typeface="Arial" panose="020B0604020202020204" pitchFamily="34" charset="0"/>
              </a:rPr>
              <a:t>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9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AF7AC20-27E0-4DCF-0E66-E9B014F6E8E4}"/>
              </a:ext>
            </a:extLst>
          </p:cNvPr>
          <p:cNvSpPr txBox="1">
            <a:spLocks/>
          </p:cNvSpPr>
          <p:nvPr/>
        </p:nvSpPr>
        <p:spPr>
          <a:xfrm>
            <a:off x="718821" y="392084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Амелобластома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09600" y="1600200"/>
            <a:ext cx="10820400" cy="30383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- доброкачественная </a:t>
            </a:r>
            <a:r>
              <a:rPr lang="ru-RU" dirty="0" err="1"/>
              <a:t>одонтогенная</a:t>
            </a:r>
            <a:r>
              <a:rPr lang="ru-RU" dirty="0"/>
              <a:t> эпителиальная</a:t>
            </a:r>
          </a:p>
          <a:p>
            <a:pPr marL="0" indent="0">
              <a:buNone/>
            </a:pPr>
            <a:r>
              <a:rPr lang="ru-RU" dirty="0"/>
              <a:t>опухоль, способная к инвазивному росту. Развивается внутри кости</a:t>
            </a:r>
          </a:p>
          <a:p>
            <a:pPr marL="0" indent="0">
              <a:buNone/>
            </a:pPr>
            <a:r>
              <a:rPr lang="ru-RU" dirty="0"/>
              <a:t>и по микроструктуре напоминает стадию развития эмалевого органа.</a:t>
            </a:r>
          </a:p>
          <a:p>
            <a:pPr marL="0" indent="0">
              <a:buNone/>
            </a:pPr>
            <a:r>
              <a:rPr lang="ru-RU" dirty="0"/>
              <a:t>Наблюдается преимущественно у лиц среднего возраста, в 80%</a:t>
            </a:r>
          </a:p>
          <a:p>
            <a:pPr marL="0" indent="0">
              <a:buNone/>
            </a:pPr>
            <a:r>
              <a:rPr lang="ru-RU" dirty="0"/>
              <a:t>случаев поражает нижнюю челюсть в области больших коренных</a:t>
            </a:r>
          </a:p>
          <a:p>
            <a:pPr marL="0" indent="0">
              <a:buNone/>
            </a:pPr>
            <a:r>
              <a:rPr lang="ru-RU" dirty="0"/>
              <a:t>зубов, угла и ветви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9" name="AutoShape 3" descr="https://medicalanswers.com.ua/wp-content/uploads/2019/01/Screenshot_88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343" y="4003680"/>
            <a:ext cx="4380894" cy="263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AF7AC20-27E0-4DCF-0E66-E9B014F6E8E4}"/>
              </a:ext>
            </a:extLst>
          </p:cNvPr>
          <p:cNvSpPr txBox="1">
            <a:spLocks/>
          </p:cNvSpPr>
          <p:nvPr/>
        </p:nvSpPr>
        <p:spPr>
          <a:xfrm>
            <a:off x="718821" y="392084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Патогенез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09600" y="1600200"/>
            <a:ext cx="10820400" cy="30383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err="1"/>
              <a:t>Амелобластома</a:t>
            </a:r>
            <a:r>
              <a:rPr lang="ru-RU" dirty="0"/>
              <a:t> возникает из-за бесконтрольного деления клеток-предшественников тканей зуба (эмалевого органа), которые остались после его формирования. В большинстве случаев сами клетки не меняются, от нормальных они отличаются расположением относительно друг друга и высокой скоростью роста. В результате образуется опухоль, которая постепенно увеличивается, но не причиняет беспокойства, пока не достигнет больших размеров.</a:t>
            </a:r>
            <a:endParaRPr lang="ru-RU" dirty="0" smtClean="0"/>
          </a:p>
        </p:txBody>
      </p:sp>
      <p:sp>
        <p:nvSpPr>
          <p:cNvPr id="9" name="AutoShape 3" descr="https://medicalanswers.com.ua/wp-content/uploads/2019/01/Screenshot_88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00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4444" y="1382685"/>
            <a:ext cx="8370916" cy="3239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Заболевание протекает медленно, в течение нескольких лет, длительное время</a:t>
            </a:r>
          </a:p>
          <a:p>
            <a:pPr marL="0" indent="0">
              <a:buNone/>
            </a:pPr>
            <a:r>
              <a:rPr lang="ru-RU" sz="1600" dirty="0"/>
              <a:t>бессимптомно, иногда выявляется случайно на рентгенограмме или при</a:t>
            </a:r>
          </a:p>
          <a:p>
            <a:pPr marL="0" indent="0">
              <a:buNone/>
            </a:pPr>
            <a:r>
              <a:rPr lang="ru-RU" sz="1600" dirty="0"/>
              <a:t>присоединении воспаления. Постепенно нарастает безболезненная</a:t>
            </a:r>
          </a:p>
          <a:p>
            <a:pPr marL="0" indent="0">
              <a:buNone/>
            </a:pPr>
            <a:r>
              <a:rPr lang="ru-RU" sz="1600" dirty="0"/>
              <a:t>деформация челюсти в виде вздутия. Кожные покровы не изменяются</a:t>
            </a:r>
          </a:p>
          <a:p>
            <a:pPr marL="0" indent="0">
              <a:buNone/>
            </a:pPr>
            <a:r>
              <a:rPr lang="ru-RU" sz="1600" dirty="0"/>
              <a:t>Со стороны преддверия полости рта определяется</a:t>
            </a:r>
          </a:p>
          <a:p>
            <a:pPr marL="0" indent="0">
              <a:buNone/>
            </a:pPr>
            <a:r>
              <a:rPr lang="ru-RU" sz="1600" dirty="0"/>
              <a:t>сглаженность или выбухание переходной складки, передний край</a:t>
            </a:r>
          </a:p>
          <a:p>
            <a:pPr marL="0" indent="0">
              <a:buNone/>
            </a:pPr>
            <a:r>
              <a:rPr lang="ru-RU" sz="1600" dirty="0"/>
              <a:t>ветви челюсти значительно расширен. Слизистая оболочка в области</a:t>
            </a:r>
          </a:p>
          <a:p>
            <a:pPr marL="0" indent="0">
              <a:buNone/>
            </a:pPr>
            <a:r>
              <a:rPr lang="ru-RU" sz="1600" dirty="0"/>
              <a:t>поражения не отличается по цвету от окружающей. При пальпации</a:t>
            </a:r>
          </a:p>
          <a:p>
            <a:pPr marL="0" indent="0">
              <a:buNone/>
            </a:pPr>
            <a:r>
              <a:rPr lang="ru-RU" sz="1600" dirty="0" err="1"/>
              <a:t>выбухающего</a:t>
            </a:r>
            <a:r>
              <a:rPr lang="ru-RU" sz="1600" dirty="0"/>
              <a:t> участка кортикальная пластинка челюсти прогибается,</a:t>
            </a:r>
          </a:p>
          <a:p>
            <a:pPr marL="0" indent="0">
              <a:buNone/>
            </a:pPr>
            <a:r>
              <a:rPr lang="ru-RU" sz="1600" dirty="0"/>
              <a:t>иногда отмечается симптом «пергаментного» хруста, а также</a:t>
            </a:r>
          </a:p>
          <a:p>
            <a:pPr marL="0" indent="0">
              <a:buNone/>
            </a:pPr>
            <a:r>
              <a:rPr lang="ru-RU" sz="1600" dirty="0"/>
              <a:t>флюктуация вследствие отсутствия </a:t>
            </a:r>
            <a:r>
              <a:rPr lang="ru-RU" sz="1600" dirty="0" smtClean="0"/>
              <a:t>кости</a:t>
            </a:r>
            <a:endParaRPr lang="ru-RU" sz="16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AF7AC20-27E0-4DCF-0E66-E9B014F6E8E4}"/>
              </a:ext>
            </a:extLst>
          </p:cNvPr>
          <p:cNvSpPr txBox="1">
            <a:spLocks/>
          </p:cNvSpPr>
          <p:nvPr/>
        </p:nvSpPr>
        <p:spPr>
          <a:xfrm>
            <a:off x="718821" y="392084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Клинические проявления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496" y="1320597"/>
            <a:ext cx="3667125" cy="40671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26771" y="476907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Рентгенологическая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картина </a:t>
            </a:r>
            <a:r>
              <a:rPr lang="ru-RU" sz="1200" dirty="0"/>
              <a:t>характеризуется деструкцией кости</a:t>
            </a:r>
          </a:p>
          <a:p>
            <a:r>
              <a:rPr lang="ru-RU" sz="1200" dirty="0"/>
              <a:t>в виде множественных очагов разрежения с четкими границами</a:t>
            </a:r>
          </a:p>
          <a:p>
            <a:r>
              <a:rPr lang="ru-RU" sz="1200" dirty="0"/>
              <a:t>(поликистозный характер разрежения) . Полости различных размеров</a:t>
            </a:r>
          </a:p>
          <a:p>
            <a:r>
              <a:rPr lang="ru-RU" sz="1200" dirty="0"/>
              <a:t>разделены между собой костными перегородками. Иногда</a:t>
            </a:r>
          </a:p>
          <a:p>
            <a:r>
              <a:rPr lang="ru-RU" sz="1200" dirty="0"/>
              <a:t>наблюдается </a:t>
            </a:r>
            <a:r>
              <a:rPr lang="ru-RU" sz="1200" dirty="0" err="1"/>
              <a:t>монокистозное</a:t>
            </a:r>
            <a:r>
              <a:rPr lang="ru-RU" sz="1200" dirty="0"/>
              <a:t> разрежение. При значительном поражении</a:t>
            </a:r>
          </a:p>
          <a:p>
            <a:r>
              <a:rPr lang="ru-RU" sz="1200" dirty="0"/>
              <a:t>кортикальная пластинка истончена и в некоторых участках отсутствует.</a:t>
            </a:r>
          </a:p>
          <a:p>
            <a:r>
              <a:rPr lang="ru-RU" sz="1200" dirty="0" err="1"/>
              <a:t>Периостальная</a:t>
            </a:r>
            <a:r>
              <a:rPr lang="ru-RU" sz="1200" dirty="0"/>
              <a:t> реакция не выражена. Иногда в полости находится</a:t>
            </a:r>
          </a:p>
          <a:p>
            <a:r>
              <a:rPr lang="ru-RU" sz="1200" dirty="0"/>
              <a:t>непрорезавшийся зуб или коронка. Корни зубов в границах опухоли</a:t>
            </a:r>
          </a:p>
          <a:p>
            <a:r>
              <a:rPr lang="ru-RU" sz="1200" dirty="0"/>
              <a:t>нередко </a:t>
            </a:r>
            <a:r>
              <a:rPr lang="ru-RU" sz="1200" dirty="0" err="1"/>
              <a:t>резорбированы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5205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Диагностика амелобластомы </a:t>
            </a:r>
            <a:r>
              <a:rPr lang="ru-RU" dirty="0" smtClean="0"/>
              <a:t>клиникорентгенологически затруднена </a:t>
            </a:r>
            <a:r>
              <a:rPr lang="ru-RU" dirty="0"/>
              <a:t>вследствие сходства </a:t>
            </a:r>
            <a:r>
              <a:rPr lang="ru-RU" dirty="0" smtClean="0"/>
              <a:t>с зубосодержащей </a:t>
            </a:r>
            <a:r>
              <a:rPr lang="ru-RU" dirty="0"/>
              <a:t>и первичной </a:t>
            </a:r>
            <a:r>
              <a:rPr lang="ru-RU" dirty="0" smtClean="0"/>
              <a:t>одонтогенными </a:t>
            </a:r>
            <a:r>
              <a:rPr lang="ru-RU" dirty="0"/>
              <a:t>кистами, гигантоклеточной опухолью и </a:t>
            </a:r>
            <a:r>
              <a:rPr lang="ru-RU" dirty="0" smtClean="0"/>
              <a:t>амелобластической </a:t>
            </a:r>
            <a:r>
              <a:rPr lang="ru-RU" dirty="0"/>
              <a:t>фибромой.</a:t>
            </a:r>
          </a:p>
          <a:p>
            <a:pPr marL="0" indent="0">
              <a:buNone/>
            </a:pPr>
            <a:r>
              <a:rPr lang="ru-RU" dirty="0"/>
              <a:t>Для постановки окончательного диагноза требуется</a:t>
            </a:r>
          </a:p>
          <a:p>
            <a:pPr marL="0" indent="0">
              <a:buNone/>
            </a:pPr>
            <a:r>
              <a:rPr lang="ru-RU" dirty="0"/>
              <a:t>морфологическая верификация опухоли. При амелобластоме </a:t>
            </a:r>
            <a:r>
              <a:rPr lang="ru-RU" dirty="0" smtClean="0"/>
              <a:t>пунктат, полученный </a:t>
            </a:r>
            <a:r>
              <a:rPr lang="ru-RU" dirty="0"/>
              <a:t>для цитологического исследования, часто, как при </a:t>
            </a:r>
            <a:r>
              <a:rPr lang="ru-RU" dirty="0" smtClean="0"/>
              <a:t>одонтогенной </a:t>
            </a:r>
            <a:r>
              <a:rPr lang="ru-RU" dirty="0"/>
              <a:t>кисте, представляет собой прозрачную желтоватого </a:t>
            </a:r>
            <a:r>
              <a:rPr lang="ru-RU" dirty="0" smtClean="0"/>
              <a:t>цвета опалесцирующую </a:t>
            </a:r>
            <a:r>
              <a:rPr lang="ru-RU" dirty="0"/>
              <a:t>жидкость с кристаллами холестерина, </a:t>
            </a:r>
            <a:r>
              <a:rPr lang="ru-RU" dirty="0" smtClean="0"/>
              <a:t>свободно поступающую </a:t>
            </a:r>
            <a:r>
              <a:rPr lang="ru-RU" dirty="0"/>
              <a:t>в шприц, но отличающуюся от </a:t>
            </a:r>
            <a:r>
              <a:rPr lang="ru-RU" dirty="0" smtClean="0"/>
              <a:t>пунктата гигантоклеточной </a:t>
            </a:r>
            <a:r>
              <a:rPr lang="ru-RU" dirty="0"/>
              <a:t>опухоли, в котором обнаруживается </a:t>
            </a:r>
            <a:r>
              <a:rPr lang="ru-RU" dirty="0" smtClean="0"/>
              <a:t>кровянистое содержимое </a:t>
            </a:r>
            <a:r>
              <a:rPr lang="ru-RU" dirty="0"/>
              <a:t>(в игле).</a:t>
            </a:r>
          </a:p>
          <a:p>
            <a:pPr marL="0" indent="0">
              <a:buNone/>
            </a:pPr>
            <a:r>
              <a:rPr lang="ru-RU" dirty="0"/>
              <a:t>Для дифференциальной диагностики амелобластомы от </a:t>
            </a:r>
            <a:r>
              <a:rPr lang="ru-RU" dirty="0" smtClean="0"/>
              <a:t>кисты требуется </a:t>
            </a:r>
            <a:r>
              <a:rPr lang="ru-RU" dirty="0"/>
              <a:t>морфологическое исследование биопсийного материала.</a:t>
            </a:r>
          </a:p>
          <a:p>
            <a:pPr marL="0" indent="0">
              <a:buNone/>
            </a:pPr>
            <a:r>
              <a:rPr lang="ru-RU" dirty="0"/>
              <a:t>Проводится, как правило, открытая биопсия с ушиванием раны.</a:t>
            </a:r>
          </a:p>
          <a:p>
            <a:pPr marL="0" indent="0">
              <a:buNone/>
            </a:pPr>
            <a:r>
              <a:rPr lang="ru-RU" dirty="0"/>
              <a:t>При этом материал должен включать не только оболочку опухоли,</a:t>
            </a:r>
          </a:p>
          <a:p>
            <a:pPr marL="0" indent="0">
              <a:buNone/>
            </a:pPr>
            <a:r>
              <a:rPr lang="ru-RU" dirty="0"/>
              <a:t>но и прилегающую костную ткань.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AF7AC20-27E0-4DCF-0E66-E9B014F6E8E4}"/>
              </a:ext>
            </a:extLst>
          </p:cNvPr>
          <p:cNvSpPr txBox="1">
            <a:spLocks/>
          </p:cNvSpPr>
          <p:nvPr/>
        </p:nvSpPr>
        <p:spPr>
          <a:xfrm>
            <a:off x="718821" y="392084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Диагностика</a:t>
            </a:r>
          </a:p>
        </p:txBody>
      </p:sp>
    </p:spTree>
    <p:extLst>
      <p:ext uri="{BB962C8B-B14F-4D97-AF65-F5344CB8AC3E}">
        <p14:creationId xmlns:p14="http://schemas.microsoft.com/office/powerpoint/2010/main" val="90972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2540</TotalTime>
  <Words>2105</Words>
  <Application>Microsoft Office PowerPoint</Application>
  <PresentationFormat>Широкоэкранный</PresentationFormat>
  <Paragraphs>174</Paragraphs>
  <Slides>23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Segoe UI Light</vt:lpstr>
      <vt:lpstr>Times New Roman</vt:lpstr>
      <vt:lpstr>Ясность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 Кафедра стоматологии ИПО  </vt:lpstr>
      <vt:lpstr>Цель</vt:lpstr>
      <vt:lpstr>Задачи</vt:lpstr>
      <vt:lpstr>Одонтогенные опухоли</vt:lpstr>
      <vt:lpstr>Классификация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Цементомы</vt:lpstr>
      <vt:lpstr>Одонтогенные раки</vt:lpstr>
      <vt:lpstr>Одонтогенный остеомиелит челюсти</vt:lpstr>
      <vt:lpstr>Одонтогенные эпителиальные кисты челюстей</vt:lpstr>
      <vt:lpstr>Патогенез</vt:lpstr>
      <vt:lpstr>Презентация PowerPoint</vt:lpstr>
      <vt:lpstr>Вывод</vt:lpstr>
      <vt:lpstr>Презентация PowerPoint</vt:lpstr>
      <vt:lpstr>Список литературы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 Кафедра стоматологии ИПО</dc:title>
  <dc:creator>Анар</dc:creator>
  <cp:lastModifiedBy>Anatoly Duzh</cp:lastModifiedBy>
  <cp:revision>39</cp:revision>
  <dcterms:created xsi:type="dcterms:W3CDTF">2022-10-08T07:35:51Z</dcterms:created>
  <dcterms:modified xsi:type="dcterms:W3CDTF">2024-01-11T04:03:08Z</dcterms:modified>
</cp:coreProperties>
</file>