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9"/>
  </p:notesMasterIdLst>
  <p:sldIdLst>
    <p:sldId id="256" r:id="rId2"/>
    <p:sldId id="284" r:id="rId3"/>
    <p:sldId id="257" r:id="rId4"/>
    <p:sldId id="300" r:id="rId5"/>
    <p:sldId id="258" r:id="rId6"/>
    <p:sldId id="259" r:id="rId7"/>
    <p:sldId id="301" r:id="rId8"/>
    <p:sldId id="260" r:id="rId9"/>
    <p:sldId id="261" r:id="rId10"/>
    <p:sldId id="263" r:id="rId11"/>
    <p:sldId id="262" r:id="rId12"/>
    <p:sldId id="287" r:id="rId13"/>
    <p:sldId id="265" r:id="rId14"/>
    <p:sldId id="288" r:id="rId15"/>
    <p:sldId id="266" r:id="rId16"/>
    <p:sldId id="267" r:id="rId17"/>
    <p:sldId id="289" r:id="rId18"/>
    <p:sldId id="264" r:id="rId19"/>
    <p:sldId id="268" r:id="rId20"/>
    <p:sldId id="269" r:id="rId21"/>
    <p:sldId id="290" r:id="rId22"/>
    <p:sldId id="286" r:id="rId23"/>
    <p:sldId id="291" r:id="rId24"/>
    <p:sldId id="292" r:id="rId25"/>
    <p:sldId id="270" r:id="rId26"/>
    <p:sldId id="271" r:id="rId27"/>
    <p:sldId id="293" r:id="rId28"/>
    <p:sldId id="272" r:id="rId29"/>
    <p:sldId id="294" r:id="rId30"/>
    <p:sldId id="273" r:id="rId31"/>
    <p:sldId id="274" r:id="rId32"/>
    <p:sldId id="275" r:id="rId33"/>
    <p:sldId id="276" r:id="rId34"/>
    <p:sldId id="277" r:id="rId35"/>
    <p:sldId id="295" r:id="rId36"/>
    <p:sldId id="278" r:id="rId37"/>
    <p:sldId id="296" r:id="rId38"/>
    <p:sldId id="279" r:id="rId39"/>
    <p:sldId id="280" r:id="rId40"/>
    <p:sldId id="297" r:id="rId41"/>
    <p:sldId id="298" r:id="rId42"/>
    <p:sldId id="281" r:id="rId43"/>
    <p:sldId id="299" r:id="rId44"/>
    <p:sldId id="282" r:id="rId45"/>
    <p:sldId id="304" r:id="rId46"/>
    <p:sldId id="285" r:id="rId47"/>
    <p:sldId id="302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56673-41A3-4033-9FC7-BF6F6CE88ABF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76497-8818-49E6-93FE-44E69B87D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49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61C73-9A60-4912-8803-42F3F3589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77389D-4D8F-4C70-B134-4244259CF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D0F30D-3605-4669-A7A3-72550E43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51491D-A6B3-43EA-B7FC-5DA9BE64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21F06C-AC98-4C12-9DE0-1A6531EB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18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B7B30-1A45-41D7-95F6-0BE6718A5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8E3744-D820-43BF-A471-67C6D301A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FA03FC-1F3C-43B9-9D56-BE21626AF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5460D8-EDFB-4785-AAA8-4E3A6BF5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A673E0-2A3C-4330-9B00-D3287892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11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505D241-CED3-4AE4-900B-4B9D669AD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987C30-2FE1-406E-8B10-D9E892140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0BF945-2EC3-4EDB-B9F4-71E95210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83D80D-9DBE-4384-83BB-3E74F986E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857F27-FAE5-4D28-A59C-0BC720B5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16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D88DD-43F2-407A-97CA-5971A54A4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FE8A44-DBD9-495C-954A-5726C77CD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F3E48D-5A93-417F-A983-3F13BC01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DB2F9E-7BA4-477C-895C-B037D23C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B93366-66B5-4FD1-8974-80E9C0C5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8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83605-D52F-4959-B01E-5FBED080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6B8C13-7C66-41F8-B042-9A21B710F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47F087-EFD4-4C4C-9609-A62F6F4C2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E93B29-C7FF-4970-8979-C37A51F8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9F0AEE-D281-4C20-B97E-5315961B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0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3BE59-E566-41CF-B0AD-1396C6DA1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1F2757-B1FF-44CD-801A-ABFE7E040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4D1779-CCA3-4D33-8177-9E6DCEE08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F9587C-A12D-4901-8EF1-85AF75F1B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90DC86-AF98-459D-8902-AD42E1B3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3C778E-9875-4E9E-A7F2-CFFA684D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1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5C16A-C89F-46BD-9F2C-CCCCD27E5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9F1745-5F63-4C44-AEFA-C1B87C606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AC4E85-A2E8-490C-9ABB-F907E348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1106AC-7434-4531-9A63-D8F7EBD22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E9D3BB-346F-4E7E-BE7C-352A8CB7C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01979F-7D64-4AD9-B54E-644383F51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CDCBD0-5521-46F2-9C51-9358CC5E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82669B-2BDE-4D97-B76F-26F359E0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09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6F191-1345-4680-A02F-16797B2DA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A7B59D-8016-4FB0-B877-7A9AC007D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8C3472-223C-48A2-9E5C-1EBE1517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E28702-0629-4D24-85DF-4700575B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84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D4B566C-CFA4-497F-8DDA-847934777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FAD412-260D-4E57-B346-5BF93538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173A46-4171-4FD5-A9AE-58E9DB17A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5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F865AF-FF58-4418-A4FB-7613FFEA8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530A9A-1A4A-4C04-93AC-29B7B560E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3D478E-C17B-4F4C-9ACB-4346F381B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F75499-E1E6-441E-882D-6D23B4141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3F2CE1-2BDD-4114-A55F-AC28D1FB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4DDB06-1B76-4FBC-8687-3F4DA667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3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812BD-8A1C-482F-899E-A56A045CE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D86D4D-7205-40FA-AD53-D0AEB8092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D61C5E-F8C1-403B-BD16-3B251E9F7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5C0D25-0C6A-497A-AA93-13443259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D746BF-8266-47B3-9055-8AA54648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E5CEAB-CCCE-41CA-B912-F0033BDB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6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321D4-734C-44B0-8547-A0A43DC66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2E90CF-8D47-419B-88E2-7088446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2C3654-177C-4043-BE90-F28718773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08E299-0D17-4BEF-893D-643F5EFCE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2BF561-F997-4508-AB48-7449B1B5E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60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6206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0688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/>
              <a:t>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0015" y="5661248"/>
            <a:ext cx="468052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400" dirty="0"/>
              <a:t>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Брюханова И.Я.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570070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Общие вопросы клинической  фармакологии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7217"/>
            <a:ext cx="9144000" cy="68634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kumimoji="0" lang="ru-RU" sz="4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kumimoji="0" lang="ru-RU" sz="40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специфические ферменты</a:t>
            </a:r>
            <a:endParaRPr kumimoji="0" lang="ru-RU" sz="4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 действия заключается в способности ЛС влиять на активность различных ферментов организма. Лекарственные средства, усиливающие активность ферментов называются 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индукторами ферментов. 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Лекарственные средства, угнетающие активность ферментов, называются 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ингибиторами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8583" y="1738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2438" algn="l"/>
              </a:tabLst>
            </a:pP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Прямое </a:t>
            </a:r>
            <a:r>
              <a:rPr kumimoji="0" lang="ru-RU" sz="48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химическое взаимодействие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2438" algn="l"/>
              </a:tabLst>
            </a:pP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 действия заключается в том, что ЛС вступают в химические реакции с веществами, образующимися в организме. Например: антациды нейтрализуют соляную</a:t>
            </a:r>
            <a:r>
              <a:rPr kumimoji="0" lang="ru-RU" sz="4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кислоту.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35D6A34-A21A-4E4A-AFE6-B6434F1D9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257064" cy="6048672"/>
          </a:xfrm>
        </p:spPr>
        <p:txBody>
          <a:bodyPr>
            <a:noAutofit/>
          </a:bodyPr>
          <a:lstStyle/>
          <a:p>
            <a:pPr marL="514350" lvl="0" indent="-51435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2438" algn="l"/>
              </a:tabLst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Физико-химическое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воздействие на мембраны клеток</a:t>
            </a:r>
          </a:p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452438" algn="l"/>
              </a:tabLs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ЛС могут изменять или  блокировать  трансмембранный ток ионов, в результате  изменяется  электрический  потенциал клеточных мембран. Изменяются естественные электрофизиологические процессы, в основе которых лежит движение через клеточную мембрану ионов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а, К, </a:t>
            </a:r>
            <a:r>
              <a:rPr lang="ru-RU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272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132856"/>
            <a:ext cx="914400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12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</a:tabLst>
            </a:pP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Пути введения делятся без нарушения целостности кожных покровов </a:t>
            </a:r>
            <a:r>
              <a:rPr kumimoji="0" lang="ru-RU" sz="5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 </a:t>
            </a: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нарушением.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6632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60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введения ЛС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14A2BF-DD37-4B14-AE92-D34724B4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56"/>
            <a:ext cx="9144000" cy="6856044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508000" algn="l"/>
              </a:tabLst>
            </a:pPr>
            <a:r>
              <a:rPr lang="ru-RU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нарушения целостности кожных покровов:</a:t>
            </a:r>
            <a:endParaRPr lang="ru-RU" sz="3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рот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прямую кишку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Вагинально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Интраназально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(через слизистую оболочку носа)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Интраконъюнктивально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конъюнктивальный мешок глаза)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Трансдермально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(через кожу)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Сублингвально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Ингаляционно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141288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8000" algn="l"/>
              </a:tabLst>
            </a:pP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Эндотрахеально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6517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770" y="1509403"/>
            <a:ext cx="9144000" cy="48320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Внутрикожно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Подкожно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Внутримышечно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Внутриартериально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Внутривенно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Интраплеврально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плевральную полость)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Интрабрюшинно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брюшину)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Интрасуставно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полость сустава)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Интралюмбально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спинной мозг, в желудочки мозга)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2438" algn="l"/>
              </a:tabLst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практике пути введения разделяют на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энтеральные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через ЖКТ 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парентеральные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минуя ЖКТ.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770" y="332656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32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kumimoji="0" lang="ru-RU" sz="32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нарушением  </a:t>
            </a:r>
            <a:r>
              <a:rPr kumimoji="0" lang="ru-RU" sz="32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целостности кожных покровов: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410355"/>
            <a:ext cx="9144000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77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200" b="1" i="0" u="sng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Биодоступность</a:t>
            </a:r>
            <a:r>
              <a:rPr kumimoji="0" lang="ru-RU" sz="5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5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 та часть неизмененного ЛС, которая достигла кровеносного русла (системной циркуляции) после любого способа введения. </a:t>
            </a: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ru-RU" sz="5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6600" b="1" i="0" u="none" strike="noStrike" cap="all" spc="0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Биодоступность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1B0D4C-9D1F-4227-B257-D6F220E0D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4"/>
            <a:ext cx="9144000" cy="6845315"/>
          </a:xfrm>
        </p:spPr>
        <p:txBody>
          <a:bodyPr>
            <a:normAutofit/>
          </a:bodyPr>
          <a:lstStyle/>
          <a:p>
            <a:pPr marL="0" lvl="0" indent="-45720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внутривенном и внутриартериальном введении в системный кровоток попадает 100% ЛС.  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Биодоступность считается: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Высокая 60% и более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Средняя 30 -60%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Низкая менее 30%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560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72017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55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Фармакокинетика</a:t>
            </a:r>
            <a:r>
              <a:rPr kumimoji="0" lang="ru-RU" sz="480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клинической фармакологии, изучающий закономерности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1555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1.абсорбции 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(всасывания),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1555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распределения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1555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биотрансформации(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превращен-ия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marR="0" lvl="0" indent="1555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выведения </a:t>
            </a:r>
            <a:r>
              <a:rPr kumimoji="0" lang="ru-RU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ЛС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организме.  </a:t>
            </a:r>
            <a:endParaRPr kumimoji="0" 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803627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60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kumimoji="0" lang="ru-RU" sz="6000" b="1" i="0" u="none" strike="noStrike" cap="all" spc="0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Фармакокинетика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420888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Абсорбция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всасывание ЛС) – это первый этап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фармакокинетики.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Абсорбция </a:t>
            </a:r>
            <a:r>
              <a:rPr kumimoji="0" lang="ru-RU" sz="4000" b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поступления ЛС в кровеносную и/или лимфатическую систему из мест введения, т.е. проникновение ЛС через биологические мембраны.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9484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Механизмы, обеспечивающие абсорбцию ЛС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255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фармакология:  предмет, основные задачи клинической фармакологии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клинической фармакологии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фармакотерапии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Фармакодинамика</a:t>
            </a: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механизмы действия лекарственных средств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Фармакокинетика: пути введения, биодоступность. Этапы фармакокинетики абсорбция, распределение, </a:t>
            </a:r>
            <a:r>
              <a:rPr lang="ru-RU" sz="2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биотрансформация</a:t>
            </a: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экскреция.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Побочные действия лекарственных средств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взаимодействия   лекарственных средств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индивидуальных особенностей организма на действие лекарственных средств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контроля эффективности и безопасности фармакотерапии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тенденции в создании лекарственных препаратов</a:t>
            </a:r>
          </a:p>
          <a:p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011074" y="311289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6" y="4584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 может проникнуть через биологические мембраны с помощью следующих транспортных механизмов: 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Пассивная диффузия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транспорт ЛС идет по физическим законам диффузии, т.е. по градиенту концентрации из мест с более высокой концентрацией в места, где его концентрация ниже.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18467B-78D8-45BE-877B-CB56FD951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4" y="1956"/>
            <a:ext cx="9141866" cy="6856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Облегченная диффузия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транспорт ЛС через биологические мембраны с участием молекул специфических переносчиков. В этом случае перенос ЛС осуществляется также по градиенту концентрации, но скорость их переноса выше.  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57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AC2CC5-B9A6-4D00-93F4-55AE36CEA2B6}"/>
              </a:ext>
            </a:extLst>
          </p:cNvPr>
          <p:cNvSpPr/>
          <p:nvPr/>
        </p:nvSpPr>
        <p:spPr>
          <a:xfrm>
            <a:off x="0" y="9099"/>
            <a:ext cx="91177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транспорт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 ЛС против градиента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концентрации, т.е. из мест с   низкой концентрацией в места  с более высокой.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транспорт осуществляется за счет молекул АТФ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79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5B978F-BFB9-4D6B-A0C2-57EE807A0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720"/>
            <a:ext cx="91440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Пиноцитоз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транспорт ЛС путем выпячивания биологической мембраны, «охватывания» препарата и перемещение его внутрь клетки.  </a:t>
            </a:r>
          </a:p>
          <a:p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82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11F4F2-A2B4-40FA-8EEB-898181E01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через поры клеточных мембран могут фильтроваться некрупные молекулы.   </a:t>
            </a:r>
          </a:p>
          <a:p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80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1180"/>
            <a:ext cx="9144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абсорбции ЛС попадает в кровеносное русло и распределяется по органам и тканям организма. Особое влияние на распределение оказывает растворимость ЛС в воде и липидах, способность связываться с белками крови и особенности регионального кровотока. ЛС быстрее достигают наиболее хорошо </a:t>
            </a:r>
            <a:r>
              <a:rPr lang="ru-RU" sz="3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кровоснабжаемые</a:t>
            </a:r>
            <a:r>
              <a:rPr lang="ru-RU" sz="3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39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Распределение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93041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Биотрансформация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комплекс физико-химических, биохимических реакций, в результате которых ЛС превращается в более  водорастворимое соединение, т.е. продукт который легче выводится из организма.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3895"/>
            <a:ext cx="94328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Биотрансформация</a:t>
            </a:r>
            <a:r>
              <a:rPr lang="ru-RU" sz="6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43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359995-6CA3-4DF4-96E0-BE4C66CCB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22" y="0"/>
            <a:ext cx="9147121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Биотрансформация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происходить во многих органах и тканях, но наибольшее количество ЛС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метаболизируется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печени. Поэтому при заболеваниях печени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усиление токсического влияния ЛС. </a:t>
            </a:r>
          </a:p>
          <a:p>
            <a:pPr algn="ctr"/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118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225689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Экскреция лекарственных средств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последний этап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фармакокинетичес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процессов. ЛС и их метаболиты могут выводиться из организма различными органами, но основным органом выведения являются почки.  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Показателем скорости выведения ЛС с мочой является почечный клиренс.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" y="-609"/>
            <a:ext cx="914400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Экскреция (выделение) лекарственных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16207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122E61-096D-4AEC-B511-886BCCD1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" y="0"/>
            <a:ext cx="913614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Почечный клиренс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условный объем плазмы крови, освобождающийся от ЛС за единицу времени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(мл/мин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Это частное от деления скорости появления препарата в моче на его концентрацию в плазме.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(почечный клиренс)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 - концентрация ЛС в моче (мкг/мл) 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V - скорость мочеотделения (мл/мин) 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концентрация ЛС в плазме крови (мкг/мл)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949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317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/>
              <a:t> 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596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фармакология </a:t>
            </a:r>
            <a:r>
              <a:rPr lang="ru-RU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раздел медицинской науки, который изучает лечебные качества лекарств, воздействие лекарственных средств на организм человека, определяет дозы, схемы лечения при различных заболеваниях, определяет методы контроля  эффективности и безопасности применения лекарств.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83" y="1340768"/>
            <a:ext cx="9144000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фармакологический показатель, характеризующий время, в течение которого концентрация ЛС в плазме крови уменьшится в 2 раза. Период полувыведения используется для определения режима дозирования.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полувыведения Т1/2   </a:t>
            </a:r>
          </a:p>
        </p:txBody>
      </p:sp>
    </p:spTree>
    <p:extLst>
      <p:ext uri="{BB962C8B-B14F-4D97-AF65-F5344CB8AC3E}">
        <p14:creationId xmlns:p14="http://schemas.microsoft.com/office/powerpoint/2010/main" val="941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8478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определению ВОЗ к побочному действию ЛС относят «любую реакцию на ЛС вредную или нежелательную для организма, которая возникает при его использовании для лечения, диагностики и профилактики заболеваний».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-42369"/>
            <a:ext cx="9144000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Нежелательные эффекты  лекарственных средств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073492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Побочное действие ЛС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связанное с их фармакологическим действием.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побочное действие обусловлено влиянием ЛС на однотипные рецепторы, расположенные в различных органах и тканях, оно может развиваться при приеме ЛС в терапевтических дозах. 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51" y="-12582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Токсические осложнения </a:t>
            </a:r>
          </a:p>
          <a:p>
            <a:pPr algn="ctr"/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Токсическое (повреждающее) действие ЛС подразделяется на общее, местное и органоспецифическое.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Местное токсическое действие 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проявиться при в/внутривенном введении кальция хлорида и попадании его под кожу, развивается некроз.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(генерализованное, системное) токсическое действие ЛС</a:t>
            </a:r>
            <a:r>
              <a:rPr lang="ru-RU" sz="28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системным проявлением повреждающего действия препарата.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Органоспецифическое токсическое действие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 реализующееся в каком-либо конкретном органе.</a:t>
            </a:r>
          </a:p>
          <a:p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Нейротоксическое,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гепатотоксическое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нефротоксическое,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ототоксическое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гематотоксическое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повреждение органов зрения,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эмбриотоксическое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действие.</a:t>
            </a:r>
          </a:p>
        </p:txBody>
      </p:sp>
    </p:spTree>
    <p:extLst>
      <p:ext uri="{BB962C8B-B14F-4D97-AF65-F5344CB8AC3E}">
        <p14:creationId xmlns:p14="http://schemas.microsoft.com/office/powerpoint/2010/main" val="2113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4264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Побочное действие ЛС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вызванное повышенной тканевой чувствительностью (идиосинкразия, аллергические реакции).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Идиосинкразия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врожденная гиперчувствительность к ЛС, обусловленная наследственными энзимопатиями. Идиосинкразия развивается на первый прием препарата, но она может носить и приобретенный характер. 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Аллергическая реакция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такой вид взаимодействия ЛС с организмом, в результате которого при повторном приеме препарата развивается патологический процесс. Аллергическая реакция развивается, когда организм уже был сенсибилизирован к ЛС. </a:t>
            </a:r>
          </a:p>
        </p:txBody>
      </p:sp>
    </p:spTree>
    <p:extLst>
      <p:ext uri="{BB962C8B-B14F-4D97-AF65-F5344CB8AC3E}">
        <p14:creationId xmlns:p14="http://schemas.microsoft.com/office/powerpoint/2010/main" val="1182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3" y="44446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Побочное действие ЛС вызванное особенностями</a:t>
            </a:r>
          </a:p>
          <a:p>
            <a:pPr algn="just"/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функционального состояния организма </a:t>
            </a:r>
          </a:p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вид побочного действия может развиваться у пациентов, страдающих заболеванием каких-либо органов, при назначении ЛС в средне терапевтических дозах. Строго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индивидуально.</a:t>
            </a:r>
          </a:p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5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Синдром отмены </a:t>
            </a:r>
          </a:p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отмены, как правило, развивается при резкой отмене препарата после курсового лечения  в течение определенного времени.  </a:t>
            </a:r>
          </a:p>
        </p:txBody>
      </p:sp>
    </p:spTree>
    <p:extLst>
      <p:ext uri="{BB962C8B-B14F-4D97-AF65-F5344CB8AC3E}">
        <p14:creationId xmlns:p14="http://schemas.microsoft.com/office/powerpoint/2010/main" val="25556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746DF4-330E-49E9-B4DE-5F3CCBA1B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62" y="0"/>
            <a:ext cx="9110638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Синдром «обкрадывания»</a:t>
            </a:r>
          </a:p>
          <a:p>
            <a:pPr marL="0" indent="0" algn="just">
              <a:buNone/>
            </a:pP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таком виде побочного действия ЛС, улучшающее состояние органа, вызывает параллельно ухудшение состояния других органов и систем. Наиболее часто синдром обкрадывания развивается на уровне кровяного русла, когда под влиянием вазодилататоров расширение одних сосудистых областей приводит к ухудшению кровотока в других сосудистых областях. </a:t>
            </a:r>
          </a:p>
          <a:p>
            <a:endParaRPr lang="ru-RU" sz="4100" dirty="0"/>
          </a:p>
        </p:txBody>
      </p:sp>
    </p:spTree>
    <p:extLst>
      <p:ext uri="{BB962C8B-B14F-4D97-AF65-F5344CB8AC3E}">
        <p14:creationId xmlns:p14="http://schemas.microsoft.com/office/powerpoint/2010/main" val="8948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95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9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3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Лекарственная устойчивость</a:t>
            </a:r>
          </a:p>
          <a:p>
            <a:r>
              <a:rPr lang="ru-RU" sz="3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состояние, при котором отсутствует эффект от приема ЛС, </a:t>
            </a:r>
            <a:r>
              <a:rPr lang="ru-RU" sz="39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непреодлеваемый</a:t>
            </a:r>
            <a:r>
              <a:rPr lang="ru-RU" sz="3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 дозы, что обусловлено генетическими и физиологическими особенностями конкретного больного. </a:t>
            </a:r>
          </a:p>
          <a:p>
            <a:endParaRPr lang="ru-RU" sz="3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0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378CA8-78C1-4B35-8D1C-B7D0FEE74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28135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Лекарственная зависимость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такой вид побочного действия, который характеризуется патологической потребностью в приеме ЛС, как правило,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психотропных 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Психическая зависимость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психический дискомфорт вследствие прекращения приема препарата. </a:t>
            </a: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зависимость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развитее  абстинентного синдрома при отмене препарата,  который проявляется депрессией, беспокойством, головной болью дрожанием, потливостью, сердцебиением, повышением АД, температуры тела и др.</a:t>
            </a:r>
          </a:p>
          <a:p>
            <a:pPr marL="0" indent="0"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02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0486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Одновременное и недостаточно обоснованное назначение нескольких ЛС называется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полипрагмазией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 взаимодействием ЛС понимают изменение фармакологического эффекта одного или нескольких ЛС при одновременном   их назначении.</a:t>
            </a:r>
          </a:p>
          <a:p>
            <a:pPr algn="just"/>
            <a:r>
              <a:rPr lang="ru-RU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Синергизм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взаимное усиление эффекта.</a:t>
            </a:r>
          </a:p>
          <a:p>
            <a:pPr algn="just"/>
            <a:r>
              <a:rPr lang="ru-RU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Антагонизм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взаимное ослабление эффекта.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889" y="-99392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лекарственных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38233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6" y="76470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4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Фармацевтическое (физико-химическое) взаимодействие ЛС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 вступают в физико-химическое взаимодействие до введения их в организм больного (в шприце, капельнице и др.) в месте инъекции, в просвете ЖКТ. Это может происходить в процессе приготовления, хранения, смешивания в одном шприце.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" y="0"/>
            <a:ext cx="9144000" cy="8848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15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Виды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624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11C32A-0841-4FF4-9C80-8B535A8A3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" y="0"/>
            <a:ext cx="9129003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принцип КФ </a:t>
            </a:r>
            <a:r>
              <a:rPr lang="ru-RU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рациональность, т.е. выбор препаратов </a:t>
            </a:r>
            <a:r>
              <a:rPr lang="ru-RU" sz="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</a:t>
            </a:r>
            <a:r>
              <a:rPr lang="ru-RU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минимальным по количеству названий и доз и одновременно адекватным тяжести заболевания.</a:t>
            </a:r>
          </a:p>
          <a:p>
            <a:pPr marL="0" indent="0">
              <a:buNone/>
            </a:pPr>
            <a:r>
              <a:rPr lang="ru-RU" sz="5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цель КФ </a:t>
            </a:r>
            <a:r>
              <a:rPr lang="ru-RU" sz="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обеспечить безопасность и эффективность фармакотерапии.</a:t>
            </a:r>
          </a:p>
          <a:p>
            <a:pPr marL="0" indent="0">
              <a:buNone/>
            </a:pP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31819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31C006-E87C-4321-B6FB-37CFC214F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24"/>
            <a:ext cx="9144000" cy="684197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Фармакодинамическое взаимодействие</a:t>
            </a:r>
          </a:p>
          <a:p>
            <a:pPr marL="0" indent="0" algn="just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 на уровне механизма действия. Большинство ЛС реализуют свои эффекты на уровне рецепторов, конкурируя за рецептор.  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90747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59D31A-3234-40A4-BA22-A2E53853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6" y="0"/>
            <a:ext cx="9138774" cy="68580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Фармакокинетическое взаимодействие</a:t>
            </a:r>
          </a:p>
          <a:p>
            <a:pPr marL="0" indent="0" algn="just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такой вид взаимодействия, когда одно ЛС изменяет концентрацию в плазме крови другого ЛС за счет изменения скорости его всасывания, распределения, связывания с белками плазмы, метаболизма и выведения. </a:t>
            </a:r>
          </a:p>
          <a:p>
            <a:pPr algn="just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215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0695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 пациента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Женщины, особенно во время беременности,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более чувствительны к ЛС.</a:t>
            </a:r>
          </a:p>
          <a:p>
            <a:pPr marL="514350" indent="-514350" algn="ctr">
              <a:buFont typeface="+mj-lt"/>
              <a:buAutoNum type="arabicPeriod" startAt="2"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пациента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 к ЛС меняется в зависимости от возраста. В связи с этим выделяют перинатальную фармакологию и гериатрическую фармакологию.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-9939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индивидуальных особенностей организма на действие лекарственных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28072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5CDA11-3C4D-4798-BE9D-A2733A4D6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 startAt="3"/>
            </a:pPr>
            <a:r>
              <a:rPr lang="ru-RU" sz="4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Генетические факторы</a:t>
            </a:r>
          </a:p>
          <a:p>
            <a:pPr marL="0" indent="0" algn="just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Исследованием влияния генетических факторов на чувствительность организма к ЛС  занимается 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фармакогенетика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ctr">
              <a:buFont typeface="+mj-lt"/>
              <a:buAutoNum type="arabicPeriod" startAt="4"/>
            </a:pPr>
            <a:r>
              <a:rPr lang="ru-RU" sz="4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Суточные ритмы</a:t>
            </a:r>
          </a:p>
          <a:p>
            <a:pPr marL="0" indent="0" algn="just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фармакологии большое внимание уделяется  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хронофармакологии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изучает зависимость фармакологического эффекта от времени суток. </a:t>
            </a:r>
          </a:p>
          <a:p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19252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77218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и осмотр больного с целью определения фармакологических эффектов и проявления нежелательных  эффектов на проводимое лечение.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исследования: клинические, биохимические исследования крови, мочи и др. Определение концентрации ЛС в крови и др. биологических жидкостях.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Инструментальные исследования: ЭКГ, ФГС, УЗИ и др.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Экспериментальные испытания на животных.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1.Пролонгированные ЛС</a:t>
            </a:r>
          </a:p>
          <a:p>
            <a:pPr lvl="7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2.Комбинированные ЛС</a:t>
            </a:r>
          </a:p>
          <a:p>
            <a:pPr lvl="7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3.Суточные ритмы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9187" y="0"/>
            <a:ext cx="917318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контроля эффективности и безопасности  фармакотерапии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4594" y="4221088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тенденции в создании ЛС</a:t>
            </a:r>
          </a:p>
        </p:txBody>
      </p:sp>
    </p:spTree>
    <p:extLst>
      <p:ext uri="{BB962C8B-B14F-4D97-AF65-F5344CB8AC3E}">
        <p14:creationId xmlns:p14="http://schemas.microsoft.com/office/powerpoint/2010/main" val="38622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985067"/>
            <a:ext cx="80648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20583"/>
            <a:ext cx="89644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Контрольные вопросы: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Дайте определение дисциплины "Клиническая фармакология".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такое фармакотерапия?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Назовите виды фармакотерапии.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такое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фармакодинамика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Какие механизмы действия  Вы знаете?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такое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биодоступность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каком пути введения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биодоступность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составляет 100%?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фармакокинетика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биотрансформация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период полувыведения?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главное и побочное действие ЛС?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лекарственная зависимость?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полипрагмазия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Назовите современные тенденции создания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лекарственных средств.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-79653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ru-RU" sz="2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kumimoji="0" lang="ru-RU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Обязательная: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1.Кузнецова Н.В. Клиническая фармакология: учебник - М.: ГЭОТАР-Медиа, 2012, стр. 254 - 268   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Дополнительная литература:</a:t>
            </a: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1.Белоусов Ю.Б., </a:t>
            </a:r>
            <a:r>
              <a:rPr kumimoji="0" lang="ru-RU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Кукес</a:t>
            </a: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В.Г. и др. «Клиническая фармакология» Национальное руководство. – М.: ГЭОТАР – </a:t>
            </a:r>
            <a:r>
              <a:rPr kumimoji="0" lang="ru-RU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Медиа</a:t>
            </a: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2.Машковский М.Д. Лекарственные средства. – М.: Новая волна, 2011.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Электронные ресурсы: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1.Лекция- презентация  «Клиническая фармакология лекарственных                      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 для лечения сахарного диабета и патологии щитовидной железы»  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Электронный справочник «Лекарственные средства»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Тесты АСТ по теме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4.Обращение лекарственных – база данных </a:t>
            </a:r>
            <a:r>
              <a:rPr kumimoji="0" lang="ru-RU" sz="25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www.regmed.ru/search.asp</a:t>
            </a:r>
            <a:endParaRPr kumimoji="0" lang="ru-RU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496944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564904"/>
            <a:ext cx="769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 </a:t>
            </a:r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клинической фармакологии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87" y="1340768"/>
            <a:ext cx="911047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 глубокое изучение известных и новых лекарственных средств.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и внедрять в широкую медицинскую практику новые, более эффективные способы и схемы лечения.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Подбирать лекарственные средства для конкретного больного.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ru-RU" sz="3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клинические испытания новых препаратов.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2475" y="7430"/>
            <a:ext cx="9508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фармакотерапии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87524" y="853265"/>
            <a:ext cx="8568951" cy="11079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3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Фармакотерапия - лечение лекарственными </a:t>
            </a:r>
            <a:r>
              <a:rPr kumimoji="0" lang="ru-RU" sz="33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средствами (ЛС)  </a:t>
            </a:r>
            <a:endParaRPr kumimoji="0" lang="ru-RU" sz="33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28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1973372"/>
            <a:ext cx="91440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20688" algn="l"/>
              </a:tabLst>
            </a:pPr>
            <a:r>
              <a:rPr kumimoji="0" lang="ru-RU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Этиотропная фармакотерапия </a:t>
            </a:r>
            <a:r>
              <a:rPr lang="ru-RU" sz="3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направлена на устранение причины болезни (Антибиотики).</a:t>
            </a:r>
          </a:p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20688" algn="l"/>
              </a:tabLst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Патогенетическая фармакотерапия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устранению или ограничению патологического процесса, вызвавшего заболевание (НПВС).</a:t>
            </a:r>
          </a:p>
          <a:p>
            <a:pPr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20688" algn="l"/>
              </a:tabLst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Заместительная фармакотерапия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с целью замещения дефицита естественных БАВ. Например: инсулин, ферменты.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3A3065-EB7E-4B8D-8BD0-212C5F224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-342900" fontAlgn="base">
              <a:spcBef>
                <a:spcPct val="0"/>
              </a:spcBef>
              <a:spcAft>
                <a:spcPct val="0"/>
              </a:spcAft>
              <a:tabLst>
                <a:tab pos="420688" algn="l"/>
              </a:tabLst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Симптоматическая фармакотерапия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устранение или ограничение отдельных симптомов заболевания (назначение анальгетиков при зубной боли).</a:t>
            </a:r>
          </a:p>
          <a:p>
            <a:pPr marL="0" lvl="0" indent="-342900" fontAlgn="base">
              <a:spcBef>
                <a:spcPct val="0"/>
              </a:spcBef>
              <a:spcAft>
                <a:spcPct val="0"/>
              </a:spcAft>
              <a:tabLst>
                <a:tab pos="420688" algn="l"/>
              </a:tabLst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Паллиативная фармакотерапия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применение ЛС с целью облегчения страдания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инкурабельных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(неизлечимых) больных.</a:t>
            </a:r>
          </a:p>
          <a:p>
            <a:pPr marL="0" indent="-342900" fontAlgn="base">
              <a:spcBef>
                <a:spcPct val="0"/>
              </a:spcBef>
              <a:spcAft>
                <a:spcPct val="0"/>
              </a:spcAft>
              <a:tabLst>
                <a:tab pos="420688" algn="l"/>
              </a:tabLst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Профилактическое применение лекарственных средств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для предупреждения развития заболевания (вакцины).</a:t>
            </a:r>
          </a:p>
        </p:txBody>
      </p:sp>
    </p:spTree>
    <p:extLst>
      <p:ext uri="{BB962C8B-B14F-4D97-AF65-F5344CB8AC3E}">
        <p14:creationId xmlns:p14="http://schemas.microsoft.com/office/powerpoint/2010/main" val="19779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340" y="-103023"/>
            <a:ext cx="884931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6000" b="1" i="0" u="none" strike="noStrike" cap="all" spc="0" normalizeH="0" baseline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Фармакодинамика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912640"/>
            <a:ext cx="9144000" cy="60170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08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500" b="1" i="0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Фармакодинамика</a:t>
            </a:r>
            <a:r>
              <a:rPr kumimoji="0" lang="ru-RU" sz="35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изучает особенности действия </a:t>
            </a:r>
            <a:r>
              <a:rPr kumimoji="0" lang="ru-RU" sz="3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ЛС ( лекарственных средств) </a:t>
            </a:r>
            <a:r>
              <a:rPr kumimoji="0" lang="ru-RU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организм, </a:t>
            </a:r>
            <a:r>
              <a:rPr kumimoji="0" lang="ru-RU" sz="35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т.е. механизмы действия ЛС и фармакологические эффекты ЛС.</a:t>
            </a:r>
            <a:endParaRPr lang="ru-RU" sz="3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 ЛС, благодаря которому достигается терапевтический эффект, рассматривается как главное, а все остальные как побочные (нежелательные).</a:t>
            </a:r>
            <a:endParaRPr kumimoji="0" lang="ru-RU" sz="3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Действие, которое не имеет лечебного значения в каком-то конкретном случае, называется побочным или нежелательным.</a:t>
            </a:r>
            <a:endParaRPr kumimoji="0" lang="ru-RU" sz="3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8210" y="2967335"/>
            <a:ext cx="357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8790" y="-3729"/>
            <a:ext cx="76642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действия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8963"/>
            <a:ext cx="9144000" cy="63248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7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 через специфические рецепторы</a:t>
            </a:r>
            <a:endParaRPr kumimoji="0" lang="ru-RU" sz="27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555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организме имеются БАВ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билолгически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активные вещества - 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медиаторы</a:t>
            </a:r>
            <a:r>
              <a:rPr kumimoji="0" lang="ru-RU" sz="27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 специфические клеточные структуры (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рецепторы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которые взаимодействуют друг с другом, обеспечивая гомеостаз организма.  Например,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норадреналин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взаимодействует с </a:t>
            </a:r>
            <a:r>
              <a:rPr kumimoji="0" lang="el-GR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альфа) - 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(бета)</a:t>
            </a:r>
            <a:r>
              <a:rPr kumimoji="0" lang="ru-RU" sz="2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RU" sz="27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адренорецепторами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ацетилхолин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взаимодействует с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м-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sz="27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н-холинорецепторами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marR="0" lvl="0" indent="155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Взаимодействуя с рецептором,   ЛС могут оказывать на рецептор действие подобное природным медиаторам, такие ЛС называются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миметиками.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ru-RU" sz="2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555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Другие ЛС взаимодействуют с рецепторами и препятствуют взаимодействию с этими рецепторами природных медиаторов, т.е. блокируют рецептор, такие ЛС называются </a:t>
            </a:r>
            <a:r>
              <a:rPr kumimoji="0" lang="ru-RU" sz="27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блокаторами. </a:t>
            </a:r>
            <a:r>
              <a:rPr kumimoji="0" lang="ru-RU" sz="27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ru-RU" sz="27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2125</Words>
  <Application>Microsoft Office PowerPoint</Application>
  <PresentationFormat>Экран (4:3)</PresentationFormat>
  <Paragraphs>200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Туся</dc:creator>
  <cp:lastModifiedBy>Home</cp:lastModifiedBy>
  <cp:revision>70</cp:revision>
  <dcterms:created xsi:type="dcterms:W3CDTF">2011-10-24T08:12:55Z</dcterms:created>
  <dcterms:modified xsi:type="dcterms:W3CDTF">2021-09-06T06:32:28Z</dcterms:modified>
</cp:coreProperties>
</file>