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9" r:id="rId4"/>
    <p:sldId id="276" r:id="rId5"/>
    <p:sldId id="261" r:id="rId6"/>
    <p:sldId id="262" r:id="rId7"/>
    <p:sldId id="263" r:id="rId8"/>
    <p:sldId id="267" r:id="rId9"/>
    <p:sldId id="268" r:id="rId10"/>
    <p:sldId id="284" r:id="rId11"/>
    <p:sldId id="285" r:id="rId12"/>
    <p:sldId id="282" r:id="rId13"/>
    <p:sldId id="283" r:id="rId14"/>
    <p:sldId id="273" r:id="rId15"/>
    <p:sldId id="272" r:id="rId16"/>
    <p:sldId id="279" r:id="rId17"/>
    <p:sldId id="280" r:id="rId18"/>
    <p:sldId id="287" r:id="rId19"/>
    <p:sldId id="278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24" autoAdjust="0"/>
    <p:restoredTop sz="91577" autoAdjust="0"/>
  </p:normalViewPr>
  <p:slideViewPr>
    <p:cSldViewPr>
      <p:cViewPr>
        <p:scale>
          <a:sx n="70" d="100"/>
          <a:sy n="70" d="100"/>
        </p:scale>
        <p:origin x="-165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7DB5B-B992-4BB0-A910-178492CE6A8A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A9474-80C6-4EF5-9688-BCEE50EE1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9474-80C6-4EF5-9688-BCEE50EE1A9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Округлая форма без ворот                                          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9474-80C6-4EF5-9688-BCEE50EE1A9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9474-80C6-4EF5-9688-BCEE50EE1A9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9474-80C6-4EF5-9688-BCEE50EE1A9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ru-RU" dirty="0" smtClean="0"/>
              <a:t>Масса –(образование)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ru-RU" dirty="0" smtClean="0"/>
              <a:t>1 - очень низкая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ru-RU" dirty="0" smtClean="0"/>
              <a:t>2- низкая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ru-RU" dirty="0" smtClean="0"/>
              <a:t>3- неопределенная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ru-RU" dirty="0" smtClean="0"/>
              <a:t>4 - высокая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ru-RU" dirty="0" smtClean="0"/>
              <a:t>5 - очень высокая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dirty="0" smtClean="0"/>
              <a:t>Размер + конфигурация = итоговая оценка Node-RADS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8F38B-072A-4544-9FA4-CB0AF35EE3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9474-80C6-4EF5-9688-BCEE50EE1A9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Специфические для области изменения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включают (I) кистозные изменения (плоскоклеточный рак шеи, ассоциированный с ВПЧ, рак щитовидной железы,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несеминомные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герминогенные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опухоли), (II) кальцинация (рак щитовидной железы) и (III) муцинозная текстура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муцинозные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аденокарциномы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9474-80C6-4EF5-9688-BCEE50EE1A9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текстуре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9474-80C6-4EF5-9688-BCEE50EE1A9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текстуре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9474-80C6-4EF5-9688-BCEE50EE1A9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специфического изменения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9474-80C6-4EF5-9688-BCEE50EE1A9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A,C-</a:t>
            </a:r>
            <a:r>
              <a:rPr lang="ru-RU" dirty="0" smtClean="0"/>
              <a:t>Ровный</a:t>
            </a:r>
          </a:p>
          <a:p>
            <a:r>
              <a:rPr lang="en-US" dirty="0" smtClean="0"/>
              <a:t>B,D-</a:t>
            </a:r>
            <a:r>
              <a:rPr lang="ru-RU" dirty="0" smtClean="0"/>
              <a:t>Неровный</a:t>
            </a:r>
            <a:r>
              <a:rPr lang="en-US" dirty="0" smtClean="0"/>
              <a:t>/</a:t>
            </a:r>
            <a:r>
              <a:rPr lang="ru-RU" dirty="0" smtClean="0"/>
              <a:t>Нечеткий</a:t>
            </a:r>
            <a:r>
              <a:rPr lang="ru-RU" baseline="0" dirty="0" smtClean="0"/>
              <a:t>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9474-80C6-4EF5-9688-BCEE50EE1A9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А,</a:t>
            </a:r>
            <a:r>
              <a:rPr lang="en-US" dirty="0" smtClean="0"/>
              <a:t>D)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 сохраненными воротами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b,e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бобовидная или овальная форма без ворот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9474-80C6-4EF5-9688-BCEE50EE1A9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5" y="23654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1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5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2" y="624841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1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5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1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1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1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1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1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1" y="624841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5" y="624821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 noChangeArrowheads="1"/>
          </p:cNvSpPr>
          <p:nvPr>
            <p:ph type="ctrTitle"/>
          </p:nvPr>
        </p:nvSpPr>
        <p:spPr>
          <a:xfrm>
            <a:off x="142880" y="214314"/>
            <a:ext cx="8786813" cy="1571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Кафедра лучевой диагностики ИПО</a:t>
            </a:r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1255719" y="2386027"/>
            <a:ext cx="6884987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altLang="ru-RU" sz="36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altLang="ru-RU" sz="3600">
              <a:ea typeface="Calibri" pitchFamily="34" charset="0"/>
              <a:cs typeface="Calibri" pitchFamily="34" charset="0"/>
            </a:endParaRP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2171703" y="6269037"/>
            <a:ext cx="46037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Красноярск,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sp>
        <p:nvSpPr>
          <p:cNvPr id="9224" name="Google Shape;56;p7"/>
          <p:cNvSpPr txBox="1">
            <a:spLocks noChangeArrowheads="1"/>
          </p:cNvSpPr>
          <p:nvPr/>
        </p:nvSpPr>
        <p:spPr bwMode="auto">
          <a:xfrm>
            <a:off x="4714877" y="3929081"/>
            <a:ext cx="4143404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/>
          <a:lstStyle/>
          <a:p>
            <a:pPr marL="682625" indent="-669925" algn="r">
              <a:lnSpc>
                <a:spcPct val="146000"/>
              </a:lnSpc>
              <a:buClr>
                <a:srgbClr val="252525"/>
              </a:buClr>
              <a:buSzPts val="1900"/>
              <a:buFont typeface="Times New Roman" pitchFamily="18" charset="0"/>
              <a:buNone/>
            </a:pPr>
            <a:r>
              <a:rPr lang="en-US" sz="19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Работу</a:t>
            </a:r>
            <a:r>
              <a:rPr lang="en-US" sz="19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выполнила</a:t>
            </a:r>
            <a:r>
              <a:rPr lang="en-US" sz="19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ординатор</a:t>
            </a:r>
            <a:r>
              <a:rPr lang="en-US" sz="19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</a:t>
            </a:r>
            <a:r>
              <a:rPr lang="en-US" sz="19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-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го</a:t>
            </a:r>
            <a:r>
              <a:rPr lang="en-US" sz="19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года</a:t>
            </a:r>
            <a:r>
              <a:rPr lang="en-US" sz="19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специальности</a:t>
            </a:r>
            <a:r>
              <a:rPr lang="en-US" sz="19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«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Рентгенология</a:t>
            </a:r>
            <a:r>
              <a:rPr lang="en-US" sz="19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»</a:t>
            </a:r>
            <a:endParaRPr lang="ru-RU" sz="19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682625" indent="-669925" algn="r">
              <a:spcBef>
                <a:spcPts val="1000"/>
              </a:spcBef>
              <a:buClr>
                <a:srgbClr val="252525"/>
              </a:buClr>
              <a:buSzPts val="1900"/>
              <a:buFont typeface="Times New Roman" pitchFamily="18" charset="0"/>
              <a:buNone/>
            </a:pPr>
            <a:r>
              <a:rPr lang="ru-RU" sz="19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Шайхразеева</a:t>
            </a:r>
            <a:r>
              <a:rPr lang="ru-RU" sz="19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А.Р.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9" y="1857364"/>
            <a:ext cx="8286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(Node-RADS):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концепция стандартизированной оценки лимфатических узлов при раке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2" name="Picture 2" descr="C:\Users\Света\Desktop\_zvOqncnn8phYy6kbTZLB4F5gF6IaIFWWjS2Dx4ycjVzm2T11TyPXiMo9OO5I0Rm77GM28S9MNPjcrVGkca1RB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" y="3857629"/>
            <a:ext cx="4643439" cy="2105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Клинические примеры КТ и МРТ кальцинации,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кистозной и</a:t>
            </a: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муцинозной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структура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Света\Desktop\FvyrtyNTET-rWJb73DNvRIO9iUPzNaC6AAk829JLi9GgCw-SgIoyPXGeABWGmjpoTvDTOB6pUJjfDXL34In1fhH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4918443" cy="2739533"/>
          </a:xfrm>
          <a:prstGeom prst="rect">
            <a:avLst/>
          </a:prstGeom>
          <a:noFill/>
        </p:spPr>
      </p:pic>
      <p:pic>
        <p:nvPicPr>
          <p:cNvPr id="5" name="Picture 3" descr="C:\Users\Света\Desktop\NL05acIq_u14MZTmsEwEHM4f-7YSn0_bB0rz2wBT1Jco0TH8hvE_n6_F3BiYJV8lF-67bQj_B8MJb-9m5ms5j0o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14422"/>
            <a:ext cx="4929222" cy="2719966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286512" y="1571612"/>
            <a:ext cx="2479536" cy="45243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1643050"/>
            <a:ext cx="3500462" cy="449353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А) КТ-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 </a:t>
            </a:r>
            <a:r>
              <a:rPr lang="en-US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контрастным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усилением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сплит-болюс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аксиальная плоскость на уровень шеи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В) МРТ-T2 ВИ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на уровне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-его шейного позвонка 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С) КТ 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контрастным усилением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(венозная фаза) на уровне IV-ого шейного позвонка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)МРТ-T2 ВИ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сагитальная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плоскость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мезоректальная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область,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аденокарцинома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Клинические примеры КТ и МРТ ЛУ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ровными и неровными контурами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вета\Desktop\tZ3reEBsSd7KLMhVq-aWBa7SFoSBMf-AcmB-0A9sm_vQnpFM21J0BGNafhFhkE_kpN9WgFUjdq_JIXrEBegLuo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4985246" cy="52864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29256" y="1428736"/>
            <a:ext cx="3357586" cy="498598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А)КТ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с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контрастным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усилением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(венозная фаза)   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 аксиальная плоскость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) 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реднее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средостение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КТ-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контрастным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усилением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сплит-болюс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аксиальная плоскость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медиально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надключичная область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МРТ T2 ВИ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корональная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плоскость  запирательный канал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МРТ T2 ВИ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корональная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плоскость запирательный канал 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Клинические примеры КТ и МРТ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 сохраненными воротами и овальной формы без ворот </a:t>
            </a:r>
            <a:endParaRPr lang="ru-RU" sz="28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628" y="1214422"/>
            <a:ext cx="3786214" cy="535785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>
            <a:no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с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контрастным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усилением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(венозная фаза)     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(аксиальная плоскость) 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одмышечная область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КТ-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контрастным усилением (венозная фаза)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(аксиальная плоскость)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среднее средостение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МРТ-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T1 ВИ режим подавления жира сечение по короткой оси на уровне 1ого шейного позвонка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Е) МРТ-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T1 ВИ режим подавления жира сечение по короткой оси на уровне 2 ого шейного позвонка</a:t>
            </a:r>
          </a:p>
        </p:txBody>
      </p:sp>
      <p:pic>
        <p:nvPicPr>
          <p:cNvPr id="2051" name="Picture 3" descr="C:\Users\Света\Desktop\6uDcvJRIDUFzNpfX8cCW2EmH66s1RgEluOeZ-iLGrOj6H5Njd9JxhJ8BXcfLddxbQgXEVT4Og3N_NL0VEAQtAE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4357718" cy="5419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Клинические примеры КТ и МРТ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округлой формы (продолжение)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628" y="1785926"/>
            <a:ext cx="3429024" cy="435771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>
            <a:no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С)КТ-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с контрастным усилением (венозная фаза) поддиафрагмальное пространство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МРТ-Т1 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режим подавления жира на уровне V-ого шейного позвонка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вета\Desktop\XNLC7xzI78MD-aa_ZlLdWF1c84C6qxrofKXMe3igXWSLNseAI1NqO5tsECqt8XurxH4hG8HLkey1dltuNOT2HG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85860"/>
            <a:ext cx="2571768" cy="524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Технические особенности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6"/>
            </a:solidFill>
          </a:ln>
        </p:spPr>
        <p:txBody>
          <a:bodyPr>
            <a:normAutofit fontScale="77500" lnSpcReduction="20000"/>
          </a:bodyPr>
          <a:lstStyle/>
          <a:p>
            <a:pPr marL="0" lv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Подходит только для  КТ и МРТ</a:t>
            </a:r>
          </a:p>
          <a:p>
            <a:pPr marL="0" lvl="0" indent="0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Нет необходимости в специальных технических параметрах</a:t>
            </a:r>
          </a:p>
          <a:p>
            <a:pPr marL="0" lvl="0" indent="0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При МРТ контрастное усиление не обязательно </a:t>
            </a:r>
          </a:p>
          <a:p>
            <a:pPr marL="0" lvl="0" indent="0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При КТ контрастное усиление обязательно</a:t>
            </a:r>
          </a:p>
          <a:p>
            <a:pPr marL="0" lvl="0" indent="0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Для первичного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стадирования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область исследования должна включать все региональные ЛУ и потенциальные области метастазирования в зависимости от первичной опухоли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Для оценки в динамике область исследования должна включать все измененные ЛУ при первичном исследовании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Что нужно знать врачу рентгенологу для                   оценки по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Node-RADS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337452" cy="44958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знать о цели исследования: первичное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стадирование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выявление рецидива или оценка эффективности лечения</a:t>
            </a:r>
          </a:p>
          <a:p>
            <a:pPr marL="0" lvl="0" indent="0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Иметь подробные сведения о гистологическом строении и стадии первичной опухоли, чтобы определить вероятность поражения узлов</a:t>
            </a:r>
          </a:p>
          <a:p>
            <a:pPr marL="0" lvl="0" indent="0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Знать характер распространения, преобладание микро- или макроскопического поражения узлов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Быть знакомым с новыми методами визуализации для оценки поражения узлов, включая ПЭТ / КТ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" sz="4000" b="1" dirty="0" smtClean="0">
                <a:latin typeface="Times New Roman" pitchFamily="18" charset="0"/>
                <a:cs typeface="Times New Roman" pitchFamily="18" charset="0"/>
              </a:rPr>
              <a:t>Правила описания лимфоузлов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8072494" cy="4572032"/>
          </a:xfrm>
          <a:ln>
            <a:solidFill>
              <a:schemeClr val="accent6"/>
            </a:solidFill>
          </a:ln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наличии множественных измененных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лимфоузлов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определенной группы по Node-RADS должен быть описан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лимфоузел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наивысшей категорией, если количество метастазов в лимфатических узлах не влияет на TNM стадию или тактику лечения.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При TNM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стадировании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Node-RADS 1 и 2 следует трактовать как N (-)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Node-RADS 4 и 5 как N (+)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Решение о том, как трактовать Node-RADS 3, должно зависеть от стадии и гистологической степени  первичной опухоли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" sz="4000" b="1" dirty="0" smtClean="0">
                <a:latin typeface="Times New Roman" pitchFamily="18" charset="0"/>
                <a:cs typeface="Times New Roman" pitchFamily="18" charset="0"/>
              </a:rPr>
              <a:t>Правила описания лимфоузлов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  <a:ln>
            <a:solidFill>
              <a:schemeClr val="accent6"/>
            </a:solidFill>
          </a:ln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Иногда может потребоваться детальная классификация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лимфоузлов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хотя это не повлияет на TNM, но повлияет на хирургическое лечение (например при описании опухолей шеи, рака легкого)</a:t>
            </a:r>
          </a:p>
          <a:p>
            <a:pPr marL="0" indent="0">
              <a:spcBef>
                <a:spcPts val="120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 избежание путаницы с принадлежностью к той или иной группе ЛУ рекомендуется пользоваться стандартными анатомическими атласами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Если лимфатический узел расположен на границе двух областей, он должен быть отнесен к области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лимфодренажа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(например, общий подвздошный, а не наружный подвздошный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при раке простаты / мочевого пузыря)</a:t>
            </a:r>
          </a:p>
          <a:p>
            <a:pPr marL="0" indent="0">
              <a:spcBef>
                <a:spcPts val="0"/>
              </a:spcBef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" sz="4000" dirty="0" smtClean="0">
                <a:latin typeface="Times New Roman" pitchFamily="18" charset="0"/>
                <a:cs typeface="Times New Roman" pitchFamily="18" charset="0"/>
              </a:rPr>
              <a:t>      Взаимодействие с другими RADS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14882"/>
          </a:xfrm>
          <a:ln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Node-RADS может использоваться в дополнение к уже существующим RADS (например, LI-RADS или PI-RADS) </a:t>
            </a:r>
          </a:p>
          <a:p>
            <a:pPr marL="0" lvl="0" indent="0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Исключение NI-RADS где уже включена оценка шейных ЛУ 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Критерии и алгоритм Node-RADS и NI-RADS несовместимы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" sz="4000" b="1" dirty="0" smtClean="0">
                <a:latin typeface="Times New Roman" pitchFamily="18" charset="0"/>
                <a:cs typeface="Times New Roman" pitchFamily="18" charset="0"/>
              </a:rPr>
              <a:t>     Заключение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8286808" cy="4929222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Node-RADS стандартизирует отчетность и вероятность злокачественного поражения регионарных и отдаленных лимфатических узлов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помощью КТ и МРТ</a:t>
            </a:r>
          </a:p>
          <a:p>
            <a:pPr marL="0" lvl="0" indent="0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Подходит для любых анатомических областей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Будет способствовать единому мнению среди специалистов при первичном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стадировании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при оценке ответа на лечение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14422"/>
          </a:xfr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Введение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1428736"/>
            <a:ext cx="8643998" cy="507209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Определение стадии опухолевого процесса является важнейшим прогностическим фактором в онкологии.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Вовлечение лимфатических узлов в метастатический процесс  является неблагоприятным прогностическим показателем, который часто определяет тактику ведение пациента.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Новая концепция Node-RADS - </a:t>
            </a:r>
            <a:r>
              <a:rPr kumimoji="0" lang="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может повысить точность при оценке вовлечения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региональных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отдаленных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лимфатических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узл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онкологических больных.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«Node-RADS»  логически упорядочена и интуитивно понятна, что позволяет внедрить ее в клиническую практику без необходимости дополнительных временных затрат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Спасибо за внимание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dirty="0" smtClean="0"/>
              <a:t>                         Статья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600200"/>
            <a:ext cx="3000396" cy="4495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Авторы: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Fabian H. J. </a:t>
            </a:r>
            <a:r>
              <a:rPr lang="en-US" dirty="0" err="1" smtClean="0"/>
              <a:t>Elsholtz</a:t>
            </a:r>
            <a:r>
              <a:rPr lang="en-US" dirty="0" smtClean="0"/>
              <a:t>, Patrick </a:t>
            </a:r>
            <a:r>
              <a:rPr lang="en-US" dirty="0" err="1" smtClean="0"/>
              <a:t>Asbach</a:t>
            </a:r>
            <a:r>
              <a:rPr lang="en-US" dirty="0" smtClean="0"/>
              <a:t>, Matthias Haas, Minerva </a:t>
            </a:r>
            <a:r>
              <a:rPr lang="en-US" dirty="0" err="1" smtClean="0"/>
              <a:t>Becker,Regina</a:t>
            </a:r>
            <a:r>
              <a:rPr lang="en-US" dirty="0" smtClean="0"/>
              <a:t> G. H. Beets-</a:t>
            </a:r>
            <a:r>
              <a:rPr lang="en-US" dirty="0" err="1" smtClean="0"/>
              <a:t>Tan,Harriet</a:t>
            </a:r>
            <a:r>
              <a:rPr lang="en-US" dirty="0" smtClean="0"/>
              <a:t> C. </a:t>
            </a:r>
            <a:r>
              <a:rPr lang="en-US" dirty="0" err="1" smtClean="0"/>
              <a:t>Thoeny,Anwar</a:t>
            </a:r>
            <a:r>
              <a:rPr lang="en-US" dirty="0" smtClean="0"/>
              <a:t> R. </a:t>
            </a:r>
            <a:r>
              <a:rPr lang="en-US" dirty="0" err="1" smtClean="0"/>
              <a:t>Padhani</a:t>
            </a:r>
            <a:r>
              <a:rPr lang="en-US" dirty="0" smtClean="0"/>
              <a:t>, Bernd Hamm</a:t>
            </a:r>
          </a:p>
          <a:p>
            <a:endParaRPr lang="ru-RU" u="sng" dirty="0"/>
          </a:p>
        </p:txBody>
      </p:sp>
      <p:pic>
        <p:nvPicPr>
          <p:cNvPr id="4" name="Picture 2" descr="C:\Users\Света\Desktop\_zvOqncnn8phYy6kbTZLB4F5gF6IaIFWWjS2Dx4ycjVzm2T11TyPXiMo9OO5I0Rm77GM28S9MNPjcrVGkca1RBr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500174"/>
            <a:ext cx="485778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/>
          </a:solidFill>
          <a:ln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Цель концепции «Node-RADS»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428736"/>
            <a:ext cx="8215370" cy="5214974"/>
          </a:xfrm>
          <a:ln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Стандартизировать отчетность по лимфатическим узлам у онкологических больных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Выявить и оценить распространенность метастазов в регионарные ЛУ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Определить, повлияет ли степень поражения узлов на  хирургический подход (увеличивая объем хирургического вмешательства )   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Различать увеличение узлов вследствие метастатической или доброкачественной гиперплазии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а\Desktop\JXeo60WPr7anIk8fwZIl81wNLFrouOxVZwAPKQ7KL16YoF7R-goTg9_ELPzDpQTJj-5bImnbVv0TiDfiKYVhg-V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186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Node-RADS 1.0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:стандартизированная оценка лимфатических узлов при раке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71678"/>
            <a:ext cx="9144000" cy="3571900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857892"/>
            <a:ext cx="8551766" cy="71438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dirty="0" smtClean="0"/>
              <a:t>Размер + конфигурация = итоговая оценка Node-RADS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(выбрать одну из категорий)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714356"/>
          <a:ext cx="9143999" cy="801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30"/>
                <a:gridCol w="3429024"/>
                <a:gridCol w="2214545"/>
              </a:tblGrid>
              <a:tr h="9175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b="1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Нормальный </a:t>
                      </a:r>
                      <a:r>
                        <a:rPr lang="ru" sz="2400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" sz="2400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короткая ось)</a:t>
                      </a:r>
                      <a:endParaRPr sz="2400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710" marR="9971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b="1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Увеличенный</a:t>
                      </a:r>
                      <a:r>
                        <a:rPr lang="ru" sz="2400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(короткая ось)</a:t>
                      </a:r>
                      <a:endParaRPr sz="2400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710" marR="9971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" sz="2400" b="1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бразование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(любой </a:t>
                      </a:r>
                      <a:r>
                        <a:rPr lang="ru" sz="2400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размеров)</a:t>
                      </a:r>
                      <a:endParaRPr sz="2400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710" marR="99710" marT="121900" marB="121900"/>
                </a:tc>
              </a:tr>
              <a:tr h="522611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Большинство ЛУ: &lt;10 мм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2400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Паховые ЛУ: &lt;15 мм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2400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ЛУ</a:t>
                      </a:r>
                      <a:r>
                        <a:rPr lang="ru-RU" sz="2400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головы</a:t>
                      </a:r>
                      <a:r>
                        <a:rPr lang="ru-RU" sz="2400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2400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2400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околоушные ,заушные, </a:t>
                      </a:r>
                      <a:r>
                        <a:rPr lang="ru-RU" sz="2400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затылочные,заглоточные</a:t>
                      </a:r>
                      <a:r>
                        <a:rPr lang="ru-RU" sz="2400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 передние яремные &lt;5 мм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2400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Кардиодиафрагмальные</a:t>
                      </a:r>
                      <a:r>
                        <a:rPr lang="ru-RU" sz="2400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 нижние медиастинальные лимфатические узлы</a:t>
                      </a:r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поддиафрагмальные</a:t>
                      </a:r>
                      <a:r>
                        <a:rPr lang="ru-RU" sz="2400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 запирательные, </a:t>
                      </a:r>
                      <a:r>
                        <a:rPr lang="ru-RU" sz="2400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мезоректальные</a:t>
                      </a:r>
                      <a:r>
                        <a:rPr lang="ru-RU" sz="2400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&lt;5 мм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lang="ru-RU" sz="2400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11-29мм</a:t>
                      </a:r>
                      <a:endParaRPr lang="ru-RU" sz="2400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2400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≥2 мм увеличение по сравнению с предыдущим исследованием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≥30 мм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lvl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Конфигурация</a:t>
            </a:r>
            <a:r>
              <a:rPr lang="ru-RU" sz="2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(выбрать одно значение для каждой категории, суммировать баллы)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-1" y="785793"/>
          <a:ext cx="9144000" cy="655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5975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Текстура</a:t>
                      </a:r>
                      <a:endParaRPr sz="2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710" marR="9971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Контур</a:t>
                      </a:r>
                      <a:endParaRPr sz="2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710" marR="9971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  <a:endParaRPr sz="2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710" marR="99710" marT="121900" marB="121900"/>
                </a:tc>
              </a:tr>
              <a:tr h="46888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Гомогенная                                0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Гетерогенная                             1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Фокальный некроз                    2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Большой некроз                        3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Специфические для области изменения*                                3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Ровный                                       0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Неровный или нечеткий           1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Любая форма с сохраненными воротами                 0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Бобовидная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или овальная форма без ворот                                          0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Округлая форма без ворот                                          1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Клинические примеры КТ и МРТ                             гомогенных и гетерогенных ЛУ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Света\Desktop\AfqgDvTjfCl4SQxleK8GVQ5Ex6eYkCUkuVm0JfCOxHSAsoX-Y7EpihrQ85PimdHvdYzLiR3UdlHBe0vB0t1nGrV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4929222" cy="5074693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786446" y="1928802"/>
            <a:ext cx="2979602" cy="416719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1714488"/>
            <a:ext cx="3857652" cy="4708981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контрастным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усилением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аксиальная плоскость (венозная фаза) поддиафрагмальное пространство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 -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контрастным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усилением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сплит-болюс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(аксиальная плоскость) на уровне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ого  шейного позвонка с лева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Е)МРТ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T1 ВИ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режим подавления жира, (аксиальная плоскость ) поддиафрагмальное пространство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МРТ – Т1 ВИ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режим подавления жира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околоушная область (аксиальная плоскость)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Клинические примеры КТ и МРТ               фокального некроза и крупного некроза ЛУ</a:t>
            </a:r>
            <a:endParaRPr lang="ru-RU" sz="3600" dirty="0"/>
          </a:p>
        </p:txBody>
      </p:sp>
      <p:pic>
        <p:nvPicPr>
          <p:cNvPr id="4" name="Picture 2" descr="C:\Users\Света\Desktop\sTjUgX2ehsJFiRzo-CWHa6oDrqiobB_snhLTRoo4kMgifZqZ5gYBkgKvdTnw-RiUzU_KVSANtOuwmfsmH_jwQWY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4786346" cy="5095324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286512" y="1600200"/>
            <a:ext cx="2479536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1428737"/>
            <a:ext cx="3286148" cy="532453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С) КТ-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контрастным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усилением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сплит-болюс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аксиальная плоскость 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уровене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V-ого шейного позвонка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КТ-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контрастным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усилением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(венозная фаза) (аксиальная плоскость)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среднее средостение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МРТ-T1 ВИ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режим подавления жира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(аксиальная плоскость)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околоушное пространство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Н) МРТ-T1 ВИ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(аксиальная плоскость)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околоушное пространство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5014</TotalTime>
  <Words>822</Words>
  <PresentationFormat>Экран (4:3)</PresentationFormat>
  <Paragraphs>154</Paragraphs>
  <Slides>21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Обычная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Кафедра лучевой диагностики ИПО</vt:lpstr>
      <vt:lpstr>    Введение</vt:lpstr>
      <vt:lpstr>           Цель концепции «Node-RADS»  </vt:lpstr>
      <vt:lpstr>Слайд 4</vt:lpstr>
      <vt:lpstr>Node-RADS 1.0:стандартизированная оценка лимфатических узлов при раке</vt:lpstr>
      <vt:lpstr>             Размер (выбрать одну из категорий) </vt:lpstr>
      <vt:lpstr>           Конфигурация (выбрать одно значение для каждой категории, суммировать баллы) </vt:lpstr>
      <vt:lpstr> Клинические примеры КТ и МРТ                             гомогенных и гетерогенных ЛУ </vt:lpstr>
      <vt:lpstr>Клинические примеры КТ и МРТ               фокального некроза и крупного некроза ЛУ</vt:lpstr>
      <vt:lpstr>Клинические примеры КТ и МРТ кальцинации,  кистозной и муцинозной структура ЛУ</vt:lpstr>
      <vt:lpstr>Клинические примеры КТ и МРТ ЛУ  с ровными и неровными контурами</vt:lpstr>
      <vt:lpstr>Клинические примеры КТ и МРТ  ЛУ сохраненными воротами и овальной формы без ворот </vt:lpstr>
      <vt:lpstr>Клинические примеры КТ и МРТ  округлой формы (продолжение)</vt:lpstr>
      <vt:lpstr>    Технические особенности</vt:lpstr>
      <vt:lpstr> Что нужно знать врачу рентгенологу для                   оценки по Node-RADS </vt:lpstr>
      <vt:lpstr>Правила описания лимфоузлов</vt:lpstr>
      <vt:lpstr>Правила описания лимфоузлов</vt:lpstr>
      <vt:lpstr>      Взаимодействие с другими RADS</vt:lpstr>
      <vt:lpstr>     Заключение</vt:lpstr>
      <vt:lpstr>Слайд 20</vt:lpstr>
      <vt:lpstr>                         Статья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Кафедра лучевой диагностики ИПО</dc:title>
  <dc:creator>Светлана Балобанова</dc:creator>
  <cp:lastModifiedBy>Света</cp:lastModifiedBy>
  <cp:revision>98</cp:revision>
  <dcterms:created xsi:type="dcterms:W3CDTF">2023-01-05T13:34:12Z</dcterms:created>
  <dcterms:modified xsi:type="dcterms:W3CDTF">2023-01-30T04:13:46Z</dcterms:modified>
</cp:coreProperties>
</file>