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42598-2473-41B3-83F8-A39C534EE3C4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27C80-A598-4854-A314-2A0B76D5B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47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8FA884-357C-4C83-BD5F-A06684B37BA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1044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7875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5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889BAB-B66E-4D87-B51D-886AF3B05D4F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1064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5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05DF25-62D7-4614-AA33-47DD71BFCE8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400" smtClean="0"/>
          </a:p>
        </p:txBody>
      </p:sp>
      <p:sp>
        <p:nvSpPr>
          <p:cNvPr id="1085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5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6125FF-C220-4C3C-989D-EB88733A1A1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400" smtClean="0"/>
          </a:p>
        </p:txBody>
      </p:sp>
      <p:sp>
        <p:nvSpPr>
          <p:cNvPr id="1105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7875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69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919A0E-1CF4-49C8-A0F3-808FC20BB29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z="1400" smtClean="0"/>
          </a:p>
        </p:txBody>
      </p:sp>
      <p:sp>
        <p:nvSpPr>
          <p:cNvPr id="1290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9663" y="812800"/>
            <a:ext cx="5319712" cy="3989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29325" cy="47926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2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D1F-8078-49F7-9E07-80AA9BB6A26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3EDF-AC32-451A-9C11-78A1F0798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9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D1F-8078-49F7-9E07-80AA9BB6A26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3EDF-AC32-451A-9C11-78A1F0798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1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D1F-8078-49F7-9E07-80AA9BB6A26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3EDF-AC32-451A-9C11-78A1F0798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9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D1F-8078-49F7-9E07-80AA9BB6A26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3EDF-AC32-451A-9C11-78A1F0798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3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D1F-8078-49F7-9E07-80AA9BB6A26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3EDF-AC32-451A-9C11-78A1F0798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2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D1F-8078-49F7-9E07-80AA9BB6A26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3EDF-AC32-451A-9C11-78A1F0798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1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D1F-8078-49F7-9E07-80AA9BB6A26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3EDF-AC32-451A-9C11-78A1F0798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0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D1F-8078-49F7-9E07-80AA9BB6A26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3EDF-AC32-451A-9C11-78A1F0798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4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D1F-8078-49F7-9E07-80AA9BB6A26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3EDF-AC32-451A-9C11-78A1F0798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9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D1F-8078-49F7-9E07-80AA9BB6A26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3EDF-AC32-451A-9C11-78A1F0798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5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D1F-8078-49F7-9E07-80AA9BB6A26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3EDF-AC32-451A-9C11-78A1F0798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3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96D1F-8078-49F7-9E07-80AA9BB6A26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63EDF-AC32-451A-9C11-78A1F0798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0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"/>
          <p:cNvSpPr txBox="1">
            <a:spLocks noChangeArrowheads="1"/>
          </p:cNvSpPr>
          <p:nvPr/>
        </p:nvSpPr>
        <p:spPr bwMode="auto">
          <a:xfrm>
            <a:off x="2355928" y="326915"/>
            <a:ext cx="7781137" cy="97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4355" b="1">
                <a:solidFill>
                  <a:srgbClr val="006666"/>
                </a:solidFill>
              </a:rPr>
              <a:t>Ассертивное поведение</a:t>
            </a: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2340087" y="1795870"/>
            <a:ext cx="8244865" cy="22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35"/>
              </a:spcBef>
              <a:spcAft>
                <a:spcPct val="0"/>
              </a:spcAft>
              <a:buClrTx/>
            </a:pPr>
            <a:r>
              <a:rPr lang="ru-RU" altLang="ru-RU" sz="3266" b="1">
                <a:solidFill>
                  <a:srgbClr val="280099"/>
                </a:solidFill>
              </a:rPr>
              <a:t>Уверенное, неагрессивное поведение (от англ. </a:t>
            </a:r>
            <a:r>
              <a:rPr lang="en-US" altLang="ru-RU" sz="3266" b="1">
                <a:solidFill>
                  <a:srgbClr val="280099"/>
                </a:solidFill>
              </a:rPr>
              <a:t>assertive)</a:t>
            </a:r>
            <a:r>
              <a:rPr lang="ru-RU" altLang="ru-RU" sz="3266" b="1">
                <a:solidFill>
                  <a:srgbClr val="280099"/>
                </a:solidFill>
              </a:rPr>
              <a:t>, когда человек четко осознает собственные права и цели. Но при этом также учитывает права и цели  других людей</a:t>
            </a:r>
          </a:p>
        </p:txBody>
      </p:sp>
      <p:pic>
        <p:nvPicPr>
          <p:cNvPr id="1034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25" y="4392462"/>
            <a:ext cx="5328559" cy="230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59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>
              <a:buFont typeface="Times New Roman" pitchFamily="16" charset="0"/>
              <a:buNone/>
              <a:defRPr/>
            </a:pPr>
            <a:r>
              <a:rPr lang="ru-RU" sz="3084" b="1" dirty="0"/>
              <a:t>Некоторые люди пытаются вами манипулировать, то есть сыграть на ваших чувствах: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>
              <a:buFont typeface="Times New Roman" pitchFamily="16" charset="0"/>
              <a:buNone/>
              <a:defRPr/>
            </a:pPr>
            <a:r>
              <a:rPr lang="ru-RU" dirty="0" smtClean="0"/>
              <a:t> </a:t>
            </a:r>
            <a:r>
              <a:rPr lang="ru-RU" sz="2994" b="1" dirty="0"/>
              <a:t>вызвать вашу жалость: </a:t>
            </a:r>
            <a:r>
              <a:rPr lang="ru-RU" sz="2994" dirty="0"/>
              <a:t>«</a:t>
            </a:r>
            <a:r>
              <a:rPr lang="ru-RU" sz="2994" i="1" dirty="0"/>
              <a:t>Я очень расстроюсь… У меня будут из-за тебя большие неприятности… Я покончу с собой…»;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sz="2994" dirty="0"/>
              <a:t>о</a:t>
            </a:r>
            <a:r>
              <a:rPr lang="ru-RU" sz="2994" b="1" dirty="0"/>
              <a:t>братиться к вашему самолюбию: </a:t>
            </a:r>
            <a:r>
              <a:rPr lang="ru-RU" sz="2994" dirty="0"/>
              <a:t>«</a:t>
            </a:r>
            <a:r>
              <a:rPr lang="ru-RU" sz="2994" i="1" dirty="0"/>
              <a:t>Такой добрый человек как ты не может оста-вить в беде…», «Ты же такой умный, для тебя это ничего не стоит</a:t>
            </a:r>
            <a:r>
              <a:rPr lang="ru-RU" sz="2994" dirty="0"/>
              <a:t>…»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sz="2994" b="1" dirty="0"/>
              <a:t>обратиться к неустойчивой самооценке</a:t>
            </a:r>
            <a:r>
              <a:rPr lang="ru-RU" sz="2994" dirty="0"/>
              <a:t>: «</a:t>
            </a:r>
            <a:r>
              <a:rPr lang="ru-RU" sz="2994" i="1" dirty="0"/>
              <a:t>Что испугался?! Если не сделаешь как тебя просят, ты слабак (подкаблучник…)»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sz="2994" dirty="0"/>
              <a:t>- </a:t>
            </a:r>
            <a:r>
              <a:rPr lang="ru-RU" sz="2994" b="1" dirty="0"/>
              <a:t>шантажировать</a:t>
            </a:r>
            <a:r>
              <a:rPr lang="ru-RU" sz="2994" dirty="0"/>
              <a:t> «</a:t>
            </a:r>
            <a:r>
              <a:rPr lang="ru-RU" sz="2994" i="1" dirty="0"/>
              <a:t>Если не сделаешь, я с тобой не буду дружить…»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5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Заголовок 1"/>
          <p:cNvSpPr>
            <a:spLocks noGrp="1"/>
          </p:cNvSpPr>
          <p:nvPr>
            <p:ph type="title"/>
          </p:nvPr>
        </p:nvSpPr>
        <p:spPr>
          <a:xfrm>
            <a:off x="1980049" y="275070"/>
            <a:ext cx="8231904" cy="581821"/>
          </a:xfrm>
        </p:spPr>
        <p:txBody>
          <a:bodyPr>
            <a:normAutofit fontScale="90000"/>
          </a:bodyPr>
          <a:lstStyle/>
          <a:p>
            <a:pPr eaLnBrk="1"/>
            <a:r>
              <a:rPr lang="ru-RU" altLang="ru-RU" smtClean="0">
                <a:solidFill>
                  <a:srgbClr val="002060"/>
                </a:solidFill>
              </a:rPr>
              <a:t>Как сказать «нет» коллеге </a:t>
            </a:r>
          </a:p>
        </p:txBody>
      </p:sp>
      <p:sp>
        <p:nvSpPr>
          <p:cNvPr id="117763" name="Содержимое 2"/>
          <p:cNvSpPr>
            <a:spLocks noGrp="1"/>
          </p:cNvSpPr>
          <p:nvPr>
            <p:ph idx="1"/>
          </p:nvPr>
        </p:nvSpPr>
        <p:spPr>
          <a:xfrm>
            <a:off x="1919563" y="928898"/>
            <a:ext cx="8280869" cy="5380405"/>
          </a:xfrm>
        </p:spPr>
        <p:txBody>
          <a:bodyPr/>
          <a:lstStyle/>
          <a:p>
            <a:pPr eaLnBrk="1"/>
            <a:r>
              <a:rPr lang="ru-RU" altLang="ru-RU" sz="2812"/>
              <a:t>Соглашайтесь поработать дополнительно только тогда, когда уверены, что эта работа впишется в ваш нынешний график и что она действительно того стоит. Или, если работа пойдёт на пользу вашим собственным интересам и приоритетам.</a:t>
            </a:r>
          </a:p>
          <a:p>
            <a:pPr eaLnBrk="1"/>
            <a:endParaRPr lang="ru-RU" altLang="ru-RU" sz="816"/>
          </a:p>
          <a:p>
            <a:pPr eaLnBrk="1"/>
            <a:r>
              <a:rPr lang="ru-RU" altLang="ru-RU" sz="2812"/>
              <a:t>В качестве защиты можно использовать встречную просьбу: «</a:t>
            </a:r>
            <a:r>
              <a:rPr lang="ru-RU" altLang="ru-RU" sz="2812" i="1"/>
              <a:t>А я как раз собирался просить тебя помочь в обработке данных. У тебя это получается лучше всех, а я в этом слабоват</a:t>
            </a:r>
            <a:r>
              <a:rPr lang="ru-RU" altLang="ru-RU" sz="2812"/>
              <a:t>». После такой встречи коллега впредь не рискнёт пытаться переложить на вас свою работу. </a:t>
            </a:r>
          </a:p>
        </p:txBody>
      </p:sp>
    </p:spTree>
    <p:extLst>
      <p:ext uri="{BB962C8B-B14F-4D97-AF65-F5344CB8AC3E}">
        <p14:creationId xmlns:p14="http://schemas.microsoft.com/office/powerpoint/2010/main" val="4929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1952686" y="214583"/>
            <a:ext cx="8230465" cy="581821"/>
          </a:xfrm>
        </p:spPr>
        <p:txBody>
          <a:bodyPr>
            <a:normAutofit fontScale="90000"/>
          </a:bodyPr>
          <a:lstStyle/>
          <a:p>
            <a:pPr eaLnBrk="1"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Как сказать «нет» начальнику</a:t>
            </a:r>
          </a:p>
        </p:txBody>
      </p:sp>
      <p:sp>
        <p:nvSpPr>
          <p:cNvPr id="118787" name="Содержимое 2"/>
          <p:cNvSpPr>
            <a:spLocks noGrp="1"/>
          </p:cNvSpPr>
          <p:nvPr>
            <p:ph idx="1"/>
          </p:nvPr>
        </p:nvSpPr>
        <p:spPr>
          <a:xfrm>
            <a:off x="1784189" y="856891"/>
            <a:ext cx="8884292" cy="6001110"/>
          </a:xfrm>
        </p:spPr>
        <p:txBody>
          <a:bodyPr>
            <a:normAutofit lnSpcReduction="10000"/>
          </a:bodyPr>
          <a:lstStyle/>
          <a:p>
            <a:pPr marL="293797" indent="-325481">
              <a:lnSpc>
                <a:spcPct val="100000"/>
              </a:lnSpc>
              <a:spcAft>
                <a:spcPct val="0"/>
              </a:spcAft>
            </a:pPr>
            <a:r>
              <a:rPr lang="ru-RU" altLang="ru-RU" sz="2540"/>
              <a:t>Если ваш начальник загрузил вас массой «срочных» дел, попросите его совета в расстановке приоритетов ваших задач. Опишите вашу ситуацию спокойно и без критики и сформулируйте свои предложения по решению проблемы. Оцените трудоёмкость всех полученных заданий и узнайте у шефа, к какому сроку должно быть выполнено каждое из них.</a:t>
            </a:r>
          </a:p>
          <a:p>
            <a:pPr marL="293797" indent="-325481">
              <a:lnSpc>
                <a:spcPct val="100000"/>
              </a:lnSpc>
              <a:spcAft>
                <a:spcPct val="0"/>
              </a:spcAft>
            </a:pPr>
            <a:endParaRPr lang="ru-RU" altLang="ru-RU" sz="726"/>
          </a:p>
          <a:p>
            <a:pPr marL="293797" indent="-325481">
              <a:lnSpc>
                <a:spcPct val="100000"/>
              </a:lnSpc>
              <a:spcAft>
                <a:spcPct val="0"/>
              </a:spcAft>
            </a:pPr>
            <a:r>
              <a:rPr lang="ru-RU" altLang="ru-RU" sz="2540"/>
              <a:t>Не соглашайтесь на дополнительную работу только для того, чтобы продемонстрировать боссу свою лояльность. В этом случае вас будут нагружать бесконечно.</a:t>
            </a:r>
          </a:p>
          <a:p>
            <a:pPr marL="293797" indent="-325481">
              <a:lnSpc>
                <a:spcPct val="100000"/>
              </a:lnSpc>
              <a:spcAft>
                <a:spcPct val="0"/>
              </a:spcAft>
            </a:pPr>
            <a:endParaRPr lang="ru-RU" altLang="ru-RU" sz="726"/>
          </a:p>
          <a:p>
            <a:pPr marL="293797" indent="-325481">
              <a:lnSpc>
                <a:spcPct val="100000"/>
              </a:lnSpc>
              <a:spcAft>
                <a:spcPct val="0"/>
              </a:spcAft>
            </a:pPr>
            <a:r>
              <a:rPr lang="ru-RU" altLang="ru-RU" sz="2540"/>
              <a:t>Ваша карьера зависит от успешности выполненной работы, а не от способности взваливать на себя непосильную ношу и, находясь в состоянии постоянного стресса, делать работу кое-как.</a:t>
            </a:r>
          </a:p>
        </p:txBody>
      </p:sp>
    </p:spTree>
    <p:extLst>
      <p:ext uri="{BB962C8B-B14F-4D97-AF65-F5344CB8AC3E}">
        <p14:creationId xmlns:p14="http://schemas.microsoft.com/office/powerpoint/2010/main" val="32746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Содержимое 2"/>
          <p:cNvSpPr>
            <a:spLocks noGrp="1"/>
          </p:cNvSpPr>
          <p:nvPr>
            <p:ph idx="1"/>
          </p:nvPr>
        </p:nvSpPr>
        <p:spPr>
          <a:xfrm>
            <a:off x="1523521" y="928898"/>
            <a:ext cx="9144960" cy="4954120"/>
          </a:xfrm>
        </p:spPr>
        <p:txBody>
          <a:bodyPr/>
          <a:lstStyle/>
          <a:p>
            <a:pPr eaLnBrk="1"/>
            <a:r>
              <a:rPr lang="ru-RU" altLang="ru-RU" smtClean="0"/>
              <a:t>	</a:t>
            </a:r>
            <a:r>
              <a:rPr lang="ru-RU" altLang="ru-RU" b="1" i="1" smtClean="0"/>
              <a:t>Не бойтесь говорить «нет» на работе. </a:t>
            </a:r>
          </a:p>
          <a:p>
            <a:pPr eaLnBrk="1"/>
            <a:r>
              <a:rPr lang="ru-RU" altLang="ru-RU" smtClean="0"/>
              <a:t>	Вы имеете все основания претендовать на уважительное отношение к себе и к тому, что чем вы занимаетесь, и полное право на собственный выбор во всём, что касается вашей работы. </a:t>
            </a:r>
          </a:p>
          <a:p>
            <a:pPr algn="ctr" eaLnBrk="1"/>
            <a:r>
              <a:rPr lang="ru-RU" altLang="ru-RU" i="1" smtClean="0"/>
              <a:t>	</a:t>
            </a:r>
            <a:r>
              <a:rPr lang="ru-RU" altLang="ru-RU" b="1" i="1" smtClean="0"/>
              <a:t>Никто лучше вас не знает, какой объем дополнительных поручений вы можете взять на себя.</a:t>
            </a:r>
          </a:p>
        </p:txBody>
      </p:sp>
    </p:spTree>
    <p:extLst>
      <p:ext uri="{BB962C8B-B14F-4D97-AF65-F5344CB8AC3E}">
        <p14:creationId xmlns:p14="http://schemas.microsoft.com/office/powerpoint/2010/main" val="22645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62" y="476691"/>
            <a:ext cx="8230464" cy="1127638"/>
          </a:xfrm>
        </p:spPr>
        <p:txBody>
          <a:bodyPr>
            <a:normAutofit fontScale="90000"/>
          </a:bodyPr>
          <a:lstStyle/>
          <a:p>
            <a:pPr eaLnBrk="1">
              <a:buFont typeface="Times New Roman" pitchFamily="16" charset="0"/>
              <a:buNone/>
              <a:defRPr/>
            </a:pPr>
            <a:r>
              <a:rPr lang="ru-RU" b="1" dirty="0" smtClean="0"/>
              <a:t>Как отказать продавцу/мед-</a:t>
            </a:r>
            <a:r>
              <a:rPr lang="ru-RU" b="1" dirty="0" err="1" smtClean="0"/>
              <a:t>фарм</a:t>
            </a:r>
            <a:r>
              <a:rPr lang="ru-RU" b="1" dirty="0" smtClean="0"/>
              <a:t>-представителю </a:t>
            </a:r>
            <a:endParaRPr lang="ru-RU" b="1" dirty="0"/>
          </a:p>
        </p:txBody>
      </p:sp>
      <p:sp>
        <p:nvSpPr>
          <p:cNvPr id="120835" name="Содержимое 2"/>
          <p:cNvSpPr>
            <a:spLocks noGrp="1"/>
          </p:cNvSpPr>
          <p:nvPr>
            <p:ph idx="1"/>
          </p:nvPr>
        </p:nvSpPr>
        <p:spPr>
          <a:xfrm>
            <a:off x="1784189" y="1772828"/>
            <a:ext cx="8884292" cy="5370323"/>
          </a:xfrm>
        </p:spPr>
        <p:txBody>
          <a:bodyPr/>
          <a:lstStyle/>
          <a:p>
            <a:pPr eaLnBrk="1"/>
            <a:r>
              <a:rPr lang="ru-RU" altLang="ru-RU" smtClean="0"/>
              <a:t>Не забывайте: задача продавца – продать побольше и подороже. То есть он действует не в ваших интересах.</a:t>
            </a:r>
          </a:p>
          <a:p>
            <a:pPr eaLnBrk="1"/>
            <a:endParaRPr lang="ru-RU" altLang="ru-RU" smtClean="0"/>
          </a:p>
          <a:p>
            <a:pPr eaLnBrk="1"/>
            <a:r>
              <a:rPr lang="ru-RU" altLang="ru-RU" smtClean="0"/>
              <a:t>Не поддавайтесь на манипуляции и провокации!</a:t>
            </a:r>
          </a:p>
        </p:txBody>
      </p:sp>
    </p:spTree>
    <p:extLst>
      <p:ext uri="{BB962C8B-B14F-4D97-AF65-F5344CB8AC3E}">
        <p14:creationId xmlns:p14="http://schemas.microsoft.com/office/powerpoint/2010/main" val="4902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/>
          </p:nvPr>
        </p:nvSpPr>
        <p:spPr>
          <a:xfrm>
            <a:off x="1952686" y="1"/>
            <a:ext cx="8230465" cy="1143480"/>
          </a:xfrm>
        </p:spPr>
        <p:txBody>
          <a:bodyPr>
            <a:normAutofit fontScale="90000"/>
          </a:bodyPr>
          <a:lstStyle/>
          <a:p>
            <a:pPr eaLnBrk="1"/>
            <a:r>
              <a:rPr lang="ru-RU" altLang="ru-RU" smtClean="0"/>
              <a:t>Как отказать на предложение проведения совместного досуга?</a:t>
            </a:r>
          </a:p>
        </p:txBody>
      </p:sp>
      <p:sp>
        <p:nvSpPr>
          <p:cNvPr id="121859" name="Содержимое 2"/>
          <p:cNvSpPr>
            <a:spLocks noGrp="1"/>
          </p:cNvSpPr>
          <p:nvPr>
            <p:ph idx="1"/>
          </p:nvPr>
        </p:nvSpPr>
        <p:spPr>
          <a:xfrm>
            <a:off x="1784189" y="1500638"/>
            <a:ext cx="8884292" cy="4880673"/>
          </a:xfrm>
        </p:spPr>
        <p:txBody>
          <a:bodyPr/>
          <a:lstStyle/>
          <a:p>
            <a:pPr eaLnBrk="1"/>
            <a:r>
              <a:rPr lang="ru-RU" altLang="ru-RU" smtClean="0"/>
              <a:t>Скажите «</a:t>
            </a:r>
            <a:r>
              <a:rPr lang="ru-RU" altLang="ru-RU" i="1" smtClean="0"/>
              <a:t>спасибо</a:t>
            </a:r>
            <a:r>
              <a:rPr lang="ru-RU" altLang="ru-RU" smtClean="0"/>
              <a:t>». Человек полагает, что заботится о вас, и поэтому вам следует в первую очередь проявить признательность, чтобы никак не навредить дальнейшим отношениям.</a:t>
            </a:r>
          </a:p>
          <a:p>
            <a:pPr eaLnBrk="1"/>
            <a:endParaRPr lang="ru-RU" altLang="ru-RU" sz="1179"/>
          </a:p>
          <a:p>
            <a:pPr eaLnBrk="1"/>
            <a:r>
              <a:rPr lang="ru-RU" altLang="ru-RU" smtClean="0"/>
              <a:t>Твёрдо обозначьте свою позицию, чтобы у собеседника не оставалось надежды переубедить или запугать вас.</a:t>
            </a:r>
          </a:p>
          <a:p>
            <a:pPr eaLnBrk="1"/>
            <a:endParaRPr lang="ru-RU" altLang="ru-RU" sz="1179"/>
          </a:p>
          <a:p>
            <a:pPr eaLnBrk="1"/>
            <a:r>
              <a:rPr lang="ru-RU" altLang="ru-RU" smtClean="0"/>
              <a:t>Честно объясните причину отказа.</a:t>
            </a:r>
          </a:p>
          <a:p>
            <a:pPr eaLnBrk="1"/>
            <a:endParaRPr lang="ru-RU" altLang="ru-RU" smtClean="0"/>
          </a:p>
          <a:p>
            <a:pPr eaLnBrk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411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smtClean="0"/>
              <a:t>Как отказать близкому человеку?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7593" y="1600009"/>
            <a:ext cx="8460888" cy="4526395"/>
          </a:xfrm>
        </p:spPr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ru-RU" dirty="0" smtClean="0"/>
              <a:t>Точно также как и в предыдущем случае: </a:t>
            </a:r>
          </a:p>
          <a:p>
            <a:pPr marL="514353" indent="-514353">
              <a:buFont typeface="+mj-lt"/>
              <a:buAutoNum type="arabicPeriod"/>
              <a:defRPr/>
            </a:pPr>
            <a:endParaRPr lang="ru-RU" dirty="0" smtClean="0"/>
          </a:p>
          <a:p>
            <a:pPr marL="514353" indent="-514353">
              <a:buFont typeface="+mj-lt"/>
              <a:buAutoNum type="arabicPeriod"/>
              <a:defRPr/>
            </a:pPr>
            <a:r>
              <a:rPr lang="ru-RU" dirty="0" smtClean="0"/>
              <a:t>Поблагодарите;</a:t>
            </a:r>
          </a:p>
          <a:p>
            <a:pPr marL="514353" indent="-514353">
              <a:buFont typeface="+mj-lt"/>
              <a:buAutoNum type="arabicPeriod"/>
              <a:defRPr/>
            </a:pPr>
            <a:endParaRPr lang="ru-RU" sz="1633" dirty="0"/>
          </a:p>
          <a:p>
            <a:pPr marL="514353" indent="-514353">
              <a:buFont typeface="+mj-lt"/>
              <a:buAutoNum type="arabicPeriod"/>
              <a:defRPr/>
            </a:pPr>
            <a:r>
              <a:rPr lang="ru-RU" dirty="0" smtClean="0"/>
              <a:t>Будьте честны;</a:t>
            </a:r>
          </a:p>
          <a:p>
            <a:pPr marL="514353" indent="-514353">
              <a:buFont typeface="+mj-lt"/>
              <a:buAutoNum type="arabicPeriod"/>
              <a:defRPr/>
            </a:pPr>
            <a:endParaRPr lang="ru-RU" sz="1633" dirty="0"/>
          </a:p>
          <a:p>
            <a:pPr marL="514353" indent="-514353">
              <a:buFont typeface="+mj-lt"/>
              <a:buAutoNum type="arabicPeriod"/>
              <a:defRPr/>
            </a:pPr>
            <a:r>
              <a:rPr lang="ru-RU" dirty="0" smtClean="0"/>
              <a:t>Объясните причину.</a:t>
            </a:r>
          </a:p>
          <a:p>
            <a:pPr marL="514353" indent="-514353">
              <a:buFont typeface="+mj-lt"/>
              <a:buAutoNum type="arabicPeriod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9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b="1" smtClean="0">
                <a:solidFill>
                  <a:srgbClr val="FF0000"/>
                </a:solidFill>
              </a:rPr>
              <a:t>Практикум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b="1" dirty="0" smtClean="0"/>
              <a:t>Отработать в парах алгоритм отказа: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dirty="0" smtClean="0"/>
              <a:t>Манипулятору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dirty="0" smtClean="0"/>
              <a:t>Коллеге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dirty="0" smtClean="0"/>
              <a:t>Начальнику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dirty="0" smtClean="0"/>
              <a:t>Близкому человеку.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4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1"/>
          <p:cNvSpPr>
            <a:spLocks noGrp="1"/>
          </p:cNvSpPr>
          <p:nvPr>
            <p:ph type="title"/>
          </p:nvPr>
        </p:nvSpPr>
        <p:spPr>
          <a:xfrm>
            <a:off x="1980049" y="275070"/>
            <a:ext cx="8231904" cy="705674"/>
          </a:xfrm>
        </p:spPr>
        <p:txBody>
          <a:bodyPr/>
          <a:lstStyle/>
          <a:p>
            <a:pPr eaLnBrk="1"/>
            <a:r>
              <a:rPr lang="ru-RU" altLang="ru-RU" smtClean="0"/>
              <a:t>Алгоритм отказа: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0049" y="980744"/>
            <a:ext cx="8231904" cy="51456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dirty="0" smtClean="0"/>
              <a:t>1</a:t>
            </a:r>
            <a:r>
              <a:rPr lang="ru-RU" dirty="0"/>
              <a:t>. Выслушать просьбу спокойно, доброжелательно.</a:t>
            </a:r>
          </a:p>
          <a:p>
            <a:pPr marL="0" indent="0">
              <a:buNone/>
              <a:defRPr/>
            </a:pPr>
            <a:r>
              <a:rPr lang="ru-RU" dirty="0"/>
              <a:t>2. Попросить разъяснения если что-то не </a:t>
            </a:r>
            <a:r>
              <a:rPr lang="ru-RU" dirty="0" smtClean="0"/>
              <a:t>ясно. </a:t>
            </a:r>
          </a:p>
          <a:p>
            <a:pPr marL="0" indent="0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Можно </a:t>
            </a:r>
            <a:r>
              <a:rPr lang="ru-RU" dirty="0"/>
              <a:t>спросить: «</a:t>
            </a:r>
            <a:r>
              <a:rPr lang="ru-RU" i="1" dirty="0"/>
              <a:t>Что Вы имеете в виду</a:t>
            </a:r>
            <a:r>
              <a:rPr lang="ru-RU" dirty="0" smtClean="0"/>
              <a:t>?»</a:t>
            </a:r>
            <a:endParaRPr lang="ru-RU" dirty="0"/>
          </a:p>
          <a:p>
            <a:pPr marL="0" indent="0">
              <a:buNone/>
              <a:defRPr/>
            </a:pPr>
            <a:r>
              <a:rPr lang="ru-RU" dirty="0"/>
              <a:t>3. Оставаться спокойным и сказать «</a:t>
            </a:r>
            <a:r>
              <a:rPr lang="ru-RU" i="1" dirty="0"/>
              <a:t>нет</a:t>
            </a:r>
            <a:r>
              <a:rPr lang="ru-RU" dirty="0"/>
              <a:t>».</a:t>
            </a:r>
          </a:p>
          <a:p>
            <a:pPr marL="0" indent="0">
              <a:buNone/>
              <a:defRPr/>
            </a:pPr>
            <a:r>
              <a:rPr lang="ru-RU" dirty="0"/>
              <a:t>4. Объяснить, почему Вы говорите «</a:t>
            </a:r>
            <a:r>
              <a:rPr lang="ru-RU" i="1" dirty="0"/>
              <a:t>нет</a:t>
            </a:r>
            <a:r>
              <a:rPr lang="ru-RU" dirty="0"/>
              <a:t>».</a:t>
            </a:r>
          </a:p>
          <a:p>
            <a:pPr marL="0" indent="0">
              <a:buNone/>
              <a:defRPr/>
            </a:pPr>
            <a:r>
              <a:rPr lang="ru-RU" dirty="0"/>
              <a:t>5. Если собеседник настаивает </a:t>
            </a:r>
            <a:r>
              <a:rPr lang="ru-RU" dirty="0" smtClean="0"/>
              <a:t>повторите </a:t>
            </a:r>
            <a:r>
              <a:rPr lang="ru-RU" dirty="0"/>
              <a:t>«</a:t>
            </a:r>
            <a:r>
              <a:rPr lang="ru-RU" i="1" dirty="0"/>
              <a:t>нет</a:t>
            </a:r>
            <a:r>
              <a:rPr lang="ru-RU" dirty="0"/>
              <a:t>» без объяснений: если Вы отказали, человек может попытаться манипулировать Вами, вызвать чувство вины. Важно не реагировать на манипуляции и оставаться внутренне сосредоточенным на главном содержании просьбы и причине вашего отказа. Например: «</a:t>
            </a:r>
            <a:r>
              <a:rPr lang="ru-RU" i="1" dirty="0"/>
              <a:t>Я вижу, Вы очень расстроены, но у меня сейчас действительно нет времени на это дело</a:t>
            </a:r>
            <a:r>
              <a:rPr lang="ru-RU" dirty="0"/>
              <a:t>»</a:t>
            </a:r>
          </a:p>
          <a:p>
            <a:pPr eaLnBrk="1">
              <a:buFont typeface="Times New Roman" pitchFamily="16" charset="0"/>
              <a:buNone/>
              <a:defRPr/>
            </a:pPr>
            <a:endParaRPr lang="ru-RU" dirty="0"/>
          </a:p>
          <a:p>
            <a:pPr eaLnBrk="1">
              <a:buFont typeface="Times New Roman" pitchFamily="16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2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smtClean="0"/>
              <a:t>Дополнительные техники отказа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47555" y="1484797"/>
            <a:ext cx="8230464" cy="4526395"/>
          </a:xfrm>
        </p:spPr>
        <p:txBody>
          <a:bodyPr>
            <a:normAutofit/>
          </a:bodyPr>
          <a:lstStyle/>
          <a:p>
            <a:pPr eaLnBrk="1">
              <a:buFont typeface="Times New Roman" pitchFamily="16" charset="0"/>
              <a:buNone/>
              <a:defRPr/>
            </a:pPr>
            <a:r>
              <a:rPr lang="ru-RU" sz="3629" dirty="0"/>
              <a:t>Держите паузу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sz="3629" dirty="0"/>
              <a:t>Следите за невербальным поведением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sz="3629" dirty="0"/>
              <a:t>Проявляйте сочувствие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sz="3629" dirty="0"/>
              <a:t>Остерегайтесь чувства вины: не перебирайте с извинениями «</a:t>
            </a:r>
            <a:r>
              <a:rPr lang="ru-RU" sz="3629" i="1" dirty="0"/>
              <a:t>Простите меня за то, что мои интересы для меня ближе ваших</a:t>
            </a:r>
            <a:r>
              <a:rPr lang="ru-RU" sz="3629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690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"/>
          <p:cNvSpPr txBox="1">
            <a:spLocks noChangeArrowheads="1"/>
          </p:cNvSpPr>
          <p:nvPr/>
        </p:nvSpPr>
        <p:spPr bwMode="auto">
          <a:xfrm>
            <a:off x="2013172" y="456529"/>
            <a:ext cx="3691108" cy="68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3266" b="1">
                <a:solidFill>
                  <a:srgbClr val="006666"/>
                </a:solidFill>
              </a:rPr>
              <a:t>Ассертивность </a:t>
            </a:r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2111102" y="2246637"/>
            <a:ext cx="7707689" cy="7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35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</a:pPr>
            <a:r>
              <a:rPr lang="ru-RU" altLang="ru-RU" sz="2268" i="1">
                <a:solidFill>
                  <a:srgbClr val="7E0021"/>
                </a:solidFill>
              </a:rPr>
              <a:t>Следует отличать от наглости и неуверенности</a:t>
            </a:r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5769086" y="254908"/>
            <a:ext cx="4735217" cy="140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  <a:buClrTx/>
            </a:pPr>
            <a:r>
              <a:rPr lang="ru-RU" altLang="ru-RU" sz="2359" b="1"/>
              <a:t>это умение отстаивать свои интересы, защищать себя, не ущемляя при этом интересов окружающих</a:t>
            </a:r>
          </a:p>
        </p:txBody>
      </p:sp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2306963" y="4376621"/>
            <a:ext cx="7380775" cy="163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35"/>
              </a:spcBef>
              <a:spcAft>
                <a:spcPct val="0"/>
              </a:spcAft>
              <a:buClrTx/>
            </a:pPr>
            <a:r>
              <a:rPr lang="ru-RU" altLang="ru-RU" sz="2540" b="1"/>
              <a:t>НЕУВЕРЕННОСТЬ</a:t>
            </a:r>
            <a:r>
              <a:rPr lang="ru-RU" altLang="ru-RU" sz="2540"/>
              <a:t> - Предполагает неумение защищать свои права, добиться определенных выгод для себя, неспособность защищать и выражать себя</a:t>
            </a:r>
          </a:p>
        </p:txBody>
      </p:sp>
      <p:sp>
        <p:nvSpPr>
          <p:cNvPr id="105478" name="Text Box 5"/>
          <p:cNvSpPr txBox="1">
            <a:spLocks noChangeArrowheads="1"/>
          </p:cNvSpPr>
          <p:nvPr/>
        </p:nvSpPr>
        <p:spPr bwMode="auto">
          <a:xfrm>
            <a:off x="2239276" y="2874542"/>
            <a:ext cx="7579515" cy="137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35"/>
              </a:spcBef>
              <a:spcAft>
                <a:spcPct val="0"/>
              </a:spcAft>
              <a:buClrTx/>
            </a:pPr>
            <a:r>
              <a:rPr lang="ru-RU" altLang="ru-RU" sz="2540" b="1"/>
              <a:t>НАГЛОСТЬ.</a:t>
            </a:r>
            <a:r>
              <a:rPr lang="ru-RU" altLang="ru-RU" sz="2540"/>
              <a:t> Это защита, самовыражение и поиск выгод для себя за счет ущемления прав и свободы других людей.</a:t>
            </a:r>
          </a:p>
        </p:txBody>
      </p:sp>
    </p:spTree>
    <p:extLst>
      <p:ext uri="{BB962C8B-B14F-4D97-AF65-F5344CB8AC3E}">
        <p14:creationId xmlns:p14="http://schemas.microsoft.com/office/powerpoint/2010/main" val="3370349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b="1" smtClean="0">
                <a:solidFill>
                  <a:srgbClr val="FF0000"/>
                </a:solidFill>
              </a:rPr>
              <a:t>Практикум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8684" y="1604329"/>
            <a:ext cx="7471504" cy="448751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b="1" dirty="0" smtClean="0"/>
              <a:t>Отработать в парах алгоритм отказа: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dirty="0" smtClean="0"/>
              <a:t>Манипулятору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dirty="0" smtClean="0"/>
              <a:t>Коллеге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dirty="0" smtClean="0"/>
              <a:t>Начальнику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dirty="0" smtClean="0"/>
              <a:t>Близкому человеку.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5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/>
          <p:cNvSpPr txBox="1">
            <a:spLocks noChangeArrowheads="1"/>
          </p:cNvSpPr>
          <p:nvPr/>
        </p:nvSpPr>
        <p:spPr bwMode="auto">
          <a:xfrm>
            <a:off x="2242156" y="662470"/>
            <a:ext cx="7465744" cy="162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903" b="1">
                <a:solidFill>
                  <a:srgbClr val="000099"/>
                </a:solidFill>
                <a:latin typeface="Trebuchet MS" panose="020B0603020202020204" pitchFamily="34" charset="0"/>
              </a:rPr>
              <a:t>ПРАКТИКУМ 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903" b="1">
              <a:solidFill>
                <a:srgbClr val="000099"/>
              </a:solidFill>
              <a:latin typeface="Trebuchet MS" panose="020B0603020202020204" pitchFamily="34" charset="0"/>
            </a:endParaRP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903" b="1">
                <a:solidFill>
                  <a:srgbClr val="7E0021"/>
                </a:solidFill>
                <a:latin typeface="Trebuchet MS" panose="020B0603020202020204" pitchFamily="34" charset="0"/>
              </a:rPr>
              <a:t>ДИАГНОСТИКА АССЕРТИВНОГО ПОВЕДЕНИЯ</a:t>
            </a: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15" y="2803975"/>
            <a:ext cx="3526931" cy="314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258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/>
          <p:cNvSpPr txBox="1">
            <a:spLocks noChangeArrowheads="1"/>
          </p:cNvSpPr>
          <p:nvPr/>
        </p:nvSpPr>
        <p:spPr bwMode="auto">
          <a:xfrm>
            <a:off x="1607050" y="1355183"/>
            <a:ext cx="8897254" cy="47582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386"/>
              </a:spcAft>
              <a:buClrTx/>
            </a:pPr>
            <a:r>
              <a:rPr lang="ru-RU" altLang="ru-RU" sz="2540"/>
              <a:t>1. Вы имеете право самостоятельно оценивать свои мысли и поведение, поэтому отвечать за них. 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/>
              <a:t>2. Вы имеете право не извиняться и не объяснять свое поведение.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/>
              <a:t>3. Вы имеете право менять личное мнение. 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/>
              <a:t>4. Вы вправе сами решать свои проблемы. 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/>
              <a:t>5. Вы можете чего-то не знать, и это нормально. 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/>
              <a:t>6. Вы можете отвечать за личные ошибки. 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/>
              <a:t>7. Вы имеете право сказать, что вам неинтересно.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/>
              <a:t>8. Вы вправе полноценно жить, независимости от доброжелательности и благосклонности окружающих. 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/>
              <a:t>9. Вы вправе кого-то не понимать. 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/>
              <a:t>10. Вы вправе принимать нелогичные решения</a:t>
            </a:r>
            <a:r>
              <a:rPr lang="ru-RU" altLang="ru-RU" sz="2903"/>
              <a:t>.</a:t>
            </a:r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1654575" y="195862"/>
            <a:ext cx="8849729" cy="10757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  <a:buClrTx/>
            </a:pPr>
            <a:r>
              <a:rPr lang="ru-RU" altLang="ru-RU" sz="2359" b="1">
                <a:solidFill>
                  <a:srgbClr val="000080"/>
                </a:solidFill>
              </a:rPr>
              <a:t>Тренинг ассертивности</a:t>
            </a:r>
            <a:r>
              <a:rPr lang="ru-RU" altLang="ru-RU" sz="2359">
                <a:solidFill>
                  <a:srgbClr val="000080"/>
                </a:solidFill>
              </a:rPr>
              <a:t> заключается во внедрении путем самовнушения правил и принципов ассертивного поведения,  							</a:t>
            </a:r>
            <a:r>
              <a:rPr lang="ru-RU" altLang="ru-RU" sz="2359" i="1">
                <a:solidFill>
                  <a:srgbClr val="000080"/>
                </a:solidFill>
              </a:rPr>
              <a:t>Мануэль Смит.</a:t>
            </a:r>
          </a:p>
        </p:txBody>
      </p:sp>
    </p:spTree>
    <p:extLst>
      <p:ext uri="{BB962C8B-B14F-4D97-AF65-F5344CB8AC3E}">
        <p14:creationId xmlns:p14="http://schemas.microsoft.com/office/powerpoint/2010/main" val="163974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"/>
          <p:cNvSpPr txBox="1">
            <a:spLocks noChangeArrowheads="1"/>
          </p:cNvSpPr>
          <p:nvPr/>
        </p:nvSpPr>
        <p:spPr bwMode="auto">
          <a:xfrm>
            <a:off x="2330006" y="1468955"/>
            <a:ext cx="8344236" cy="391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207963" indent="-207963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>
                <a:solidFill>
                  <a:srgbClr val="111111"/>
                </a:solidFill>
              </a:rPr>
              <a:t>Возможность менять свое мнение.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>
                <a:solidFill>
                  <a:srgbClr val="111111"/>
                </a:solidFill>
              </a:rPr>
              <a:t>Возражать и соглашаться в любой момент. 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>
                <a:solidFill>
                  <a:srgbClr val="111111"/>
                </a:solidFill>
              </a:rPr>
              <a:t>Выражать свои убеждения, чувства. 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>
                <a:solidFill>
                  <a:srgbClr val="111111"/>
                </a:solidFill>
              </a:rPr>
              <a:t>Говорить: «Я не понимаю». 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>
                <a:solidFill>
                  <a:srgbClr val="111111"/>
                </a:solidFill>
              </a:rPr>
              <a:t>Оставаться собой. 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>
                <a:solidFill>
                  <a:srgbClr val="111111"/>
                </a:solidFill>
              </a:rPr>
              <a:t>Просить о чем-то. 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>
                <a:solidFill>
                  <a:srgbClr val="111111"/>
                </a:solidFill>
              </a:rPr>
              <a:t>Не брать ответственности за поступки другого человека. 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>
                <a:solidFill>
                  <a:srgbClr val="111111"/>
                </a:solidFill>
              </a:rPr>
              <a:t>Ошибаться.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>
                <a:solidFill>
                  <a:srgbClr val="111111"/>
                </a:solidFill>
              </a:rPr>
              <a:t>Рассчитывать на серьезность к делу. 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>
                <a:solidFill>
                  <a:srgbClr val="111111"/>
                </a:solidFill>
              </a:rPr>
              <a:t>Устанавливать личные приоритеты     </a:t>
            </a:r>
            <a:r>
              <a:rPr lang="ru-RU" altLang="ru-RU" sz="2903">
                <a:solidFill>
                  <a:srgbClr val="800000"/>
                </a:solidFill>
              </a:rPr>
              <a:t>Видео.</a:t>
            </a:r>
          </a:p>
        </p:txBody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2013172" y="326916"/>
            <a:ext cx="8509854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  <a:buClrTx/>
            </a:pPr>
            <a:r>
              <a:rPr lang="ru-RU" altLang="ru-RU" sz="3266">
                <a:solidFill>
                  <a:srgbClr val="663300"/>
                </a:solidFill>
              </a:rPr>
              <a:t>При общении с другими людьми должны соблюдаться следующие правила:</a:t>
            </a:r>
          </a:p>
        </p:txBody>
      </p:sp>
    </p:spTree>
    <p:extLst>
      <p:ext uri="{BB962C8B-B14F-4D97-AF65-F5344CB8AC3E}">
        <p14:creationId xmlns:p14="http://schemas.microsoft.com/office/powerpoint/2010/main" val="3539910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8" t="16415" r="26086" b="19397"/>
          <a:stretch>
            <a:fillRect/>
          </a:stretch>
        </p:blipFill>
        <p:spPr>
          <a:xfrm>
            <a:off x="2711646" y="571741"/>
            <a:ext cx="7272764" cy="53962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1"/>
          <p:cNvSpPr>
            <a:spLocks noGrp="1"/>
          </p:cNvSpPr>
          <p:nvPr>
            <p:ph type="title"/>
          </p:nvPr>
        </p:nvSpPr>
        <p:spPr>
          <a:xfrm>
            <a:off x="1847555" y="332676"/>
            <a:ext cx="8568900" cy="941859"/>
          </a:xfrm>
        </p:spPr>
        <p:txBody>
          <a:bodyPr>
            <a:normAutofit fontScale="90000"/>
          </a:bodyPr>
          <a:lstStyle/>
          <a:p>
            <a:pPr eaLnBrk="1"/>
            <a:r>
              <a:rPr lang="ru-RU" altLang="ru-RU" sz="3629" b="1">
                <a:solidFill>
                  <a:srgbClr val="C00000"/>
                </a:solidFill>
              </a:rPr>
              <a:t>Прежде чем ответить «да» или «нет», задайте себе 3 вопроса:</a:t>
            </a:r>
          </a:p>
        </p:txBody>
      </p:sp>
      <p:sp>
        <p:nvSpPr>
          <p:cNvPr id="112643" name="Содержимое 2"/>
          <p:cNvSpPr>
            <a:spLocks noGrp="1"/>
          </p:cNvSpPr>
          <p:nvPr>
            <p:ph idx="1"/>
          </p:nvPr>
        </p:nvSpPr>
        <p:spPr>
          <a:xfrm>
            <a:off x="1523521" y="1945645"/>
            <a:ext cx="9144960" cy="4912355"/>
          </a:xfrm>
        </p:spPr>
        <p:txBody>
          <a:bodyPr/>
          <a:lstStyle/>
          <a:p>
            <a:pPr marL="724411">
              <a:spcAft>
                <a:spcPts val="1804"/>
              </a:spcAft>
            </a:pPr>
            <a:r>
              <a:rPr lang="ru-RU" altLang="ru-RU" smtClean="0"/>
              <a:t>Есть ли у меня время на исполнение того, что будет означать моё «</a:t>
            </a:r>
            <a:r>
              <a:rPr lang="ru-RU" altLang="ru-RU" b="1" smtClean="0"/>
              <a:t>да</a:t>
            </a:r>
            <a:r>
              <a:rPr lang="ru-RU" altLang="ru-RU" smtClean="0"/>
              <a:t>»?</a:t>
            </a:r>
            <a:endParaRPr lang="ru-RU" altLang="ru-RU" sz="3629"/>
          </a:p>
          <a:p>
            <a:pPr marL="724411">
              <a:spcAft>
                <a:spcPts val="1804"/>
              </a:spcAft>
            </a:pPr>
            <a:r>
              <a:rPr lang="ru-RU" altLang="ru-RU" smtClean="0"/>
              <a:t>Достаточно ли моих знаний, опыта, ресурсов?</a:t>
            </a:r>
            <a:endParaRPr lang="ru-RU" altLang="ru-RU" sz="3629"/>
          </a:p>
          <a:p>
            <a:pPr marL="724411">
              <a:spcAft>
                <a:spcPts val="1804"/>
              </a:spcAft>
            </a:pPr>
            <a:r>
              <a:rPr lang="ru-RU" altLang="ru-RU" smtClean="0"/>
              <a:t>Кто будет в выигрыше от всего этого?</a:t>
            </a:r>
          </a:p>
        </p:txBody>
      </p:sp>
    </p:spTree>
    <p:extLst>
      <p:ext uri="{BB962C8B-B14F-4D97-AF65-F5344CB8AC3E}">
        <p14:creationId xmlns:p14="http://schemas.microsoft.com/office/powerpoint/2010/main" val="137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1813" y="293792"/>
            <a:ext cx="8646668" cy="6142513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12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Microsoft YaHei" charset="-122"/>
              </a:rPr>
              <a:t>Существует несколько форм отказов:</a:t>
            </a:r>
          </a:p>
          <a:p>
            <a:pPr indent="56743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631" b="1" dirty="0">
                <a:solidFill>
                  <a:srgbClr val="C00000"/>
                </a:solidFill>
                <a:latin typeface="Arial" charset="0"/>
                <a:ea typeface="Microsoft YaHei" charset="-122"/>
              </a:rPr>
              <a:t>1</a:t>
            </a:r>
            <a:r>
              <a:rPr lang="en-US" sz="2631" b="1" dirty="0">
                <a:solidFill>
                  <a:srgbClr val="C00000"/>
                </a:solidFill>
                <a:latin typeface="Arial" charset="0"/>
                <a:ea typeface="Microsoft YaHei" charset="-122"/>
              </a:rPr>
              <a:t>.</a:t>
            </a:r>
            <a:r>
              <a:rPr lang="ru-RU" sz="2631" b="1" dirty="0">
                <a:solidFill>
                  <a:srgbClr val="C00000"/>
                </a:solidFill>
                <a:latin typeface="Arial" charset="0"/>
                <a:ea typeface="Microsoft YaHei" charset="-122"/>
              </a:rPr>
              <a:t> Отказ – соглашение</a:t>
            </a:r>
            <a:r>
              <a:rPr lang="ru-RU" sz="2631" dirty="0">
                <a:latin typeface="Arial" charset="0"/>
                <a:ea typeface="Microsoft YaHei" charset="-122"/>
              </a:rPr>
              <a:t>: человек в принципе согласен с предложением, но по каким-то причинам не решается дать согласие. Например</a:t>
            </a:r>
            <a:r>
              <a:rPr lang="ru-RU" sz="2631" b="1" i="1" dirty="0">
                <a:latin typeface="Arial" charset="0"/>
                <a:ea typeface="Microsoft YaHei" charset="-122"/>
              </a:rPr>
              <a:t>: ребята, – спасибо, но мне так неудобно вас затруднять</a:t>
            </a:r>
            <a:r>
              <a:rPr lang="ru-RU" sz="2631" i="1" dirty="0">
                <a:latin typeface="Arial" charset="0"/>
                <a:ea typeface="Microsoft YaHei" charset="-122"/>
              </a:rPr>
              <a:t>.</a:t>
            </a:r>
            <a:endParaRPr lang="ru-RU" sz="2631" dirty="0">
              <a:latin typeface="Arial" charset="0"/>
              <a:ea typeface="Microsoft YaHei" charset="-122"/>
            </a:endParaRPr>
          </a:p>
          <a:p>
            <a:pPr indent="56743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631" dirty="0">
                <a:solidFill>
                  <a:srgbClr val="C00000"/>
                </a:solidFill>
                <a:latin typeface="Arial" charset="0"/>
                <a:ea typeface="Microsoft YaHei" charset="-122"/>
              </a:rPr>
              <a:t>2</a:t>
            </a:r>
            <a:r>
              <a:rPr lang="en-US" sz="2631" b="1" dirty="0">
                <a:solidFill>
                  <a:srgbClr val="C00000"/>
                </a:solidFill>
                <a:latin typeface="Arial" charset="0"/>
                <a:ea typeface="Microsoft YaHei" charset="-122"/>
              </a:rPr>
              <a:t>.</a:t>
            </a:r>
            <a:r>
              <a:rPr lang="ru-RU" sz="2631" b="1" dirty="0">
                <a:solidFill>
                  <a:srgbClr val="C00000"/>
                </a:solidFill>
                <a:latin typeface="Arial" charset="0"/>
                <a:ea typeface="Microsoft YaHei" charset="-122"/>
              </a:rPr>
              <a:t> Отказ – обещание</a:t>
            </a:r>
            <a:r>
              <a:rPr lang="ru-RU" sz="2631" dirty="0">
                <a:solidFill>
                  <a:srgbClr val="C00000"/>
                </a:solidFill>
                <a:latin typeface="Arial" charset="0"/>
                <a:ea typeface="Microsoft YaHei" charset="-122"/>
              </a:rPr>
              <a:t>. </a:t>
            </a:r>
            <a:r>
              <a:rPr lang="ru-RU" sz="2631" dirty="0">
                <a:latin typeface="Arial" charset="0"/>
                <a:ea typeface="Microsoft YaHei" charset="-122"/>
              </a:rPr>
              <a:t>Человек в принципе согласен с предложением, но в данный момент он не может его принять. Даётся понять, что при других обстоятельствах предложение было бы принято. «</a:t>
            </a:r>
            <a:r>
              <a:rPr lang="ru-RU" sz="2631" b="1" i="1" dirty="0">
                <a:latin typeface="Arial" charset="0"/>
                <a:ea typeface="Microsoft YaHei" charset="-122"/>
              </a:rPr>
              <a:t>Пойдём завтра в кино» - «С удовольствием, но завтра у меня занятие по педагогике</a:t>
            </a:r>
            <a:r>
              <a:rPr lang="ru-RU" sz="2631" i="1" dirty="0">
                <a:latin typeface="Arial" charset="0"/>
                <a:ea typeface="Microsoft YaHei" charset="-122"/>
              </a:rPr>
              <a:t>».</a:t>
            </a:r>
            <a:endParaRPr lang="ru-RU" sz="2631" dirty="0">
              <a:latin typeface="Arial" charset="0"/>
              <a:ea typeface="Microsoft YaHei" charset="-122"/>
            </a:endParaRPr>
          </a:p>
          <a:p>
            <a:pPr indent="56743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631" b="1" dirty="0">
                <a:solidFill>
                  <a:srgbClr val="C00000"/>
                </a:solidFill>
                <a:latin typeface="Arial" charset="0"/>
                <a:ea typeface="Microsoft YaHei" charset="-122"/>
              </a:rPr>
              <a:t>3</a:t>
            </a:r>
            <a:r>
              <a:rPr lang="en-US" sz="2631" b="1" dirty="0">
                <a:solidFill>
                  <a:srgbClr val="C00000"/>
                </a:solidFill>
                <a:latin typeface="Arial" charset="0"/>
                <a:ea typeface="Microsoft YaHei" charset="-122"/>
              </a:rPr>
              <a:t>.</a:t>
            </a:r>
            <a:r>
              <a:rPr lang="ru-RU" sz="2631" b="1" dirty="0">
                <a:solidFill>
                  <a:srgbClr val="C00000"/>
                </a:solidFill>
                <a:latin typeface="Arial" charset="0"/>
                <a:ea typeface="Microsoft YaHei" charset="-122"/>
              </a:rPr>
              <a:t> Отказ – альтернатива</a:t>
            </a:r>
            <a:r>
              <a:rPr lang="ru-RU" sz="2631" dirty="0">
                <a:solidFill>
                  <a:srgbClr val="C00000"/>
                </a:solidFill>
                <a:latin typeface="Arial" charset="0"/>
                <a:ea typeface="Microsoft YaHei" charset="-122"/>
              </a:rPr>
              <a:t>. </a:t>
            </a:r>
            <a:r>
              <a:rPr lang="ru-RU" sz="2631" dirty="0">
                <a:latin typeface="Arial" charset="0"/>
                <a:ea typeface="Microsoft YaHei" charset="-122"/>
              </a:rPr>
              <a:t>Отказ направлен на альтернативное предложение. Трудность такого отказа в том, чтобы придумать ценное альтернативное предложение: </a:t>
            </a:r>
            <a:r>
              <a:rPr lang="ru-RU" sz="2631" i="1" dirty="0">
                <a:latin typeface="Arial" charset="0"/>
                <a:ea typeface="Microsoft YaHei" charset="-122"/>
              </a:rPr>
              <a:t>«</a:t>
            </a:r>
            <a:r>
              <a:rPr lang="ru-RU" sz="2631" b="1" i="1" dirty="0">
                <a:latin typeface="Arial" charset="0"/>
                <a:ea typeface="Microsoft YaHei" charset="-122"/>
              </a:rPr>
              <a:t>Пойдём сегодня в спортзал» - «Давай лучше погуляем по парку</a:t>
            </a:r>
            <a:r>
              <a:rPr lang="ru-RU" sz="2631" i="1" dirty="0">
                <a:latin typeface="Arial" charset="0"/>
                <a:ea typeface="Microsoft YaHei" charset="-122"/>
              </a:rPr>
              <a:t>». </a:t>
            </a:r>
            <a:endParaRPr lang="ru-RU" sz="2631" dirty="0"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6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>
              <a:buFont typeface="Times New Roman" pitchFamily="16" charset="0"/>
              <a:buNone/>
              <a:defRPr/>
            </a:pPr>
            <a:r>
              <a:rPr lang="ru-RU" sz="3629" dirty="0">
                <a:solidFill>
                  <a:schemeClr val="accent5">
                    <a:lumMod val="75000"/>
                  </a:schemeClr>
                </a:solidFill>
              </a:rPr>
              <a:t>Существует несколько форм отказов: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4</a:t>
            </a:r>
            <a:r>
              <a:rPr lang="en-US" dirty="0">
                <a:solidFill>
                  <a:srgbClr val="C00000"/>
                </a:solidFill>
              </a:rPr>
              <a:t>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Отказ – отрицание. </a:t>
            </a:r>
            <a:r>
              <a:rPr lang="ru-RU" dirty="0"/>
              <a:t>Человек даёт понять, что не согласится ни при каких обстоятельствах на предложение. «</a:t>
            </a:r>
            <a:r>
              <a:rPr lang="ru-RU" b="1" i="1" dirty="0"/>
              <a:t>Нет, я не поеду на лодке, потому что боюсь воды». «Нет, я ни за что не </a:t>
            </a:r>
            <a:r>
              <a:rPr lang="ru-RU" b="1" i="1" dirty="0" smtClean="0"/>
              <a:t>пойду </a:t>
            </a:r>
            <a:r>
              <a:rPr lang="ru-RU" b="1" i="1" dirty="0"/>
              <a:t>в </a:t>
            </a:r>
            <a:r>
              <a:rPr lang="ru-RU" b="1" i="1" dirty="0" smtClean="0"/>
              <a:t>лес!».</a:t>
            </a:r>
            <a:endParaRPr lang="en-US" b="1" i="1" dirty="0" smtClean="0"/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5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Отказ – конфликт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/>
              <a:t>Крайний вариант отказа – отрицание. Может содержать оскорбления или угрозы. «</a:t>
            </a:r>
            <a:r>
              <a:rPr lang="ru-RU" b="1" i="1" dirty="0"/>
              <a:t>Нет, я ни за что не соглашусь на эту авантюру</a:t>
            </a:r>
            <a:r>
              <a:rPr lang="ru-RU" b="1" i="1" dirty="0" smtClean="0"/>
              <a:t>!». «</a:t>
            </a:r>
            <a:r>
              <a:rPr lang="ru-RU" b="1" i="1" dirty="0"/>
              <a:t>Да пошел ты…!  «</a:t>
            </a:r>
            <a:r>
              <a:rPr lang="ru-RU" b="1" i="1" dirty="0" smtClean="0"/>
              <a:t>Нехороший» человек </a:t>
            </a:r>
            <a:r>
              <a:rPr lang="ru-RU" b="1" i="1" dirty="0"/>
              <a:t>…</a:t>
            </a:r>
            <a:r>
              <a:rPr lang="ru-RU" dirty="0"/>
              <a:t>    !»</a:t>
            </a:r>
          </a:p>
          <a:p>
            <a:pPr eaLnBrk="1">
              <a:buFont typeface="Times New Roman" pitchFamily="16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8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78" y="620706"/>
            <a:ext cx="8352877" cy="51845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 dirty="0" smtClean="0"/>
              <a:t>АЛГОРИТМЫ  ОТКАЗА </a:t>
            </a:r>
            <a:r>
              <a:rPr lang="ru-RU" dirty="0" smtClean="0"/>
              <a:t>без обиды: </a:t>
            </a:r>
            <a:endParaRPr lang="ru-RU" dirty="0"/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1.  </a:t>
            </a:r>
            <a:r>
              <a:rPr lang="ru-RU" b="1" dirty="0">
                <a:solidFill>
                  <a:srgbClr val="C00000"/>
                </a:solidFill>
              </a:rPr>
              <a:t>Я – сообщение </a:t>
            </a:r>
            <a:r>
              <a:rPr lang="ru-RU" dirty="0"/>
              <a:t>+ </a:t>
            </a:r>
            <a:r>
              <a:rPr lang="ru-RU" b="1" dirty="0">
                <a:solidFill>
                  <a:srgbClr val="0070C0"/>
                </a:solidFill>
              </a:rPr>
              <a:t>отказ</a:t>
            </a:r>
            <a:r>
              <a:rPr lang="ru-RU" dirty="0"/>
              <a:t> +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аргумент</a:t>
            </a:r>
            <a:r>
              <a:rPr lang="ru-RU" dirty="0"/>
              <a:t> + </a:t>
            </a:r>
            <a:r>
              <a:rPr lang="ru-RU" b="1" dirty="0"/>
              <a:t>встречное предложение </a:t>
            </a:r>
          </a:p>
          <a:p>
            <a:pPr marL="0" indent="0">
              <a:buNone/>
              <a:defRPr/>
            </a:pPr>
            <a:r>
              <a:rPr lang="ru-RU" dirty="0" smtClean="0"/>
              <a:t>«</a:t>
            </a:r>
            <a:r>
              <a:rPr lang="ru-RU" b="1" i="1" dirty="0">
                <a:solidFill>
                  <a:srgbClr val="C00000"/>
                </a:solidFill>
              </a:rPr>
              <a:t>Мне приятно, что ты меня пригласил </a:t>
            </a:r>
            <a:r>
              <a:rPr lang="ru-RU" i="1" dirty="0"/>
              <a:t>+ </a:t>
            </a:r>
            <a:r>
              <a:rPr lang="ru-RU" b="1" i="1" dirty="0">
                <a:solidFill>
                  <a:srgbClr val="0070C0"/>
                </a:solidFill>
              </a:rPr>
              <a:t>но я не могу пойти </a:t>
            </a:r>
            <a:r>
              <a:rPr lang="ru-RU" i="1" dirty="0"/>
              <a:t>+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так как у меня важная встреча </a:t>
            </a:r>
            <a:r>
              <a:rPr lang="ru-RU" i="1" dirty="0"/>
              <a:t>+ </a:t>
            </a:r>
            <a:r>
              <a:rPr lang="ru-RU" b="1" i="1" dirty="0"/>
              <a:t>пойдем лучше в кино завтра</a:t>
            </a:r>
            <a:r>
              <a:rPr lang="ru-RU" dirty="0" smtClean="0"/>
              <a:t>!»</a:t>
            </a:r>
            <a:endParaRPr lang="ru-RU" dirty="0"/>
          </a:p>
          <a:p>
            <a:pPr marL="0" indent="0">
              <a:buNone/>
              <a:defRPr/>
            </a:pPr>
            <a:endParaRPr lang="ru-RU" dirty="0" smtClean="0"/>
          </a:p>
          <a:p>
            <a:pPr marL="0" indent="0">
              <a:buNone/>
              <a:defRPr/>
            </a:pPr>
            <a:r>
              <a:rPr lang="ru-RU" dirty="0" smtClean="0"/>
              <a:t>2. </a:t>
            </a:r>
            <a:r>
              <a:rPr lang="ru-RU" b="1" dirty="0" smtClean="0"/>
              <a:t>Встречный </a:t>
            </a:r>
            <a:r>
              <a:rPr lang="ru-RU" b="1" dirty="0"/>
              <a:t>вопрос + отказ </a:t>
            </a:r>
            <a:endParaRPr lang="ru-RU" b="1" dirty="0" smtClean="0"/>
          </a:p>
          <a:p>
            <a:pPr marL="0" indent="0">
              <a:buNone/>
              <a:defRPr/>
            </a:pPr>
            <a:r>
              <a:rPr lang="ru-RU" dirty="0" smtClean="0"/>
              <a:t>«</a:t>
            </a:r>
            <a:r>
              <a:rPr lang="ru-RU" i="1" dirty="0"/>
              <a:t>Ты думаешь, мне не хочется пойти + хочется, но не могу</a:t>
            </a:r>
            <a:r>
              <a:rPr lang="ru-RU" dirty="0" smtClean="0"/>
              <a:t>!»</a:t>
            </a:r>
            <a:endParaRPr lang="ru-RU" dirty="0"/>
          </a:p>
          <a:p>
            <a:pPr eaLnBrk="1">
              <a:buFont typeface="Times New Roman" pitchFamily="16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1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1217</Words>
  <Application>Microsoft Office PowerPoint</Application>
  <PresentationFormat>Широкоэкранный</PresentationFormat>
  <Paragraphs>114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Прежде чем ответить «да» или «нет», задайте себе 3 вопроса:</vt:lpstr>
      <vt:lpstr>Презентация PowerPoint</vt:lpstr>
      <vt:lpstr>Существует несколько форм отказов:</vt:lpstr>
      <vt:lpstr>Презентация PowerPoint</vt:lpstr>
      <vt:lpstr>Некоторые люди пытаются вами манипулировать, то есть сыграть на ваших чувствах:</vt:lpstr>
      <vt:lpstr>Как сказать «нет» коллеге </vt:lpstr>
      <vt:lpstr>Как сказать «нет» начальнику</vt:lpstr>
      <vt:lpstr>Презентация PowerPoint</vt:lpstr>
      <vt:lpstr>Как отказать продавцу/мед-фарм-представителю </vt:lpstr>
      <vt:lpstr>Как отказать на предложение проведения совместного досуга?</vt:lpstr>
      <vt:lpstr>Как отказать близкому человеку?</vt:lpstr>
      <vt:lpstr>Практикум</vt:lpstr>
      <vt:lpstr>Алгоритм отказа:</vt:lpstr>
      <vt:lpstr>Дополнительные техники отказа</vt:lpstr>
      <vt:lpstr>Практикум</vt:lpstr>
      <vt:lpstr>Презентация PowerPoint</vt:lpstr>
    </vt:vector>
  </TitlesOfParts>
  <Company>StartSoft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w7</cp:lastModifiedBy>
  <cp:revision>1</cp:revision>
  <dcterms:created xsi:type="dcterms:W3CDTF">2020-02-03T15:24:05Z</dcterms:created>
  <dcterms:modified xsi:type="dcterms:W3CDTF">2020-02-03T15:24:22Z</dcterms:modified>
</cp:coreProperties>
</file>