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3" r:id="rId1"/>
  </p:sldMasterIdLst>
  <p:notesMasterIdLst>
    <p:notesMasterId r:id="rId24"/>
  </p:notesMasterIdLst>
  <p:sldIdLst>
    <p:sldId id="256" r:id="rId2"/>
    <p:sldId id="257" r:id="rId3"/>
    <p:sldId id="258" r:id="rId4"/>
    <p:sldId id="280" r:id="rId5"/>
    <p:sldId id="260" r:id="rId6"/>
    <p:sldId id="278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81" r:id="rId22"/>
    <p:sldId id="25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909" autoAdjust="0"/>
  </p:normalViewPr>
  <p:slideViewPr>
    <p:cSldViewPr snapToGrid="0">
      <p:cViewPr varScale="1">
        <p:scale>
          <a:sx n="52" d="100"/>
          <a:sy n="52" d="100"/>
        </p:scale>
        <p:origin x="1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523F6C-5790-463C-866A-4293426A5ABC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6DD3CDB-F433-4925-822A-E7E74769D302}">
      <dgm:prSet phldrT="[Текст]" custT="1"/>
      <dgm:spPr>
        <a:solidFill>
          <a:schemeClr val="bg1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Образования шеи</a:t>
          </a:r>
          <a:endParaRPr lang="ru-RU" sz="2000" b="1" i="1" dirty="0">
            <a:solidFill>
              <a:schemeClr val="tx1"/>
            </a:solidFill>
          </a:endParaRPr>
        </a:p>
      </dgm:t>
    </dgm:pt>
    <dgm:pt modelId="{20C79BCD-1CB7-4761-ADDB-C6C3CFBC3407}" type="parTrans" cxnId="{E492F9DD-1D65-4C1F-9769-FE8E8F2ACDC7}">
      <dgm:prSet/>
      <dgm:spPr/>
      <dgm:t>
        <a:bodyPr/>
        <a:lstStyle/>
        <a:p>
          <a:endParaRPr lang="ru-RU"/>
        </a:p>
      </dgm:t>
    </dgm:pt>
    <dgm:pt modelId="{30B7815F-FCED-4DD4-AF5B-70F00F4EE43C}" type="sibTrans" cxnId="{E492F9DD-1D65-4C1F-9769-FE8E8F2ACDC7}">
      <dgm:prSet/>
      <dgm:spPr/>
      <dgm:t>
        <a:bodyPr/>
        <a:lstStyle/>
        <a:p>
          <a:endParaRPr lang="ru-RU"/>
        </a:p>
      </dgm:t>
    </dgm:pt>
    <dgm:pt modelId="{67AF5E5E-F59F-4059-BD69-8C0936ED3575}">
      <dgm:prSet phldrT="[Текст]" custT="1"/>
      <dgm:spPr>
        <a:solidFill>
          <a:schemeClr val="bg1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Солидной структуры</a:t>
          </a:r>
          <a:endParaRPr lang="ru-RU" sz="2000" b="1" i="1" dirty="0">
            <a:solidFill>
              <a:schemeClr val="tx1"/>
            </a:solidFill>
          </a:endParaRPr>
        </a:p>
      </dgm:t>
    </dgm:pt>
    <dgm:pt modelId="{AC93B894-94A5-4C0A-868E-C16D396C9407}" type="parTrans" cxnId="{460FE6D3-F38B-4253-BE1C-FAA4BA653D99}">
      <dgm:prSet/>
      <dgm:spPr>
        <a:ln w="6350"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ECF85E1A-B9ED-4EBA-AA69-025305D13611}" type="sibTrans" cxnId="{460FE6D3-F38B-4253-BE1C-FAA4BA653D99}">
      <dgm:prSet/>
      <dgm:spPr/>
      <dgm:t>
        <a:bodyPr/>
        <a:lstStyle/>
        <a:p>
          <a:endParaRPr lang="ru-RU"/>
        </a:p>
      </dgm:t>
    </dgm:pt>
    <dgm:pt modelId="{78F2B692-1695-4EB7-B850-30BF0FF247B2}">
      <dgm:prSet phldrT="[Текст]" custT="1"/>
      <dgm:spPr>
        <a:solidFill>
          <a:schemeClr val="bg1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Поражения лимфоузлов</a:t>
          </a:r>
          <a:endParaRPr lang="ru-RU" sz="2000" b="1" i="1" dirty="0">
            <a:solidFill>
              <a:schemeClr val="tx1"/>
            </a:solidFill>
          </a:endParaRPr>
        </a:p>
      </dgm:t>
    </dgm:pt>
    <dgm:pt modelId="{2E9B5AB4-0FB3-41D4-9DAD-CD11FEE7966A}" type="parTrans" cxnId="{BFBA8001-C9FE-412B-957A-18FD72B1DB60}">
      <dgm:prSet/>
      <dgm:spPr>
        <a:ln w="0"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D1F32137-FF41-40C5-A6FA-28BAA4738986}" type="sibTrans" cxnId="{BFBA8001-C9FE-412B-957A-18FD72B1DB60}">
      <dgm:prSet/>
      <dgm:spPr/>
      <dgm:t>
        <a:bodyPr/>
        <a:lstStyle/>
        <a:p>
          <a:endParaRPr lang="ru-RU"/>
        </a:p>
      </dgm:t>
    </dgm:pt>
    <dgm:pt modelId="{F1DA790D-C77C-4E6F-82DD-9F958BF27381}">
      <dgm:prSet phldrT="[Текст]" custT="1"/>
      <dgm:spPr>
        <a:solidFill>
          <a:schemeClr val="bg1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Прочие </a:t>
          </a:r>
          <a:r>
            <a:rPr lang="ru-RU" sz="2000" b="1" i="1" dirty="0" smtClean="0">
              <a:solidFill>
                <a:schemeClr val="tx1"/>
              </a:solidFill>
            </a:rPr>
            <a:t>новообразования</a:t>
          </a:r>
          <a:endParaRPr lang="ru-RU" sz="2000" b="1" i="1" dirty="0" smtClean="0">
            <a:solidFill>
              <a:schemeClr val="tx1"/>
            </a:solidFill>
          </a:endParaRPr>
        </a:p>
      </dgm:t>
    </dgm:pt>
    <dgm:pt modelId="{F70FDBA5-5807-4420-BCFC-0F8D0F0D087C}" type="parTrans" cxnId="{3F6631D0-30BA-4B77-9B6A-7FDEE4A07805}">
      <dgm:prSet/>
      <dgm:spPr>
        <a:ln w="0"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C8D986B2-1165-4183-9415-D1C8199703CF}" type="sibTrans" cxnId="{3F6631D0-30BA-4B77-9B6A-7FDEE4A07805}">
      <dgm:prSet/>
      <dgm:spPr/>
      <dgm:t>
        <a:bodyPr/>
        <a:lstStyle/>
        <a:p>
          <a:endParaRPr lang="ru-RU"/>
        </a:p>
      </dgm:t>
    </dgm:pt>
    <dgm:pt modelId="{4A7DE045-E7AC-4F2B-8011-07852A0F9978}">
      <dgm:prSet phldrT="[Текст]" custT="1"/>
      <dgm:spPr>
        <a:solidFill>
          <a:schemeClr val="bg1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Кисты</a:t>
          </a:r>
          <a:endParaRPr lang="ru-RU" sz="2000" b="1" i="1" dirty="0">
            <a:solidFill>
              <a:schemeClr val="tx1"/>
            </a:solidFill>
          </a:endParaRPr>
        </a:p>
      </dgm:t>
    </dgm:pt>
    <dgm:pt modelId="{1C70A787-9331-40A5-AE53-05737DA474D2}" type="parTrans" cxnId="{E7FC02FC-B6B4-495F-8507-77B01ED015E3}">
      <dgm:prSet/>
      <dgm:spPr>
        <a:ln w="6350"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34E9CD73-8D22-4EE2-B832-E2875FB3BD09}" type="sibTrans" cxnId="{E7FC02FC-B6B4-495F-8507-77B01ED015E3}">
      <dgm:prSet/>
      <dgm:spPr/>
      <dgm:t>
        <a:bodyPr/>
        <a:lstStyle/>
        <a:p>
          <a:endParaRPr lang="ru-RU"/>
        </a:p>
      </dgm:t>
    </dgm:pt>
    <dgm:pt modelId="{6AE97B90-719D-4D54-BD0B-FA85BD605A8E}">
      <dgm:prSet phldrT="[Текст]" custT="1"/>
      <dgm:spPr>
        <a:solidFill>
          <a:schemeClr val="bg1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Диагностика на основании типичных локализаций</a:t>
          </a:r>
          <a:endParaRPr lang="ru-RU" sz="2000" b="1" i="1" dirty="0">
            <a:solidFill>
              <a:schemeClr val="tx1"/>
            </a:solidFill>
          </a:endParaRPr>
        </a:p>
      </dgm:t>
    </dgm:pt>
    <dgm:pt modelId="{ED483CEC-8A34-4D82-BF0C-B72026B5EA28}" type="parTrans" cxnId="{D841BF49-7DAC-4151-87B2-83FDC689FD04}">
      <dgm:prSet/>
      <dgm:spPr>
        <a:ln w="6350"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F5668D1C-361E-4FE7-BBC7-1ABE681F5D1A}" type="sibTrans" cxnId="{D841BF49-7DAC-4151-87B2-83FDC689FD04}">
      <dgm:prSet/>
      <dgm:spPr/>
      <dgm:t>
        <a:bodyPr/>
        <a:lstStyle/>
        <a:p>
          <a:endParaRPr lang="ru-RU"/>
        </a:p>
      </dgm:t>
    </dgm:pt>
    <dgm:pt modelId="{2D1FD521-DC0C-4BC1-8135-82A4CC398748}" type="pres">
      <dgm:prSet presAssocID="{B2523F6C-5790-463C-866A-4293426A5AB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B16144-421E-4F6C-8AE7-DDA4CFDABCF1}" type="pres">
      <dgm:prSet presAssocID="{76DD3CDB-F433-4925-822A-E7E74769D302}" presName="root1" presStyleCnt="0"/>
      <dgm:spPr/>
    </dgm:pt>
    <dgm:pt modelId="{B3F3E6A6-5063-4E2F-B099-AF54E7DECEF8}" type="pres">
      <dgm:prSet presAssocID="{76DD3CDB-F433-4925-822A-E7E74769D302}" presName="LevelOneTextNode" presStyleLbl="node0" presStyleIdx="0" presStyleCnt="1" custScaleX="72823" custLinFactNeighborX="179" custLinFactNeighborY="-211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474D8A-DFED-4B86-9B3D-D9B234DB4F92}" type="pres">
      <dgm:prSet presAssocID="{76DD3CDB-F433-4925-822A-E7E74769D302}" presName="level2hierChild" presStyleCnt="0"/>
      <dgm:spPr/>
    </dgm:pt>
    <dgm:pt modelId="{EDA0198F-EAFA-43C2-B102-F79B7FA3C257}" type="pres">
      <dgm:prSet presAssocID="{AC93B894-94A5-4C0A-868E-C16D396C9407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0A6CE03A-7DC8-4E65-AF2D-F07ACF7CF75B}" type="pres">
      <dgm:prSet presAssocID="{AC93B894-94A5-4C0A-868E-C16D396C9407}" presName="connTx" presStyleLbl="parChTrans1D2" presStyleIdx="0" presStyleCnt="2"/>
      <dgm:spPr/>
      <dgm:t>
        <a:bodyPr/>
        <a:lstStyle/>
        <a:p>
          <a:endParaRPr lang="ru-RU"/>
        </a:p>
      </dgm:t>
    </dgm:pt>
    <dgm:pt modelId="{428A2538-7665-4FFA-BB97-280970495058}" type="pres">
      <dgm:prSet presAssocID="{67AF5E5E-F59F-4059-BD69-8C0936ED3575}" presName="root2" presStyleCnt="0"/>
      <dgm:spPr/>
    </dgm:pt>
    <dgm:pt modelId="{BE9A2EDE-833C-404A-80AD-BD2E7B076981}" type="pres">
      <dgm:prSet presAssocID="{67AF5E5E-F59F-4059-BD69-8C0936ED3575}" presName="LevelTwoTextNode" presStyleLbl="node2" presStyleIdx="0" presStyleCnt="2" custScaleX="83518" custLinFactNeighborX="-22402" custLinFactNeighborY="-346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1E5F3F-02E9-41AF-9661-7EB2A10F8FAE}" type="pres">
      <dgm:prSet presAssocID="{67AF5E5E-F59F-4059-BD69-8C0936ED3575}" presName="level3hierChild" presStyleCnt="0"/>
      <dgm:spPr/>
    </dgm:pt>
    <dgm:pt modelId="{ADA4C97B-E839-41F4-B7D6-12EF368B4DC7}" type="pres">
      <dgm:prSet presAssocID="{2E9B5AB4-0FB3-41D4-9DAD-CD11FEE7966A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46FEF8F2-F263-4080-976D-DB6B1CC8B97A}" type="pres">
      <dgm:prSet presAssocID="{2E9B5AB4-0FB3-41D4-9DAD-CD11FEE7966A}" presName="connTx" presStyleLbl="parChTrans1D3" presStyleIdx="0" presStyleCnt="3"/>
      <dgm:spPr/>
      <dgm:t>
        <a:bodyPr/>
        <a:lstStyle/>
        <a:p>
          <a:endParaRPr lang="ru-RU"/>
        </a:p>
      </dgm:t>
    </dgm:pt>
    <dgm:pt modelId="{BFC1E9B0-29F0-4C62-BEE5-827DA34ECD71}" type="pres">
      <dgm:prSet presAssocID="{78F2B692-1695-4EB7-B850-30BF0FF247B2}" presName="root2" presStyleCnt="0"/>
      <dgm:spPr/>
    </dgm:pt>
    <dgm:pt modelId="{C7978D17-2A4A-409C-97A9-734B94CD2F52}" type="pres">
      <dgm:prSet presAssocID="{78F2B692-1695-4EB7-B850-30BF0FF247B2}" presName="LevelTwoTextNode" presStyleLbl="node3" presStyleIdx="0" presStyleCnt="3" custScaleX="94993" custLinFactNeighborX="-31890" custLinFactNeighborY="-32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A9D03F-1FC5-4A37-98FA-C1C1FD34B3A6}" type="pres">
      <dgm:prSet presAssocID="{78F2B692-1695-4EB7-B850-30BF0FF247B2}" presName="level3hierChild" presStyleCnt="0"/>
      <dgm:spPr/>
    </dgm:pt>
    <dgm:pt modelId="{EC56AA4C-37C1-4345-8294-B54C7B3F1A36}" type="pres">
      <dgm:prSet presAssocID="{F70FDBA5-5807-4420-BCFC-0F8D0F0D087C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452DDD49-B248-4251-B762-3309E8D1F4EC}" type="pres">
      <dgm:prSet presAssocID="{F70FDBA5-5807-4420-BCFC-0F8D0F0D087C}" presName="connTx" presStyleLbl="parChTrans1D3" presStyleIdx="1" presStyleCnt="3"/>
      <dgm:spPr/>
      <dgm:t>
        <a:bodyPr/>
        <a:lstStyle/>
        <a:p>
          <a:endParaRPr lang="ru-RU"/>
        </a:p>
      </dgm:t>
    </dgm:pt>
    <dgm:pt modelId="{8E1220C1-D172-4126-A6B3-B2A46BFA0B3C}" type="pres">
      <dgm:prSet presAssocID="{F1DA790D-C77C-4E6F-82DD-9F958BF27381}" presName="root2" presStyleCnt="0"/>
      <dgm:spPr/>
    </dgm:pt>
    <dgm:pt modelId="{D9299177-E0A3-43ED-A589-F0D59F5224A3}" type="pres">
      <dgm:prSet presAssocID="{F1DA790D-C77C-4E6F-82DD-9F958BF27381}" presName="LevelTwoTextNode" presStyleLbl="node3" presStyleIdx="1" presStyleCnt="3" custScaleX="96911" custLinFactNeighborX="-31777" custLinFactNeighborY="-158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2E6F87-0B4C-4E3E-8EF2-286038A31738}" type="pres">
      <dgm:prSet presAssocID="{F1DA790D-C77C-4E6F-82DD-9F958BF27381}" presName="level3hierChild" presStyleCnt="0"/>
      <dgm:spPr/>
    </dgm:pt>
    <dgm:pt modelId="{92618E4A-1BF1-4B13-B937-0678D41CA466}" type="pres">
      <dgm:prSet presAssocID="{1C70A787-9331-40A5-AE53-05737DA474D2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CAE71A32-9DD9-46F3-A00E-6F554AFBD310}" type="pres">
      <dgm:prSet presAssocID="{1C70A787-9331-40A5-AE53-05737DA474D2}" presName="connTx" presStyleLbl="parChTrans1D2" presStyleIdx="1" presStyleCnt="2"/>
      <dgm:spPr/>
      <dgm:t>
        <a:bodyPr/>
        <a:lstStyle/>
        <a:p>
          <a:endParaRPr lang="ru-RU"/>
        </a:p>
      </dgm:t>
    </dgm:pt>
    <dgm:pt modelId="{801E32E7-98C5-432D-802A-6C1414C1A52E}" type="pres">
      <dgm:prSet presAssocID="{4A7DE045-E7AC-4F2B-8011-07852A0F9978}" presName="root2" presStyleCnt="0"/>
      <dgm:spPr/>
    </dgm:pt>
    <dgm:pt modelId="{FEDCB9BF-5779-477F-8BC4-F3E20EBA283C}" type="pres">
      <dgm:prSet presAssocID="{4A7DE045-E7AC-4F2B-8011-07852A0F9978}" presName="LevelTwoTextNode" presStyleLbl="node2" presStyleIdx="1" presStyleCnt="2" custScaleX="84270" custLinFactNeighborX="-21981" custLinFactNeighborY="4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501B05-255C-4A0A-A1F3-94AE97076BA5}" type="pres">
      <dgm:prSet presAssocID="{4A7DE045-E7AC-4F2B-8011-07852A0F9978}" presName="level3hierChild" presStyleCnt="0"/>
      <dgm:spPr/>
    </dgm:pt>
    <dgm:pt modelId="{32556741-7B96-4469-8AFE-3518756DBA01}" type="pres">
      <dgm:prSet presAssocID="{ED483CEC-8A34-4D82-BF0C-B72026B5EA28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8F711623-782D-4F3C-8AAD-5F7C27EEFC65}" type="pres">
      <dgm:prSet presAssocID="{ED483CEC-8A34-4D82-BF0C-B72026B5EA28}" presName="connTx" presStyleLbl="parChTrans1D3" presStyleIdx="2" presStyleCnt="3"/>
      <dgm:spPr/>
      <dgm:t>
        <a:bodyPr/>
        <a:lstStyle/>
        <a:p>
          <a:endParaRPr lang="ru-RU"/>
        </a:p>
      </dgm:t>
    </dgm:pt>
    <dgm:pt modelId="{66898027-6EEC-4E68-8103-0BC6092CD961}" type="pres">
      <dgm:prSet presAssocID="{6AE97B90-719D-4D54-BD0B-FA85BD605A8E}" presName="root2" presStyleCnt="0"/>
      <dgm:spPr/>
    </dgm:pt>
    <dgm:pt modelId="{5E2EC8A3-58D5-4031-8978-2439B7D603D4}" type="pres">
      <dgm:prSet presAssocID="{6AE97B90-719D-4D54-BD0B-FA85BD605A8E}" presName="LevelTwoTextNode" presStyleLbl="node3" presStyleIdx="2" presStyleCnt="3" custScaleX="96205" custScaleY="102494" custLinFactNeighborX="-33066" custLinFactNeighborY="52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0B2635-2DAE-4C16-8C0B-9E9057F8E1A7}" type="pres">
      <dgm:prSet presAssocID="{6AE97B90-719D-4D54-BD0B-FA85BD605A8E}" presName="level3hierChild" presStyleCnt="0"/>
      <dgm:spPr/>
    </dgm:pt>
  </dgm:ptLst>
  <dgm:cxnLst>
    <dgm:cxn modelId="{E57345A4-570C-4833-9308-43703F7047DF}" type="presOf" srcId="{B2523F6C-5790-463C-866A-4293426A5ABC}" destId="{2D1FD521-DC0C-4BC1-8135-82A4CC398748}" srcOrd="0" destOrd="0" presId="urn:microsoft.com/office/officeart/2005/8/layout/hierarchy2"/>
    <dgm:cxn modelId="{D82A40DA-12F4-42BD-AF89-10514B061A90}" type="presOf" srcId="{F70FDBA5-5807-4420-BCFC-0F8D0F0D087C}" destId="{EC56AA4C-37C1-4345-8294-B54C7B3F1A36}" srcOrd="0" destOrd="0" presId="urn:microsoft.com/office/officeart/2005/8/layout/hierarchy2"/>
    <dgm:cxn modelId="{460FE6D3-F38B-4253-BE1C-FAA4BA653D99}" srcId="{76DD3CDB-F433-4925-822A-E7E74769D302}" destId="{67AF5E5E-F59F-4059-BD69-8C0936ED3575}" srcOrd="0" destOrd="0" parTransId="{AC93B894-94A5-4C0A-868E-C16D396C9407}" sibTransId="{ECF85E1A-B9ED-4EBA-AA69-025305D13611}"/>
    <dgm:cxn modelId="{E7FC02FC-B6B4-495F-8507-77B01ED015E3}" srcId="{76DD3CDB-F433-4925-822A-E7E74769D302}" destId="{4A7DE045-E7AC-4F2B-8011-07852A0F9978}" srcOrd="1" destOrd="0" parTransId="{1C70A787-9331-40A5-AE53-05737DA474D2}" sibTransId="{34E9CD73-8D22-4EE2-B832-E2875FB3BD09}"/>
    <dgm:cxn modelId="{9E475760-054B-4782-BD80-A93EE3A87A60}" type="presOf" srcId="{F70FDBA5-5807-4420-BCFC-0F8D0F0D087C}" destId="{452DDD49-B248-4251-B762-3309E8D1F4EC}" srcOrd="1" destOrd="0" presId="urn:microsoft.com/office/officeart/2005/8/layout/hierarchy2"/>
    <dgm:cxn modelId="{921DF982-484C-4183-A274-AF9ADCA82B54}" type="presOf" srcId="{1C70A787-9331-40A5-AE53-05737DA474D2}" destId="{92618E4A-1BF1-4B13-B937-0678D41CA466}" srcOrd="0" destOrd="0" presId="urn:microsoft.com/office/officeart/2005/8/layout/hierarchy2"/>
    <dgm:cxn modelId="{717DACF9-7A10-45CB-BA45-8521E084FDBF}" type="presOf" srcId="{ED483CEC-8A34-4D82-BF0C-B72026B5EA28}" destId="{32556741-7B96-4469-8AFE-3518756DBA01}" srcOrd="0" destOrd="0" presId="urn:microsoft.com/office/officeart/2005/8/layout/hierarchy2"/>
    <dgm:cxn modelId="{E492F9DD-1D65-4C1F-9769-FE8E8F2ACDC7}" srcId="{B2523F6C-5790-463C-866A-4293426A5ABC}" destId="{76DD3CDB-F433-4925-822A-E7E74769D302}" srcOrd="0" destOrd="0" parTransId="{20C79BCD-1CB7-4761-ADDB-C6C3CFBC3407}" sibTransId="{30B7815F-FCED-4DD4-AF5B-70F00F4EE43C}"/>
    <dgm:cxn modelId="{3F6631D0-30BA-4B77-9B6A-7FDEE4A07805}" srcId="{67AF5E5E-F59F-4059-BD69-8C0936ED3575}" destId="{F1DA790D-C77C-4E6F-82DD-9F958BF27381}" srcOrd="1" destOrd="0" parTransId="{F70FDBA5-5807-4420-BCFC-0F8D0F0D087C}" sibTransId="{C8D986B2-1165-4183-9415-D1C8199703CF}"/>
    <dgm:cxn modelId="{6281A5D1-5119-459D-88B9-C637837163E2}" type="presOf" srcId="{1C70A787-9331-40A5-AE53-05737DA474D2}" destId="{CAE71A32-9DD9-46F3-A00E-6F554AFBD310}" srcOrd="1" destOrd="0" presId="urn:microsoft.com/office/officeart/2005/8/layout/hierarchy2"/>
    <dgm:cxn modelId="{96754051-AFEA-4667-8D22-E38E50BFE9E0}" type="presOf" srcId="{F1DA790D-C77C-4E6F-82DD-9F958BF27381}" destId="{D9299177-E0A3-43ED-A589-F0D59F5224A3}" srcOrd="0" destOrd="0" presId="urn:microsoft.com/office/officeart/2005/8/layout/hierarchy2"/>
    <dgm:cxn modelId="{5556102E-9F5E-49AC-AFAC-15EE211D2E9F}" type="presOf" srcId="{AC93B894-94A5-4C0A-868E-C16D396C9407}" destId="{0A6CE03A-7DC8-4E65-AF2D-F07ACF7CF75B}" srcOrd="1" destOrd="0" presId="urn:microsoft.com/office/officeart/2005/8/layout/hierarchy2"/>
    <dgm:cxn modelId="{BFBA8001-C9FE-412B-957A-18FD72B1DB60}" srcId="{67AF5E5E-F59F-4059-BD69-8C0936ED3575}" destId="{78F2B692-1695-4EB7-B850-30BF0FF247B2}" srcOrd="0" destOrd="0" parTransId="{2E9B5AB4-0FB3-41D4-9DAD-CD11FEE7966A}" sibTransId="{D1F32137-FF41-40C5-A6FA-28BAA4738986}"/>
    <dgm:cxn modelId="{D163A961-3970-45FC-BEB5-7E9844C915C7}" type="presOf" srcId="{2E9B5AB4-0FB3-41D4-9DAD-CD11FEE7966A}" destId="{46FEF8F2-F263-4080-976D-DB6B1CC8B97A}" srcOrd="1" destOrd="0" presId="urn:microsoft.com/office/officeart/2005/8/layout/hierarchy2"/>
    <dgm:cxn modelId="{11CE81D0-DE23-4767-BDDB-311A88B74D92}" type="presOf" srcId="{6AE97B90-719D-4D54-BD0B-FA85BD605A8E}" destId="{5E2EC8A3-58D5-4031-8978-2439B7D603D4}" srcOrd="0" destOrd="0" presId="urn:microsoft.com/office/officeart/2005/8/layout/hierarchy2"/>
    <dgm:cxn modelId="{E49F26BE-B81B-4F57-95A5-60D6FA512C26}" type="presOf" srcId="{4A7DE045-E7AC-4F2B-8011-07852A0F9978}" destId="{FEDCB9BF-5779-477F-8BC4-F3E20EBA283C}" srcOrd="0" destOrd="0" presId="urn:microsoft.com/office/officeart/2005/8/layout/hierarchy2"/>
    <dgm:cxn modelId="{2469B6BC-45BA-49FE-90E9-1DC7E7EA1C31}" type="presOf" srcId="{78F2B692-1695-4EB7-B850-30BF0FF247B2}" destId="{C7978D17-2A4A-409C-97A9-734B94CD2F52}" srcOrd="0" destOrd="0" presId="urn:microsoft.com/office/officeart/2005/8/layout/hierarchy2"/>
    <dgm:cxn modelId="{E36770E0-CE13-4ED0-B490-CFE39AF2BD4F}" type="presOf" srcId="{76DD3CDB-F433-4925-822A-E7E74769D302}" destId="{B3F3E6A6-5063-4E2F-B099-AF54E7DECEF8}" srcOrd="0" destOrd="0" presId="urn:microsoft.com/office/officeart/2005/8/layout/hierarchy2"/>
    <dgm:cxn modelId="{471B85DF-2C14-4F2D-9FBF-5074E2FFFD73}" type="presOf" srcId="{67AF5E5E-F59F-4059-BD69-8C0936ED3575}" destId="{BE9A2EDE-833C-404A-80AD-BD2E7B076981}" srcOrd="0" destOrd="0" presId="urn:microsoft.com/office/officeart/2005/8/layout/hierarchy2"/>
    <dgm:cxn modelId="{D841BF49-7DAC-4151-87B2-83FDC689FD04}" srcId="{4A7DE045-E7AC-4F2B-8011-07852A0F9978}" destId="{6AE97B90-719D-4D54-BD0B-FA85BD605A8E}" srcOrd="0" destOrd="0" parTransId="{ED483CEC-8A34-4D82-BF0C-B72026B5EA28}" sibTransId="{F5668D1C-361E-4FE7-BBC7-1ABE681F5D1A}"/>
    <dgm:cxn modelId="{C9D675CA-8BE5-4CBD-A804-F0C13F404B5C}" type="presOf" srcId="{AC93B894-94A5-4C0A-868E-C16D396C9407}" destId="{EDA0198F-EAFA-43C2-B102-F79B7FA3C257}" srcOrd="0" destOrd="0" presId="urn:microsoft.com/office/officeart/2005/8/layout/hierarchy2"/>
    <dgm:cxn modelId="{7DC7D683-E4EE-44E9-ABB9-F0DDC2A2FE9B}" type="presOf" srcId="{ED483CEC-8A34-4D82-BF0C-B72026B5EA28}" destId="{8F711623-782D-4F3C-8AAD-5F7C27EEFC65}" srcOrd="1" destOrd="0" presId="urn:microsoft.com/office/officeart/2005/8/layout/hierarchy2"/>
    <dgm:cxn modelId="{F7D24908-64A7-4780-97B4-C86FFE1791B4}" type="presOf" srcId="{2E9B5AB4-0FB3-41D4-9DAD-CD11FEE7966A}" destId="{ADA4C97B-E839-41F4-B7D6-12EF368B4DC7}" srcOrd="0" destOrd="0" presId="urn:microsoft.com/office/officeart/2005/8/layout/hierarchy2"/>
    <dgm:cxn modelId="{0F9C934C-FB8F-4794-9A65-4E77A40F9DF2}" type="presParOf" srcId="{2D1FD521-DC0C-4BC1-8135-82A4CC398748}" destId="{1BB16144-421E-4F6C-8AE7-DDA4CFDABCF1}" srcOrd="0" destOrd="0" presId="urn:microsoft.com/office/officeart/2005/8/layout/hierarchy2"/>
    <dgm:cxn modelId="{F73EE4A2-9E31-442E-A34D-39554271D99F}" type="presParOf" srcId="{1BB16144-421E-4F6C-8AE7-DDA4CFDABCF1}" destId="{B3F3E6A6-5063-4E2F-B099-AF54E7DECEF8}" srcOrd="0" destOrd="0" presId="urn:microsoft.com/office/officeart/2005/8/layout/hierarchy2"/>
    <dgm:cxn modelId="{97D72A1D-B5D3-4999-9041-276776DFAA9D}" type="presParOf" srcId="{1BB16144-421E-4F6C-8AE7-DDA4CFDABCF1}" destId="{3A474D8A-DFED-4B86-9B3D-D9B234DB4F92}" srcOrd="1" destOrd="0" presId="urn:microsoft.com/office/officeart/2005/8/layout/hierarchy2"/>
    <dgm:cxn modelId="{0E213E39-104D-4A7E-B397-DE15A4FC4C55}" type="presParOf" srcId="{3A474D8A-DFED-4B86-9B3D-D9B234DB4F92}" destId="{EDA0198F-EAFA-43C2-B102-F79B7FA3C257}" srcOrd="0" destOrd="0" presId="urn:microsoft.com/office/officeart/2005/8/layout/hierarchy2"/>
    <dgm:cxn modelId="{417F4BE6-6CD7-49B8-AC49-8CD60CD2ADA6}" type="presParOf" srcId="{EDA0198F-EAFA-43C2-B102-F79B7FA3C257}" destId="{0A6CE03A-7DC8-4E65-AF2D-F07ACF7CF75B}" srcOrd="0" destOrd="0" presId="urn:microsoft.com/office/officeart/2005/8/layout/hierarchy2"/>
    <dgm:cxn modelId="{119F10EF-0B52-4C9A-98A7-C25396878BAB}" type="presParOf" srcId="{3A474D8A-DFED-4B86-9B3D-D9B234DB4F92}" destId="{428A2538-7665-4FFA-BB97-280970495058}" srcOrd="1" destOrd="0" presId="urn:microsoft.com/office/officeart/2005/8/layout/hierarchy2"/>
    <dgm:cxn modelId="{B1B67953-3604-4197-948C-F7FA38FA4ADF}" type="presParOf" srcId="{428A2538-7665-4FFA-BB97-280970495058}" destId="{BE9A2EDE-833C-404A-80AD-BD2E7B076981}" srcOrd="0" destOrd="0" presId="urn:microsoft.com/office/officeart/2005/8/layout/hierarchy2"/>
    <dgm:cxn modelId="{00D62504-BB71-4ED2-964A-0BD021FE411A}" type="presParOf" srcId="{428A2538-7665-4FFA-BB97-280970495058}" destId="{CC1E5F3F-02E9-41AF-9661-7EB2A10F8FAE}" srcOrd="1" destOrd="0" presId="urn:microsoft.com/office/officeart/2005/8/layout/hierarchy2"/>
    <dgm:cxn modelId="{E7272734-3E8F-486A-A479-4B47588B3FB3}" type="presParOf" srcId="{CC1E5F3F-02E9-41AF-9661-7EB2A10F8FAE}" destId="{ADA4C97B-E839-41F4-B7D6-12EF368B4DC7}" srcOrd="0" destOrd="0" presId="urn:microsoft.com/office/officeart/2005/8/layout/hierarchy2"/>
    <dgm:cxn modelId="{2845C33C-1264-4F22-B226-B1C95F5F3173}" type="presParOf" srcId="{ADA4C97B-E839-41F4-B7D6-12EF368B4DC7}" destId="{46FEF8F2-F263-4080-976D-DB6B1CC8B97A}" srcOrd="0" destOrd="0" presId="urn:microsoft.com/office/officeart/2005/8/layout/hierarchy2"/>
    <dgm:cxn modelId="{F018FBE8-B342-485C-82D8-6E208F4DBCD6}" type="presParOf" srcId="{CC1E5F3F-02E9-41AF-9661-7EB2A10F8FAE}" destId="{BFC1E9B0-29F0-4C62-BEE5-827DA34ECD71}" srcOrd="1" destOrd="0" presId="urn:microsoft.com/office/officeart/2005/8/layout/hierarchy2"/>
    <dgm:cxn modelId="{A8F1DBF3-F49A-437A-95DC-54372925A1EC}" type="presParOf" srcId="{BFC1E9B0-29F0-4C62-BEE5-827DA34ECD71}" destId="{C7978D17-2A4A-409C-97A9-734B94CD2F52}" srcOrd="0" destOrd="0" presId="urn:microsoft.com/office/officeart/2005/8/layout/hierarchy2"/>
    <dgm:cxn modelId="{671E006E-04CD-4151-81C2-DB681D856EF5}" type="presParOf" srcId="{BFC1E9B0-29F0-4C62-BEE5-827DA34ECD71}" destId="{8BA9D03F-1FC5-4A37-98FA-C1C1FD34B3A6}" srcOrd="1" destOrd="0" presId="urn:microsoft.com/office/officeart/2005/8/layout/hierarchy2"/>
    <dgm:cxn modelId="{2B64B05A-A3D7-4A2F-834D-868E584BBF59}" type="presParOf" srcId="{CC1E5F3F-02E9-41AF-9661-7EB2A10F8FAE}" destId="{EC56AA4C-37C1-4345-8294-B54C7B3F1A36}" srcOrd="2" destOrd="0" presId="urn:microsoft.com/office/officeart/2005/8/layout/hierarchy2"/>
    <dgm:cxn modelId="{922DC606-0A31-4D1F-9560-4E690FE785E4}" type="presParOf" srcId="{EC56AA4C-37C1-4345-8294-B54C7B3F1A36}" destId="{452DDD49-B248-4251-B762-3309E8D1F4EC}" srcOrd="0" destOrd="0" presId="urn:microsoft.com/office/officeart/2005/8/layout/hierarchy2"/>
    <dgm:cxn modelId="{AF539829-ECE3-45C6-93AB-51B1E68BBA47}" type="presParOf" srcId="{CC1E5F3F-02E9-41AF-9661-7EB2A10F8FAE}" destId="{8E1220C1-D172-4126-A6B3-B2A46BFA0B3C}" srcOrd="3" destOrd="0" presId="urn:microsoft.com/office/officeart/2005/8/layout/hierarchy2"/>
    <dgm:cxn modelId="{771D3A50-1960-49DE-A3FF-48056C2C0795}" type="presParOf" srcId="{8E1220C1-D172-4126-A6B3-B2A46BFA0B3C}" destId="{D9299177-E0A3-43ED-A589-F0D59F5224A3}" srcOrd="0" destOrd="0" presId="urn:microsoft.com/office/officeart/2005/8/layout/hierarchy2"/>
    <dgm:cxn modelId="{23A4FC72-0E84-46BA-8023-64E2318E61DF}" type="presParOf" srcId="{8E1220C1-D172-4126-A6B3-B2A46BFA0B3C}" destId="{D42E6F87-0B4C-4E3E-8EF2-286038A31738}" srcOrd="1" destOrd="0" presId="urn:microsoft.com/office/officeart/2005/8/layout/hierarchy2"/>
    <dgm:cxn modelId="{E6CF9815-2F93-4055-A8C8-3604CD199AE1}" type="presParOf" srcId="{3A474D8A-DFED-4B86-9B3D-D9B234DB4F92}" destId="{92618E4A-1BF1-4B13-B937-0678D41CA466}" srcOrd="2" destOrd="0" presId="urn:microsoft.com/office/officeart/2005/8/layout/hierarchy2"/>
    <dgm:cxn modelId="{879246E7-22F5-440E-A1EF-0D451D7F9C4F}" type="presParOf" srcId="{92618E4A-1BF1-4B13-B937-0678D41CA466}" destId="{CAE71A32-9DD9-46F3-A00E-6F554AFBD310}" srcOrd="0" destOrd="0" presId="urn:microsoft.com/office/officeart/2005/8/layout/hierarchy2"/>
    <dgm:cxn modelId="{F3F50773-D436-406A-8FF5-24D2BC3A9142}" type="presParOf" srcId="{3A474D8A-DFED-4B86-9B3D-D9B234DB4F92}" destId="{801E32E7-98C5-432D-802A-6C1414C1A52E}" srcOrd="3" destOrd="0" presId="urn:microsoft.com/office/officeart/2005/8/layout/hierarchy2"/>
    <dgm:cxn modelId="{620FEFC7-6A49-467E-B64A-912C8E5BE5B8}" type="presParOf" srcId="{801E32E7-98C5-432D-802A-6C1414C1A52E}" destId="{FEDCB9BF-5779-477F-8BC4-F3E20EBA283C}" srcOrd="0" destOrd="0" presId="urn:microsoft.com/office/officeart/2005/8/layout/hierarchy2"/>
    <dgm:cxn modelId="{8FDB11EA-DDDC-4D68-ADBA-F805E6C9ABFB}" type="presParOf" srcId="{801E32E7-98C5-432D-802A-6C1414C1A52E}" destId="{E5501B05-255C-4A0A-A1F3-94AE97076BA5}" srcOrd="1" destOrd="0" presId="urn:microsoft.com/office/officeart/2005/8/layout/hierarchy2"/>
    <dgm:cxn modelId="{AFF95096-0B6D-4E53-A757-B1CB82D5D1F6}" type="presParOf" srcId="{E5501B05-255C-4A0A-A1F3-94AE97076BA5}" destId="{32556741-7B96-4469-8AFE-3518756DBA01}" srcOrd="0" destOrd="0" presId="urn:microsoft.com/office/officeart/2005/8/layout/hierarchy2"/>
    <dgm:cxn modelId="{C0CB28D2-7B5F-4FD5-946A-ABD2FE833B20}" type="presParOf" srcId="{32556741-7B96-4469-8AFE-3518756DBA01}" destId="{8F711623-782D-4F3C-8AAD-5F7C27EEFC65}" srcOrd="0" destOrd="0" presId="urn:microsoft.com/office/officeart/2005/8/layout/hierarchy2"/>
    <dgm:cxn modelId="{69F2B27A-06B4-4FCF-9C19-FAC2DD80A0C0}" type="presParOf" srcId="{E5501B05-255C-4A0A-A1F3-94AE97076BA5}" destId="{66898027-6EEC-4E68-8103-0BC6092CD961}" srcOrd="1" destOrd="0" presId="urn:microsoft.com/office/officeart/2005/8/layout/hierarchy2"/>
    <dgm:cxn modelId="{AB4399BF-4C77-48C4-BD52-611C2D1DAAAE}" type="presParOf" srcId="{66898027-6EEC-4E68-8103-0BC6092CD961}" destId="{5E2EC8A3-58D5-4031-8978-2439B7D603D4}" srcOrd="0" destOrd="0" presId="urn:microsoft.com/office/officeart/2005/8/layout/hierarchy2"/>
    <dgm:cxn modelId="{48F5C102-3574-4474-AD27-E2A6297BEE0B}" type="presParOf" srcId="{66898027-6EEC-4E68-8103-0BC6092CD961}" destId="{0B0B2635-2DAE-4C16-8C0B-9E9057F8E1A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3E6A6-5063-4E2F-B099-AF54E7DECEF8}">
      <dsp:nvSpPr>
        <dsp:cNvPr id="0" name=""/>
        <dsp:cNvSpPr/>
      </dsp:nvSpPr>
      <dsp:spPr>
        <a:xfrm>
          <a:off x="8058" y="2053383"/>
          <a:ext cx="1915202" cy="131497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</a:rPr>
            <a:t>Образования шеи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46572" y="2091897"/>
        <a:ext cx="1838174" cy="1237942"/>
      </dsp:txXfrm>
    </dsp:sp>
    <dsp:sp modelId="{EDA0198F-EAFA-43C2-B102-F79B7FA3C257}">
      <dsp:nvSpPr>
        <dsp:cNvPr id="0" name=""/>
        <dsp:cNvSpPr/>
      </dsp:nvSpPr>
      <dsp:spPr>
        <a:xfrm rot="17349387">
          <a:off x="1454293" y="2028911"/>
          <a:ext cx="1396042" cy="45175"/>
        </a:xfrm>
        <a:custGeom>
          <a:avLst/>
          <a:gdLst/>
          <a:ahLst/>
          <a:cxnLst/>
          <a:rect l="0" t="0" r="0" b="0"/>
          <a:pathLst>
            <a:path>
              <a:moveTo>
                <a:pt x="0" y="22587"/>
              </a:moveTo>
              <a:lnTo>
                <a:pt x="1396042" y="22587"/>
              </a:lnTo>
            </a:path>
          </a:pathLst>
        </a:custGeom>
        <a:noFill/>
        <a:ln w="635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17414" y="2016598"/>
        <a:ext cx="69802" cy="69802"/>
      </dsp:txXfrm>
    </dsp:sp>
    <dsp:sp modelId="{BE9A2EDE-833C-404A-80AD-BD2E7B076981}">
      <dsp:nvSpPr>
        <dsp:cNvPr id="0" name=""/>
        <dsp:cNvSpPr/>
      </dsp:nvSpPr>
      <dsp:spPr>
        <a:xfrm>
          <a:off x="2381369" y="734645"/>
          <a:ext cx="2196474" cy="131497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</a:rPr>
            <a:t>Солидной структуры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2419883" y="773159"/>
        <a:ext cx="2119446" cy="1237942"/>
      </dsp:txXfrm>
    </dsp:sp>
    <dsp:sp modelId="{ADA4C97B-E839-41F4-B7D6-12EF368B4DC7}">
      <dsp:nvSpPr>
        <dsp:cNvPr id="0" name=""/>
        <dsp:cNvSpPr/>
      </dsp:nvSpPr>
      <dsp:spPr>
        <a:xfrm rot="19051544">
          <a:off x="4435095" y="1002219"/>
          <a:ext cx="1087945" cy="45175"/>
        </a:xfrm>
        <a:custGeom>
          <a:avLst/>
          <a:gdLst/>
          <a:ahLst/>
          <a:cxnLst/>
          <a:rect l="0" t="0" r="0" b="0"/>
          <a:pathLst>
            <a:path>
              <a:moveTo>
                <a:pt x="0" y="22587"/>
              </a:moveTo>
              <a:lnTo>
                <a:pt x="1087945" y="22587"/>
              </a:lnTo>
            </a:path>
          </a:pathLst>
        </a:custGeom>
        <a:noFill/>
        <a:ln w="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51869" y="997609"/>
        <a:ext cx="54397" cy="54397"/>
      </dsp:txXfrm>
    </dsp:sp>
    <dsp:sp modelId="{C7978D17-2A4A-409C-97A9-734B94CD2F52}">
      <dsp:nvSpPr>
        <dsp:cNvPr id="0" name=""/>
        <dsp:cNvSpPr/>
      </dsp:nvSpPr>
      <dsp:spPr>
        <a:xfrm>
          <a:off x="5380291" y="0"/>
          <a:ext cx="2498260" cy="131497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</a:rPr>
            <a:t>Поражения лимфоузлов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5418805" y="38514"/>
        <a:ext cx="2421232" cy="1237942"/>
      </dsp:txXfrm>
    </dsp:sp>
    <dsp:sp modelId="{EC56AA4C-37C1-4345-8294-B54C7B3F1A36}">
      <dsp:nvSpPr>
        <dsp:cNvPr id="0" name=""/>
        <dsp:cNvSpPr/>
      </dsp:nvSpPr>
      <dsp:spPr>
        <a:xfrm rot="3074672">
          <a:off x="4337245" y="1871210"/>
          <a:ext cx="1286616" cy="45175"/>
        </a:xfrm>
        <a:custGeom>
          <a:avLst/>
          <a:gdLst/>
          <a:ahLst/>
          <a:cxnLst/>
          <a:rect l="0" t="0" r="0" b="0"/>
          <a:pathLst>
            <a:path>
              <a:moveTo>
                <a:pt x="0" y="22587"/>
              </a:moveTo>
              <a:lnTo>
                <a:pt x="1286616" y="22587"/>
              </a:lnTo>
            </a:path>
          </a:pathLst>
        </a:custGeom>
        <a:noFill/>
        <a:ln w="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48388" y="1861632"/>
        <a:ext cx="64330" cy="64330"/>
      </dsp:txXfrm>
    </dsp:sp>
    <dsp:sp modelId="{D9299177-E0A3-43ED-A589-F0D59F5224A3}">
      <dsp:nvSpPr>
        <dsp:cNvPr id="0" name=""/>
        <dsp:cNvSpPr/>
      </dsp:nvSpPr>
      <dsp:spPr>
        <a:xfrm>
          <a:off x="5383263" y="1737980"/>
          <a:ext cx="2548702" cy="131497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</a:rPr>
            <a:t>Прочие </a:t>
          </a:r>
          <a:r>
            <a:rPr lang="ru-RU" sz="2000" b="1" i="1" kern="1200" dirty="0" smtClean="0">
              <a:solidFill>
                <a:schemeClr val="tx1"/>
              </a:solidFill>
            </a:rPr>
            <a:t>новообразования</a:t>
          </a:r>
          <a:endParaRPr lang="ru-RU" sz="2000" b="1" i="1" kern="1200" dirty="0" smtClean="0">
            <a:solidFill>
              <a:schemeClr val="tx1"/>
            </a:solidFill>
          </a:endParaRPr>
        </a:p>
      </dsp:txBody>
      <dsp:txXfrm>
        <a:off x="5421777" y="1776494"/>
        <a:ext cx="2471674" cy="1237942"/>
      </dsp:txXfrm>
    </dsp:sp>
    <dsp:sp modelId="{92618E4A-1BF1-4B13-B937-0678D41CA466}">
      <dsp:nvSpPr>
        <dsp:cNvPr id="0" name=""/>
        <dsp:cNvSpPr/>
      </dsp:nvSpPr>
      <dsp:spPr>
        <a:xfrm rot="4347599">
          <a:off x="1379441" y="3430499"/>
          <a:ext cx="1556819" cy="45175"/>
        </a:xfrm>
        <a:custGeom>
          <a:avLst/>
          <a:gdLst/>
          <a:ahLst/>
          <a:cxnLst/>
          <a:rect l="0" t="0" r="0" b="0"/>
          <a:pathLst>
            <a:path>
              <a:moveTo>
                <a:pt x="0" y="22587"/>
              </a:moveTo>
              <a:lnTo>
                <a:pt x="1556819" y="22587"/>
              </a:lnTo>
            </a:path>
          </a:pathLst>
        </a:custGeom>
        <a:noFill/>
        <a:ln w="635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118930" y="3414166"/>
        <a:ext cx="77840" cy="77840"/>
      </dsp:txXfrm>
    </dsp:sp>
    <dsp:sp modelId="{FEDCB9BF-5779-477F-8BC4-F3E20EBA283C}">
      <dsp:nvSpPr>
        <dsp:cNvPr id="0" name=""/>
        <dsp:cNvSpPr/>
      </dsp:nvSpPr>
      <dsp:spPr>
        <a:xfrm>
          <a:off x="2392441" y="3537820"/>
          <a:ext cx="2216251" cy="131497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</a:rPr>
            <a:t>Кисты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2430955" y="3576334"/>
        <a:ext cx="2139223" cy="1237942"/>
      </dsp:txXfrm>
    </dsp:sp>
    <dsp:sp modelId="{32556741-7B96-4469-8AFE-3518756DBA01}">
      <dsp:nvSpPr>
        <dsp:cNvPr id="0" name=""/>
        <dsp:cNvSpPr/>
      </dsp:nvSpPr>
      <dsp:spPr>
        <a:xfrm rot="23065">
          <a:off x="4608684" y="4175268"/>
          <a:ext cx="760464" cy="45175"/>
        </a:xfrm>
        <a:custGeom>
          <a:avLst/>
          <a:gdLst/>
          <a:ahLst/>
          <a:cxnLst/>
          <a:rect l="0" t="0" r="0" b="0"/>
          <a:pathLst>
            <a:path>
              <a:moveTo>
                <a:pt x="0" y="22587"/>
              </a:moveTo>
              <a:lnTo>
                <a:pt x="760464" y="22587"/>
              </a:lnTo>
            </a:path>
          </a:pathLst>
        </a:custGeom>
        <a:noFill/>
        <a:ln w="635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69905" y="4178845"/>
        <a:ext cx="38023" cy="38023"/>
      </dsp:txXfrm>
    </dsp:sp>
    <dsp:sp modelId="{5E2EC8A3-58D5-4031-8978-2439B7D603D4}">
      <dsp:nvSpPr>
        <dsp:cNvPr id="0" name=""/>
        <dsp:cNvSpPr/>
      </dsp:nvSpPr>
      <dsp:spPr>
        <a:xfrm>
          <a:off x="5369140" y="3526524"/>
          <a:ext cx="2530134" cy="134776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</a:rPr>
            <a:t>Диагностика на основании типичных локализаций</a:t>
          </a:r>
          <a:endParaRPr lang="ru-RU" sz="2000" b="1" i="1" kern="1200" dirty="0">
            <a:solidFill>
              <a:schemeClr val="tx1"/>
            </a:solidFill>
          </a:endParaRPr>
        </a:p>
      </dsp:txBody>
      <dsp:txXfrm>
        <a:off x="5408615" y="3565999"/>
        <a:ext cx="2451184" cy="1268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70659-39CD-465E-8340-36051707EFAC}" type="datetimeFigureOut">
              <a:rPr lang="ru-RU" smtClean="0"/>
              <a:t>22.04.2023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AA742-4AD3-4C88-AEEB-199F5B959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129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AA742-4AD3-4C88-AEEB-199F5B95932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03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AA742-4AD3-4C88-AEEB-199F5B95932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804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FF0000"/>
                </a:solidFill>
              </a:rPr>
              <a:t>В норме,  - лишнее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В оригинале четко прописано, как проводить дифференциальную диагностику, у вас нет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AA742-4AD3-4C88-AEEB-199F5B95932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017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…кисты вверх за подъязычной….при глотании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AA742-4AD3-4C88-AEEB-199F5B95932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121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FF0000"/>
                </a:solidFill>
              </a:rPr>
              <a:t>Образование округлой формы, гетерогенной</a:t>
            </a:r>
            <a:r>
              <a:rPr lang="ru-RU" sz="1200" baseline="0" dirty="0" smtClean="0">
                <a:solidFill>
                  <a:srgbClr val="FF0000"/>
                </a:solidFill>
              </a:rPr>
              <a:t> структуры (</a:t>
            </a:r>
            <a:r>
              <a:rPr lang="ru-RU" sz="1200" dirty="0" smtClean="0">
                <a:solidFill>
                  <a:srgbClr val="FF0000"/>
                </a:solidFill>
              </a:rPr>
              <a:t>за счет белковых включений, кровоизлияний)</a:t>
            </a:r>
            <a:r>
              <a:rPr lang="ru-RU" sz="1200" baseline="0" dirty="0" smtClean="0">
                <a:solidFill>
                  <a:srgbClr val="FF0000"/>
                </a:solidFill>
              </a:rPr>
              <a:t>, преимущественно пониженной </a:t>
            </a:r>
            <a:r>
              <a:rPr lang="ru-RU" sz="1200" baseline="0" dirty="0" err="1" smtClean="0">
                <a:solidFill>
                  <a:srgbClr val="FF0000"/>
                </a:solidFill>
              </a:rPr>
              <a:t>эхогенности</a:t>
            </a:r>
            <a:r>
              <a:rPr lang="ru-RU" sz="1200" dirty="0" smtClean="0">
                <a:solidFill>
                  <a:srgbClr val="FF0000"/>
                </a:solidFill>
              </a:rPr>
              <a:t>, с четкими ровными контурами</a:t>
            </a:r>
            <a:endParaRPr lang="ru-RU" dirty="0" smtClean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FF0000"/>
                </a:solidFill>
              </a:rPr>
              <a:t>Образование </a:t>
            </a:r>
            <a:r>
              <a:rPr lang="ru-RU" sz="1200" dirty="0" err="1" smtClean="0">
                <a:solidFill>
                  <a:srgbClr val="FF0000"/>
                </a:solidFill>
              </a:rPr>
              <a:t>овоидной</a:t>
            </a:r>
            <a:r>
              <a:rPr lang="ru-RU" sz="1200" dirty="0" smtClean="0">
                <a:solidFill>
                  <a:srgbClr val="FF0000"/>
                </a:solidFill>
              </a:rPr>
              <a:t> формы, гомогенной </a:t>
            </a:r>
            <a:r>
              <a:rPr lang="ru-RU" sz="1200" dirty="0" err="1" smtClean="0">
                <a:solidFill>
                  <a:srgbClr val="FF0000"/>
                </a:solidFill>
              </a:rPr>
              <a:t>анэхогенной</a:t>
            </a:r>
            <a:r>
              <a:rPr lang="ru-RU" sz="1200" dirty="0" smtClean="0">
                <a:solidFill>
                  <a:srgbClr val="FF0000"/>
                </a:solidFill>
              </a:rPr>
              <a:t> структуры, с эффектом дорзального усиления, с четкими ровными контурами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FF0000"/>
                </a:solidFill>
              </a:rPr>
              <a:t> В оригинале видео, у вас -</a:t>
            </a:r>
            <a:r>
              <a:rPr lang="ru-RU" sz="1200" baseline="0" dirty="0" smtClean="0">
                <a:solidFill>
                  <a:srgbClr val="FF0000"/>
                </a:solidFill>
              </a:rPr>
              <a:t> нет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AA742-4AD3-4C88-AEEB-199F5B95932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554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Что-то не так (описание эхограммы)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AA742-4AD3-4C88-AEEB-199F5B95932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87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Правильнее</a:t>
            </a:r>
            <a:r>
              <a:rPr lang="ru-RU" baseline="0" dirty="0" smtClean="0"/>
              <a:t> Боковая (</a:t>
            </a:r>
            <a:r>
              <a:rPr lang="ru-RU" baseline="0" dirty="0" err="1" smtClean="0"/>
              <a:t>бранхиогенная</a:t>
            </a:r>
            <a:r>
              <a:rPr lang="ru-RU" baseline="0" dirty="0" smtClean="0"/>
              <a:t>) киста шеи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AA742-4AD3-4C88-AEEB-199F5B95932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591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Описание неполное, потеряна ценная информация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AA742-4AD3-4C88-AEEB-199F5B95932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810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..свищ</a:t>
            </a:r>
            <a:r>
              <a:rPr lang="ru-RU" baseline="0" dirty="0" smtClean="0"/>
              <a:t> с..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AA742-4AD3-4C88-AEEB-199F5B95932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779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 маркировать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AA742-4AD3-4C88-AEEB-199F5B95932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75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84A-6967-4374-AF10-9CEA91CBED3E}" type="datetime1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DD106C4E-23F6-47FE-9E32-547320760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90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A8F7-7015-4799-BEAA-65CADB31EE68}" type="datetime1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58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61C8-53EF-4E10-9C53-3AB689C330B1}" type="datetime1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61A42-9F1A-4DBD-8F31-E079B9AF13C0}" type="datetime1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516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31A7723-2F36-4E0C-9723-072C1B7B3EB7}" type="datetime1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D106C4E-23F6-47FE-9E32-547320760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8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6575-3A3B-4949-A258-E3E0CB4FF294}" type="datetime1">
              <a:rPr lang="ru-RU" smtClean="0"/>
              <a:t>22.04.2023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08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8E38-34F3-4B62-B97B-121A2B213F99}" type="datetime1">
              <a:rPr lang="ru-RU" smtClean="0"/>
              <a:t>22.04.2023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612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D8BB-DD29-4EB5-900C-969C5E94AB02}" type="datetime1">
              <a:rPr lang="ru-RU" smtClean="0"/>
              <a:t>22.04.2023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7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0F64-55A4-4964-ACD5-EB6D4161B7C6}" type="datetime1">
              <a:rPr lang="ru-RU" smtClean="0"/>
              <a:t>22.04.2023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7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CCA5C-86B9-4CAE-B982-6A774E9ACE38}" type="datetime1">
              <a:rPr lang="ru-RU" smtClean="0"/>
              <a:t>22.04.2023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8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B2F6-9548-491B-A0A5-76533BFC80B7}" type="datetime1">
              <a:rPr lang="ru-RU" smtClean="0"/>
              <a:t>22.04.2023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866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F952056-31E7-4BFC-B04F-9EEE9F92D7FB}" type="datetime1">
              <a:rPr lang="ru-RU" smtClean="0"/>
              <a:t>22.04.2023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DD106C4E-23F6-47FE-9E32-547320760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5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8894" y="268941"/>
            <a:ext cx="10721788" cy="3209366"/>
          </a:xfrm>
        </p:spPr>
        <p:txBody>
          <a:bodyPr/>
          <a:lstStyle/>
          <a:p>
            <a:pPr algn="ctr"/>
            <a:r>
              <a:rPr lang="ru-RU" altLang="ru-RU" sz="2200" b="0" dirty="0" smtClean="0">
                <a:solidFill>
                  <a:srgbClr val="002060"/>
                </a:solidFill>
                <a:latin typeface="Trebuchet MS" panose="020B0603020202020204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altLang="ru-RU" sz="2200" b="0" dirty="0" err="1" smtClean="0">
                <a:solidFill>
                  <a:srgbClr val="002060"/>
                </a:solidFill>
                <a:latin typeface="Trebuchet MS" panose="020B0603020202020204"/>
              </a:rPr>
              <a:t>Войно-Ясенецкого</a:t>
            </a:r>
            <a:r>
              <a:rPr lang="ru-RU" altLang="ru-RU" sz="2200" b="0" dirty="0" smtClean="0">
                <a:solidFill>
                  <a:srgbClr val="002060"/>
                </a:solidFill>
                <a:latin typeface="Trebuchet MS" panose="020B0603020202020204"/>
              </a:rPr>
              <a:t>» </a:t>
            </a:r>
            <a:br>
              <a:rPr lang="ru-RU" altLang="ru-RU" sz="2200" b="0" dirty="0" smtClean="0">
                <a:solidFill>
                  <a:srgbClr val="002060"/>
                </a:solidFill>
                <a:latin typeface="Trebuchet MS" panose="020B0603020202020204"/>
              </a:rPr>
            </a:br>
            <a:r>
              <a:rPr lang="ru-RU" altLang="ru-RU" sz="2200" b="0" dirty="0" smtClean="0">
                <a:solidFill>
                  <a:srgbClr val="002060"/>
                </a:solidFill>
                <a:latin typeface="Trebuchet MS" panose="020B0603020202020204"/>
              </a:rPr>
              <a:t/>
            </a:r>
            <a:br>
              <a:rPr lang="ru-RU" altLang="ru-RU" sz="2200" b="0" dirty="0" smtClean="0">
                <a:solidFill>
                  <a:srgbClr val="002060"/>
                </a:solidFill>
                <a:latin typeface="Trebuchet MS" panose="020B0603020202020204"/>
              </a:rPr>
            </a:br>
            <a:r>
              <a:rPr lang="ru-RU" altLang="ru-RU" sz="2200" b="0" dirty="0" smtClean="0">
                <a:solidFill>
                  <a:srgbClr val="002060"/>
                </a:solidFill>
                <a:latin typeface="Trebuchet MS" panose="020B0603020202020204"/>
              </a:rPr>
              <a:t>Кафедра лучевой диагностики ИПО </a:t>
            </a:r>
            <a:r>
              <a:rPr lang="ru-RU" altLang="ru-RU" sz="2000" b="0" dirty="0">
                <a:solidFill>
                  <a:srgbClr val="002060"/>
                </a:solidFill>
                <a:latin typeface="Trebuchet MS" panose="020B0603020202020204"/>
              </a:rPr>
              <a:t/>
            </a:r>
            <a:br>
              <a:rPr lang="ru-RU" altLang="ru-RU" sz="2000" b="0" dirty="0">
                <a:solidFill>
                  <a:srgbClr val="002060"/>
                </a:solidFill>
                <a:latin typeface="Trebuchet MS" panose="020B0603020202020204"/>
              </a:rPr>
            </a:br>
            <a:r>
              <a:rPr lang="ru-RU" altLang="ru-RU" sz="2000" b="0" dirty="0" smtClean="0">
                <a:solidFill>
                  <a:srgbClr val="002060"/>
                </a:solidFill>
                <a:latin typeface="Trebuchet MS" panose="020B0603020202020204"/>
              </a:rPr>
              <a:t/>
            </a:r>
            <a:br>
              <a:rPr lang="ru-RU" altLang="ru-RU" sz="2000" b="0" dirty="0" smtClean="0">
                <a:solidFill>
                  <a:srgbClr val="002060"/>
                </a:solidFill>
                <a:latin typeface="Trebuchet MS" panose="020B0603020202020204"/>
              </a:rPr>
            </a:br>
            <a:r>
              <a:rPr lang="ru-RU" altLang="ru-RU" sz="2000" b="0" dirty="0" smtClean="0">
                <a:solidFill>
                  <a:srgbClr val="002060"/>
                </a:solidFill>
                <a:latin typeface="Trebuchet MS" panose="020B0603020202020204"/>
              </a:rPr>
              <a:t/>
            </a:r>
            <a:br>
              <a:rPr lang="ru-RU" altLang="ru-RU" sz="2000" b="0" dirty="0" smtClean="0">
                <a:solidFill>
                  <a:srgbClr val="002060"/>
                </a:solidFill>
                <a:latin typeface="Trebuchet MS" panose="020B0603020202020204"/>
              </a:rPr>
            </a:br>
            <a:r>
              <a:rPr lang="ru-RU" altLang="ru-RU" sz="4800" b="0" dirty="0">
                <a:solidFill>
                  <a:srgbClr val="002060"/>
                </a:solidFill>
                <a:latin typeface="Trebuchet MS" panose="020B0603020202020204"/>
              </a:rPr>
              <a:t/>
            </a:r>
            <a:br>
              <a:rPr lang="ru-RU" altLang="ru-RU" sz="4800" b="0" dirty="0">
                <a:solidFill>
                  <a:srgbClr val="002060"/>
                </a:solidFill>
                <a:latin typeface="Trebuchet MS" panose="020B0603020202020204"/>
              </a:rPr>
            </a:br>
            <a:r>
              <a:rPr lang="ru-RU" altLang="ru-RU" sz="4600" b="0" dirty="0" smtClean="0">
                <a:solidFill>
                  <a:srgbClr val="002060"/>
                </a:solidFill>
                <a:latin typeface="Trebuchet MS" panose="020B0603020202020204"/>
              </a:rPr>
              <a:t>Образования шеи у детей. </a:t>
            </a:r>
            <a:r>
              <a:rPr lang="ru-RU" altLang="ru-RU" sz="4600" b="0" dirty="0">
                <a:solidFill>
                  <a:srgbClr val="002060"/>
                </a:solidFill>
                <a:latin typeface="Trebuchet MS" panose="020B0603020202020204"/>
              </a:rPr>
              <a:t>Часть </a:t>
            </a:r>
            <a:r>
              <a:rPr lang="ru-RU" altLang="ru-RU" sz="4600" b="0" dirty="0" smtClean="0">
                <a:solidFill>
                  <a:srgbClr val="002060"/>
                </a:solidFill>
                <a:latin typeface="Trebuchet MS" panose="020B0603020202020204"/>
              </a:rPr>
              <a:t>1</a:t>
            </a:r>
            <a:endParaRPr lang="ru-RU" sz="4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1" y="4751294"/>
            <a:ext cx="11654117" cy="2106706"/>
          </a:xfrm>
        </p:spPr>
        <p:txBody>
          <a:bodyPr>
            <a:normAutofit lnSpcReduction="10000"/>
          </a:bodyPr>
          <a:lstStyle/>
          <a:p>
            <a:pPr lvl="0" algn="r" defTabSz="457200">
              <a:lnSpc>
                <a:spcPct val="100000"/>
              </a:lnSpc>
              <a:spcBef>
                <a:spcPts val="1000"/>
              </a:spcBef>
              <a:buClr>
                <a:srgbClr val="0F6FC6"/>
              </a:buClr>
              <a:buSzPct val="80000"/>
              <a:defRPr/>
            </a:pPr>
            <a:r>
              <a:rPr lang="ru-RU" sz="2000" b="1" dirty="0">
                <a:solidFill>
                  <a:prstClr val="black"/>
                </a:solidFill>
              </a:rPr>
              <a:t>Выполнила: </a:t>
            </a:r>
            <a:r>
              <a:rPr lang="ru-RU" sz="2000" b="1" dirty="0" smtClean="0">
                <a:solidFill>
                  <a:prstClr val="black"/>
                </a:solidFill>
              </a:rPr>
              <a:t>о</a:t>
            </a:r>
            <a:r>
              <a:rPr lang="ru-RU" altLang="ru-RU" sz="2000" b="1" dirty="0" smtClean="0">
                <a:solidFill>
                  <a:prstClr val="black"/>
                </a:solidFill>
              </a:rPr>
              <a:t>рдинатор </a:t>
            </a:r>
            <a:r>
              <a:rPr lang="ru-RU" altLang="ru-RU" sz="2000" b="1" dirty="0">
                <a:solidFill>
                  <a:prstClr val="black"/>
                </a:solidFill>
              </a:rPr>
              <a:t>1 года обучения </a:t>
            </a:r>
          </a:p>
          <a:p>
            <a:pPr lvl="0" algn="r" defTabSz="457200">
              <a:lnSpc>
                <a:spcPct val="100000"/>
              </a:lnSpc>
              <a:spcBef>
                <a:spcPts val="1000"/>
              </a:spcBef>
              <a:buClr>
                <a:srgbClr val="0F6FC6"/>
              </a:buClr>
              <a:buSzPct val="80000"/>
              <a:defRPr/>
            </a:pPr>
            <a:r>
              <a:rPr lang="ru-RU" altLang="ru-RU" sz="2000" b="1" dirty="0">
                <a:solidFill>
                  <a:prstClr val="black"/>
                </a:solidFill>
              </a:rPr>
              <a:t>специальности УЗД</a:t>
            </a:r>
          </a:p>
          <a:p>
            <a:pPr lvl="0" algn="r" defTabSz="457200">
              <a:lnSpc>
                <a:spcPct val="100000"/>
              </a:lnSpc>
              <a:spcBef>
                <a:spcPts val="1000"/>
              </a:spcBef>
              <a:buClr>
                <a:srgbClr val="0F6FC6"/>
              </a:buClr>
              <a:buSzPct val="80000"/>
              <a:defRPr/>
            </a:pPr>
            <a:r>
              <a:rPr lang="ru-RU" altLang="ru-RU" sz="2000" b="1" dirty="0" err="1">
                <a:solidFill>
                  <a:prstClr val="black"/>
                </a:solidFill>
              </a:rPr>
              <a:t>Слепенко</a:t>
            </a:r>
            <a:r>
              <a:rPr lang="ru-RU" altLang="ru-RU" sz="2000" b="1" dirty="0">
                <a:solidFill>
                  <a:prstClr val="black"/>
                </a:solidFill>
              </a:rPr>
              <a:t> Мария Николаевна</a:t>
            </a:r>
          </a:p>
          <a:p>
            <a:pPr algn="ctr"/>
            <a:endParaRPr lang="ru-RU" dirty="0" smtClean="0"/>
          </a:p>
          <a:p>
            <a:pPr algn="ctr"/>
            <a:r>
              <a:rPr lang="ru-RU" b="1" dirty="0" smtClean="0"/>
              <a:t>г. Красноярск, 2023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625788"/>
            <a:ext cx="5611906" cy="15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824" y="161903"/>
            <a:ext cx="10578352" cy="1111086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smtClean="0"/>
              <a:t>Орбитальная </a:t>
            </a:r>
            <a:r>
              <a:rPr lang="ru-RU" sz="3800" dirty="0" err="1" smtClean="0"/>
              <a:t>дермоидная</a:t>
            </a:r>
            <a:r>
              <a:rPr lang="ru-RU" sz="3800" dirty="0" smtClean="0"/>
              <a:t> киста</a:t>
            </a:r>
            <a:endParaRPr lang="ru-RU" sz="38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723529" y="2366681"/>
            <a:ext cx="5038166" cy="3019966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400" dirty="0" smtClean="0"/>
              <a:t>Типичная локализация – верхне</a:t>
            </a:r>
            <a:r>
              <a:rPr lang="ru-RU" sz="2400" dirty="0"/>
              <a:t>-</a:t>
            </a:r>
            <a:r>
              <a:rPr lang="ru-RU" sz="2400" dirty="0" smtClean="0"/>
              <a:t>наружный квадрант орбиты.</a:t>
            </a:r>
          </a:p>
          <a:p>
            <a:r>
              <a:rPr lang="ru-RU" sz="2400" dirty="0" smtClean="0"/>
              <a:t>В случае нарушения целостности костной стенки орбиты требуется проведение КТ или МРТ для определения возможного распространения кисты в полость черепа</a:t>
            </a:r>
            <a:endParaRPr lang="ru-RU" sz="2400" dirty="0"/>
          </a:p>
        </p:txBody>
      </p:sp>
      <p:pic>
        <p:nvPicPr>
          <p:cNvPr id="7170" name="Picture 2" descr="Орбитальная дермоидная кист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4" y="1751554"/>
            <a:ext cx="5800719" cy="318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4065" y="5081847"/>
            <a:ext cx="5568196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Образование овальной формы, гомогенной </a:t>
            </a:r>
            <a:r>
              <a:rPr lang="ru-RU" sz="2200" dirty="0" err="1" smtClean="0"/>
              <a:t>анэхогенной</a:t>
            </a:r>
            <a:r>
              <a:rPr lang="ru-RU" sz="2200" dirty="0" smtClean="0"/>
              <a:t> структуры, с эффектом дорзального </a:t>
            </a:r>
            <a:r>
              <a:rPr lang="ru-RU" sz="2200" dirty="0"/>
              <a:t>усиления, с четкими ровными контурами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1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247" y="143436"/>
            <a:ext cx="10919012" cy="1057836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smtClean="0">
                <a:solidFill>
                  <a:schemeClr val="tx1"/>
                </a:solidFill>
              </a:rPr>
              <a:t>Боковая </a:t>
            </a:r>
            <a:r>
              <a:rPr lang="ru-RU" sz="3800" dirty="0" err="1" smtClean="0">
                <a:solidFill>
                  <a:schemeClr val="tx1"/>
                </a:solidFill>
              </a:rPr>
              <a:t>бранхиогенная</a:t>
            </a:r>
            <a:r>
              <a:rPr lang="ru-RU" sz="3800" dirty="0" smtClean="0">
                <a:solidFill>
                  <a:schemeClr val="tx1"/>
                </a:solidFill>
              </a:rPr>
              <a:t> </a:t>
            </a:r>
            <a:r>
              <a:rPr lang="ru-RU" sz="3800" dirty="0" smtClean="0">
                <a:solidFill>
                  <a:schemeClr val="tx1"/>
                </a:solidFill>
              </a:rPr>
              <a:t>киста</a:t>
            </a:r>
            <a:endParaRPr lang="ru-RU" sz="3800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58753" y="1464991"/>
            <a:ext cx="5146838" cy="4778711"/>
          </a:xfrm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r>
              <a:rPr lang="ru-RU" sz="2300" dirty="0" smtClean="0"/>
              <a:t>Вследствие неполной облитерации жаберных щелей возможно образование кист (наиболее часто образуются из второй жаберной щели), пазух или свищей.</a:t>
            </a:r>
          </a:p>
          <a:p>
            <a:r>
              <a:rPr lang="ru-RU" sz="2300" dirty="0" smtClean="0"/>
              <a:t>Типичная локализация – по переднему краю </a:t>
            </a:r>
            <a:r>
              <a:rPr lang="ru-RU" sz="2300" dirty="0"/>
              <a:t>грудино-ключично-сосцевидной мышцы, </a:t>
            </a:r>
            <a:r>
              <a:rPr lang="ru-RU" sz="2300" dirty="0" err="1" smtClean="0"/>
              <a:t>латерально</a:t>
            </a:r>
            <a:r>
              <a:rPr lang="ru-RU" sz="2300" dirty="0" smtClean="0"/>
              <a:t> </a:t>
            </a:r>
            <a:r>
              <a:rPr lang="ru-RU" sz="2300" dirty="0"/>
              <a:t>от </a:t>
            </a:r>
            <a:r>
              <a:rPr lang="ru-RU" sz="2300" dirty="0" smtClean="0"/>
              <a:t>общей </a:t>
            </a:r>
            <a:r>
              <a:rPr lang="ru-RU" sz="2300" dirty="0"/>
              <a:t>сонной </a:t>
            </a:r>
            <a:r>
              <a:rPr lang="ru-RU" sz="2300" dirty="0" smtClean="0"/>
              <a:t>артерии.</a:t>
            </a:r>
          </a:p>
          <a:p>
            <a:r>
              <a:rPr lang="ru-RU" sz="2300" dirty="0" smtClean="0"/>
              <a:t>Признак «клюва» - внедрение кистозной стенки между внутренней и наружной сонными артериями, над бифуркацией общей сонной артерии</a:t>
            </a:r>
          </a:p>
          <a:p>
            <a:endParaRPr lang="ru-RU" sz="2400" dirty="0"/>
          </a:p>
        </p:txBody>
      </p:sp>
      <p:pic>
        <p:nvPicPr>
          <p:cNvPr id="8194" name="Picture 2" descr="https://radiologyassistant.nl/img/containers/main/neck-masses-in-children/a56a8f04094446_3-TEK-cyst.jpg/231b30e28fc4e2147f1667dd336822d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2" y="2007074"/>
            <a:ext cx="5386126" cy="369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4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175" y="99664"/>
            <a:ext cx="10721789" cy="1075765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smtClean="0">
                <a:solidFill>
                  <a:schemeClr val="tx1"/>
                </a:solidFill>
              </a:rPr>
              <a:t>Боковая </a:t>
            </a:r>
            <a:r>
              <a:rPr lang="ru-RU" sz="3800" dirty="0" err="1" smtClean="0">
                <a:solidFill>
                  <a:schemeClr val="tx1"/>
                </a:solidFill>
              </a:rPr>
              <a:t>бранхиогенная</a:t>
            </a:r>
            <a:r>
              <a:rPr lang="ru-RU" sz="3800" dirty="0" smtClean="0">
                <a:solidFill>
                  <a:schemeClr val="tx1"/>
                </a:solidFill>
              </a:rPr>
              <a:t> </a:t>
            </a:r>
            <a:r>
              <a:rPr lang="ru-RU" sz="3800" dirty="0" smtClean="0">
                <a:solidFill>
                  <a:schemeClr val="tx1"/>
                </a:solidFill>
              </a:rPr>
              <a:t>киста</a:t>
            </a:r>
            <a:endParaRPr lang="ru-RU" sz="3800" dirty="0">
              <a:solidFill>
                <a:schemeClr val="tx1"/>
              </a:solidFill>
            </a:endParaRPr>
          </a:p>
        </p:txBody>
      </p:sp>
      <p:pic>
        <p:nvPicPr>
          <p:cNvPr id="9218" name="Picture 2" descr="Типичное ультразвуковое изображение кисты жаберной щели с эхогенными остатками.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55" y="1329196"/>
            <a:ext cx="4526629" cy="30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radiologyassistant.nl/img/containers/main/neck-masses-in-children/a57c5326f0a96f_4b-brachial-cyst.jpg/18b760385c75ed7b448aa35ea8515f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415" y="1357328"/>
            <a:ext cx="4590476" cy="306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0629" y="4578738"/>
            <a:ext cx="6251510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В-режим. Образование овальной формы, преимущественно </a:t>
            </a:r>
            <a:r>
              <a:rPr lang="ru-RU" sz="2200" dirty="0" err="1" smtClean="0"/>
              <a:t>анэхогенное</a:t>
            </a:r>
            <a:r>
              <a:rPr lang="ru-RU" sz="2200" dirty="0" smtClean="0"/>
              <a:t>, неоднородное за счет жировых включений, с ровными четкими контурами, с эффектом дорзального усиления, поддается компрессии датчиком с перемещением содержимого</a:t>
            </a:r>
            <a:endParaRPr lang="ru-RU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6614098" y="4578738"/>
            <a:ext cx="5337110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В-режим. </a:t>
            </a:r>
            <a:r>
              <a:rPr lang="ru-RU" sz="2200" dirty="0"/>
              <a:t>О</a:t>
            </a:r>
            <a:r>
              <a:rPr lang="ru-RU" sz="2200" dirty="0" smtClean="0"/>
              <a:t>бразование округлой формы, однородное, </a:t>
            </a:r>
            <a:r>
              <a:rPr lang="ru-RU" sz="2200" dirty="0" err="1" smtClean="0"/>
              <a:t>анэхогенное</a:t>
            </a:r>
            <a:r>
              <a:rPr lang="ru-RU" sz="2200" dirty="0" smtClean="0"/>
              <a:t>, с ровными четкими контурами, с эффектом усиления задней стенки </a:t>
            </a:r>
            <a:endParaRPr lang="ru-RU" sz="22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95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176" y="143974"/>
            <a:ext cx="10936942" cy="1057297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err="1" smtClean="0"/>
              <a:t>Бранхиогенный</a:t>
            </a:r>
            <a:r>
              <a:rPr lang="ru-RU" sz="3800" dirty="0" smtClean="0"/>
              <a:t> свищ</a:t>
            </a:r>
            <a:endParaRPr lang="ru-RU" sz="3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33883" y="1553905"/>
            <a:ext cx="4876799" cy="3202898"/>
          </a:xfrm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Расположен </a:t>
            </a:r>
            <a:r>
              <a:rPr lang="ru-RU" sz="2400" dirty="0" smtClean="0"/>
              <a:t>по переднему краю грудино-ключично-сосцевидной мышцы.</a:t>
            </a:r>
          </a:p>
          <a:p>
            <a:r>
              <a:rPr lang="ru-RU" sz="2400" dirty="0" smtClean="0"/>
              <a:t>Внутреннее отверстие свища второй жаберной щели расположено </a:t>
            </a:r>
            <a:r>
              <a:rPr lang="ru-RU" sz="2400" dirty="0" smtClean="0"/>
              <a:t>в небной миндалине</a:t>
            </a:r>
            <a:r>
              <a:rPr lang="ru-RU" sz="2400" dirty="0" smtClean="0"/>
              <a:t>.</a:t>
            </a:r>
            <a:endParaRPr lang="ru-RU" sz="2400" dirty="0" smtClean="0"/>
          </a:p>
          <a:p>
            <a:r>
              <a:rPr lang="ru-RU" sz="2400" dirty="0" smtClean="0"/>
              <a:t>Наружное отверстие - в надключичной области</a:t>
            </a:r>
          </a:p>
          <a:p>
            <a:endParaRPr lang="ru-RU" sz="2300" dirty="0"/>
          </a:p>
        </p:txBody>
      </p:sp>
      <p:pic>
        <p:nvPicPr>
          <p:cNvPr id="10242" name="Picture 2" descr="https://radiologyassistant.nl/img/containers/main/neck-masses-in-children/a56a8f4006abd9_5-sinus.jpg/8f0100cb9943a473615976d2de0a686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70" y="1553904"/>
            <a:ext cx="5036500" cy="320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3863" y="4852805"/>
            <a:ext cx="5541713" cy="1785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Мальчик, 2 года. В надключичной области свищ</a:t>
            </a:r>
            <a:r>
              <a:rPr lang="ru-RU" sz="2200" dirty="0" smtClean="0">
                <a:solidFill>
                  <a:srgbClr val="FF0000"/>
                </a:solidFill>
              </a:rPr>
              <a:t> </a:t>
            </a:r>
            <a:r>
              <a:rPr lang="ru-RU" sz="2200" dirty="0" smtClean="0"/>
              <a:t>с выделениями. В-режим. Линейная, неоднородная за счет </a:t>
            </a:r>
            <a:r>
              <a:rPr lang="ru-RU" sz="2200" dirty="0" err="1" smtClean="0"/>
              <a:t>эховзвеси</a:t>
            </a:r>
            <a:r>
              <a:rPr lang="ru-RU" sz="2200" dirty="0" smtClean="0"/>
              <a:t>, </a:t>
            </a:r>
            <a:r>
              <a:rPr lang="ru-RU" sz="2200" dirty="0" err="1" smtClean="0"/>
              <a:t>гипоэхогенная</a:t>
            </a:r>
            <a:r>
              <a:rPr lang="ru-RU" sz="2200" dirty="0" smtClean="0"/>
              <a:t> структура – свищ второй жаберной щели</a:t>
            </a:r>
            <a:endParaRPr lang="ru-RU" sz="22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5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70963" y="143436"/>
            <a:ext cx="10667999" cy="1111623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err="1" smtClean="0"/>
              <a:t>Бранхиогенный</a:t>
            </a:r>
            <a:r>
              <a:rPr lang="ru-RU" sz="3800" dirty="0" smtClean="0"/>
              <a:t> </a:t>
            </a:r>
            <a:r>
              <a:rPr lang="ru-RU" sz="3800" dirty="0" smtClean="0"/>
              <a:t>свищ</a:t>
            </a:r>
            <a:endParaRPr lang="ru-RU" sz="3800" dirty="0"/>
          </a:p>
        </p:txBody>
      </p:sp>
      <p:pic>
        <p:nvPicPr>
          <p:cNvPr id="11266" name="Picture 2" descr="https://radiologyassistant.nl/img/containers/main/neck-masses-in-children/a57c533b5beef6_5b-sinus.jpg/4701b5a8a4562686c39c378e8df0739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758" y="1452598"/>
            <a:ext cx="7174830" cy="349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50750" y="5201655"/>
            <a:ext cx="8928847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Девочка, 10 лет. В шейной области справа небольшое углубление. В-режим. Линейная структура, неоднородная за счет </a:t>
            </a:r>
            <a:r>
              <a:rPr lang="ru-RU" sz="2200" dirty="0" err="1" smtClean="0"/>
              <a:t>эховзвеси</a:t>
            </a:r>
            <a:r>
              <a:rPr lang="ru-RU" sz="2200" dirty="0" smtClean="0"/>
              <a:t>, </a:t>
            </a:r>
            <a:r>
              <a:rPr lang="ru-RU" sz="2200" dirty="0" err="1" smtClean="0"/>
              <a:t>гипоэхогенная</a:t>
            </a:r>
            <a:r>
              <a:rPr lang="ru-RU" sz="2200" dirty="0" smtClean="0"/>
              <a:t>, с ровными четкими контурами, с усилением задней стенки</a:t>
            </a:r>
            <a:endParaRPr lang="ru-RU" sz="22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10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2682" y="125505"/>
            <a:ext cx="10560424" cy="960145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err="1" smtClean="0"/>
              <a:t>Лимфангиома</a:t>
            </a:r>
            <a:endParaRPr lang="ru-RU" sz="38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687671" y="1344632"/>
            <a:ext cx="5235388" cy="4011140"/>
          </a:xfrm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Образование кистозной структуры, вызванное атипичным развитием лимфатических сосудов.</a:t>
            </a:r>
          </a:p>
          <a:p>
            <a:r>
              <a:rPr lang="ru-RU" sz="2400" dirty="0" smtClean="0"/>
              <a:t>В задней области шеи состоит из одной и более крупных </a:t>
            </a:r>
            <a:r>
              <a:rPr lang="ru-RU" sz="2400" dirty="0" err="1" smtClean="0"/>
              <a:t>анэхогенных</a:t>
            </a:r>
            <a:r>
              <a:rPr lang="ru-RU" sz="2400" dirty="0" smtClean="0"/>
              <a:t> кист.</a:t>
            </a:r>
          </a:p>
          <a:p>
            <a:r>
              <a:rPr lang="ru-RU" sz="2400" dirty="0" smtClean="0"/>
              <a:t>В передней области шеи – скопление мелких </a:t>
            </a:r>
            <a:r>
              <a:rPr lang="ru-RU" sz="2400" dirty="0" err="1" smtClean="0"/>
              <a:t>гиперэхогенных</a:t>
            </a:r>
            <a:r>
              <a:rPr lang="ru-RU" sz="2400" dirty="0" smtClean="0"/>
              <a:t> кист (</a:t>
            </a:r>
            <a:r>
              <a:rPr lang="ru-RU" sz="2400" dirty="0" err="1" smtClean="0"/>
              <a:t>гигрома</a:t>
            </a:r>
            <a:r>
              <a:rPr lang="ru-RU" sz="2400" dirty="0" smtClean="0"/>
              <a:t>), проникающее глубоко в шею или средостение</a:t>
            </a:r>
          </a:p>
          <a:p>
            <a:endParaRPr lang="ru-RU" sz="2300" dirty="0" smtClean="0"/>
          </a:p>
          <a:p>
            <a:endParaRPr lang="ru-RU" sz="2300" dirty="0"/>
          </a:p>
        </p:txBody>
      </p:sp>
      <p:pic>
        <p:nvPicPr>
          <p:cNvPr id="12290" name="Picture 2" descr="https://radiologyassistant.nl/img/containers/main/neck-masses-in-children/a57c53474bd027_6b-lymphangioma.jpg/48295e64e1b587bdc46c34b95d786d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9" y="1344632"/>
            <a:ext cx="5534725" cy="347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765" y="4901581"/>
            <a:ext cx="6293224" cy="1785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В-режим. Образование неправильной формы с перегородками различной толщины, неоднородной структуры за счет солидного компонента по передней стенке, </a:t>
            </a:r>
            <a:r>
              <a:rPr lang="ru-RU" sz="2200" dirty="0" err="1" smtClean="0"/>
              <a:t>анэхогенное</a:t>
            </a:r>
            <a:r>
              <a:rPr lang="ru-RU" sz="2200" dirty="0" smtClean="0"/>
              <a:t>, с четкими неровными контурами</a:t>
            </a:r>
            <a:endParaRPr lang="ru-RU" sz="22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84893" y="2761130"/>
            <a:ext cx="4303059" cy="2151528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300" dirty="0" smtClean="0"/>
              <a:t>Т2 ВИ: объемное многокамерное образование с перегородками, </a:t>
            </a:r>
            <a:r>
              <a:rPr lang="ru-RU" sz="2300" dirty="0" err="1" smtClean="0"/>
              <a:t>гиперинтенсивное</a:t>
            </a:r>
            <a:r>
              <a:rPr lang="ru-RU" sz="2300" dirty="0" smtClean="0"/>
              <a:t>, с четкими, неровными контурами</a:t>
            </a:r>
            <a:endParaRPr lang="ru-RU" sz="2300" dirty="0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641934" y="126044"/>
            <a:ext cx="10868747" cy="1218662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Лимфангиома</a:t>
            </a:r>
            <a:r>
              <a:rPr lang="ru-RU" sz="3600" dirty="0" smtClean="0"/>
              <a:t>. МРТ. Фронтальная плоскость</a:t>
            </a:r>
            <a:endParaRPr lang="ru-RU" sz="3600" dirty="0"/>
          </a:p>
        </p:txBody>
      </p:sp>
      <p:pic>
        <p:nvPicPr>
          <p:cNvPr id="14338" name="Picture 2" descr="https://radiologyassistant.nl/img/containers/main/neck-masses-in-children/a57c5354825ccd_6b2-lymphangioma.jpg/18c54b680dba83c213634819187aa6d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51" y="1559859"/>
            <a:ext cx="5419769" cy="489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8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9461" y="2354130"/>
            <a:ext cx="5074024" cy="3026486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ru-RU" sz="2200" dirty="0" smtClean="0"/>
              <a:t>Девочка, 6 лет. </a:t>
            </a:r>
            <a:r>
              <a:rPr lang="ru-RU" sz="2200" dirty="0" smtClean="0"/>
              <a:t>В-режим</a:t>
            </a:r>
            <a:r>
              <a:rPr lang="ru-RU" sz="2200" dirty="0" smtClean="0"/>
              <a:t>. </a:t>
            </a:r>
            <a:r>
              <a:rPr lang="ru-RU" sz="2200" dirty="0" smtClean="0"/>
              <a:t>Образование </a:t>
            </a:r>
            <a:r>
              <a:rPr lang="ru-RU" sz="2200" dirty="0" smtClean="0"/>
              <a:t>наибольшего </a:t>
            </a:r>
            <a:r>
              <a:rPr lang="ru-RU" sz="2200" dirty="0" smtClean="0"/>
              <a:t>диаметра неправильной </a:t>
            </a:r>
            <a:r>
              <a:rPr lang="ru-RU" sz="2200" dirty="0" smtClean="0"/>
              <a:t>формы, неоднородное за счет кровоизлияний, солидного компонента по передней стенке, </a:t>
            </a:r>
            <a:r>
              <a:rPr lang="ru-RU" sz="2200" dirty="0" err="1" smtClean="0"/>
              <a:t>анэхогенное</a:t>
            </a:r>
            <a:r>
              <a:rPr lang="ru-RU" sz="2200" dirty="0" smtClean="0"/>
              <a:t>, с </a:t>
            </a:r>
            <a:r>
              <a:rPr lang="ru-RU" sz="2200" dirty="0" smtClean="0"/>
              <a:t>четкими </a:t>
            </a:r>
            <a:r>
              <a:rPr lang="ru-RU" sz="2200" dirty="0" smtClean="0"/>
              <a:t>ровными контурами, с эффектом дорзального усиления</a:t>
            </a:r>
            <a:endParaRPr lang="ru-RU" sz="2200" dirty="0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842684" y="161902"/>
            <a:ext cx="10500718" cy="1039369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smtClean="0"/>
              <a:t>Множественные </a:t>
            </a:r>
            <a:r>
              <a:rPr lang="ru-RU" sz="3800" dirty="0" err="1" smtClean="0"/>
              <a:t>л</a:t>
            </a:r>
            <a:r>
              <a:rPr lang="ru-RU" sz="3800" dirty="0" err="1" smtClean="0"/>
              <a:t>имфангиомы</a:t>
            </a:r>
            <a:endParaRPr lang="ru-RU" sz="3800" dirty="0"/>
          </a:p>
        </p:txBody>
      </p:sp>
      <p:pic>
        <p:nvPicPr>
          <p:cNvPr id="13314" name="Picture 2" descr="https://radiologyassistant.nl/img/containers/main/neck-masses-in-children/a57c556e3e2f8d_7.jpg/a85d6a5f719dd956be44587cb87e5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2" y="2033195"/>
            <a:ext cx="5726217" cy="366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40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66967" y="2360339"/>
            <a:ext cx="4518209" cy="2682946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200" dirty="0" smtClean="0"/>
              <a:t>Мальчик, 3 года. В-режим. Образование неправильной формы, неоднородной структуры за счет кровоизлияний, </a:t>
            </a:r>
            <a:r>
              <a:rPr lang="ru-RU" sz="2200" dirty="0" err="1" smtClean="0"/>
              <a:t>анэхогенное</a:t>
            </a:r>
            <a:r>
              <a:rPr lang="ru-RU" sz="2200" dirty="0" smtClean="0"/>
              <a:t>, с нечеткими неровными контурами, с усилением задней стенки</a:t>
            </a:r>
            <a:endParaRPr lang="ru-RU" sz="2200" dirty="0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717176" y="125505"/>
            <a:ext cx="10668000" cy="1129553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err="1" smtClean="0"/>
              <a:t>Лимфангиома</a:t>
            </a:r>
            <a:endParaRPr lang="ru-RU" sz="3800" dirty="0"/>
          </a:p>
        </p:txBody>
      </p:sp>
      <p:pic>
        <p:nvPicPr>
          <p:cNvPr id="15362" name="Picture 2" descr="https://radiologyassistant.nl/img/containers/main/neck-masses-in-children/a57c55a2bcccd5_6d-lymphangioma.jpg/290705f535c9fe9d07b9edb814abb9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6" y="1799299"/>
            <a:ext cx="5882167" cy="38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97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02133" y="5432615"/>
            <a:ext cx="9681883" cy="1039903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smtClean="0"/>
              <a:t>Т1 ВИ: объемное образование гетерогенной структуры с уровнем жидкости, </a:t>
            </a:r>
            <a:r>
              <a:rPr lang="ru-RU" sz="2200" dirty="0" err="1" smtClean="0"/>
              <a:t>гиперинтенсивное</a:t>
            </a:r>
            <a:r>
              <a:rPr lang="ru-RU" sz="2200" dirty="0" smtClean="0"/>
              <a:t>, с четкими неровными контурами. На </a:t>
            </a:r>
            <a:r>
              <a:rPr lang="ru-RU" sz="2200" dirty="0" err="1" smtClean="0"/>
              <a:t>постконтрастном</a:t>
            </a:r>
            <a:r>
              <a:rPr lang="ru-RU" sz="2200" dirty="0" smtClean="0"/>
              <a:t> Т1 ВИ - усиление интенсивности сигнала </a:t>
            </a:r>
            <a:endParaRPr lang="ru-RU" sz="2200" dirty="0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717176" y="161902"/>
            <a:ext cx="10739718" cy="1146945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Лимфангиома</a:t>
            </a:r>
            <a:r>
              <a:rPr lang="ru-RU" sz="3600" dirty="0" smtClean="0"/>
              <a:t>. МРТ. Аксиальная плоскость</a:t>
            </a:r>
            <a:endParaRPr lang="ru-RU" sz="3600" dirty="0"/>
          </a:p>
        </p:txBody>
      </p:sp>
      <p:pic>
        <p:nvPicPr>
          <p:cNvPr id="16386" name="Picture 2" descr="https://radiologyassistant.nl/img/containers/main/neck-masses-in-children/a57c5728bf40f2_12.jpg/aa43a356e87653c9d2a938b01c4a008f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426" y="1532966"/>
            <a:ext cx="7397295" cy="367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42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138545"/>
            <a:ext cx="10058400" cy="966862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/>
              <a:t>Введение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887" y="1398493"/>
            <a:ext cx="11557931" cy="527124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Диагностический подход: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2</a:t>
            </a:fld>
            <a:endParaRPr lang="ru-RU"/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270339323"/>
              </p:ext>
            </p:extLst>
          </p:nvPr>
        </p:nvGraphicFramePr>
        <p:xfrm>
          <a:off x="259791" y="1398493"/>
          <a:ext cx="8772243" cy="5239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8677469" y="1366663"/>
            <a:ext cx="3143229" cy="143252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- Реактивные изменения лимфоузла</a:t>
            </a: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- Лимфаденит</a:t>
            </a: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- </a:t>
            </a:r>
            <a:r>
              <a:rPr lang="ru-RU" sz="2000" b="1" i="1" dirty="0" err="1" smtClean="0">
                <a:solidFill>
                  <a:schemeClr val="tx1"/>
                </a:solidFill>
              </a:rPr>
              <a:t>Лимфома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7469" y="3060441"/>
            <a:ext cx="3143229" cy="357746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- Поражения щитовидной железы</a:t>
            </a: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- </a:t>
            </a:r>
            <a:r>
              <a:rPr lang="ru-RU" sz="2000" b="1" i="1" dirty="0" err="1" smtClean="0">
                <a:solidFill>
                  <a:schemeClr val="tx1"/>
                </a:solidFill>
              </a:rPr>
              <a:t>Фиброматоз</a:t>
            </a:r>
            <a:r>
              <a:rPr lang="ru-RU" sz="2000" b="1" i="1" dirty="0" smtClean="0">
                <a:solidFill>
                  <a:schemeClr val="tx1"/>
                </a:solidFill>
              </a:rPr>
              <a:t> шеи</a:t>
            </a: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- </a:t>
            </a:r>
            <a:r>
              <a:rPr lang="ru-RU" sz="2000" b="1" i="1" dirty="0" err="1" smtClean="0">
                <a:solidFill>
                  <a:schemeClr val="tx1"/>
                </a:solidFill>
              </a:rPr>
              <a:t>Пиломатриксома</a:t>
            </a:r>
            <a:endParaRPr lang="ru-RU" sz="2000" b="1" i="1" dirty="0" smtClean="0">
              <a:solidFill>
                <a:schemeClr val="tx1"/>
              </a:solidFill>
            </a:endParaRP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- Эктопия вилочковой железы</a:t>
            </a: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- Тератома</a:t>
            </a: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- </a:t>
            </a:r>
            <a:r>
              <a:rPr lang="ru-RU" sz="2000" b="1" i="1" dirty="0" err="1" smtClean="0">
                <a:solidFill>
                  <a:schemeClr val="tx1"/>
                </a:solidFill>
              </a:rPr>
              <a:t>Рабдомиосаркома</a:t>
            </a:r>
            <a:endParaRPr lang="ru-RU" sz="2000" b="1" i="1" dirty="0" smtClean="0">
              <a:solidFill>
                <a:schemeClr val="tx1"/>
              </a:solidFill>
            </a:endParaRP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- </a:t>
            </a:r>
            <a:r>
              <a:rPr lang="ru-RU" sz="2000" b="1" i="1" dirty="0" err="1" smtClean="0">
                <a:solidFill>
                  <a:schemeClr val="tx1"/>
                </a:solidFill>
              </a:rPr>
              <a:t>Нейрофиброма</a:t>
            </a:r>
            <a:endParaRPr lang="ru-RU" sz="2000" b="1" i="1" dirty="0" smtClean="0">
              <a:solidFill>
                <a:schemeClr val="tx1"/>
              </a:solidFill>
            </a:endParaRP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- </a:t>
            </a:r>
            <a:r>
              <a:rPr lang="ru-RU" sz="2000" b="1" i="1" dirty="0" err="1" smtClean="0">
                <a:solidFill>
                  <a:schemeClr val="tx1"/>
                </a:solidFill>
              </a:rPr>
              <a:t>Нейробластома</a:t>
            </a:r>
            <a:endParaRPr lang="ru-RU" sz="2000" b="1" i="1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8146473" y="2044931"/>
            <a:ext cx="530996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21" idx="1"/>
          </p:cNvCxnSpPr>
          <p:nvPr/>
        </p:nvCxnSpPr>
        <p:spPr>
          <a:xfrm>
            <a:off x="8195971" y="3855420"/>
            <a:ext cx="481498" cy="993755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16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824" y="143435"/>
            <a:ext cx="10596282" cy="1021977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smtClean="0"/>
              <a:t>Ранула</a:t>
            </a:r>
            <a:endParaRPr lang="ru-RU" sz="3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92471" y="1632428"/>
            <a:ext cx="4410635" cy="2753016"/>
          </a:xfrm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Ранула – киста подъязычной слюнной железы, располагающаяся под слизистой оболочкой дна полости рта.</a:t>
            </a:r>
          </a:p>
          <a:p>
            <a:r>
              <a:rPr lang="ru-RU" sz="2400" dirty="0" smtClean="0"/>
              <a:t>Иногда может распространяться в подчелюстное пространство</a:t>
            </a:r>
            <a:endParaRPr lang="ru-RU" sz="2400" dirty="0"/>
          </a:p>
        </p:txBody>
      </p:sp>
      <p:pic>
        <p:nvPicPr>
          <p:cNvPr id="17410" name="Picture 2" descr="Ранулал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14" y="1297655"/>
            <a:ext cx="5522465" cy="329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0429" y="4726118"/>
            <a:ext cx="6288833" cy="1785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Мальчик, 16 лет. В-режим. Образование овальной формы, неоднородной структуры за счет </a:t>
            </a:r>
            <a:r>
              <a:rPr lang="ru-RU" sz="2200" dirty="0" err="1" smtClean="0"/>
              <a:t>эховзвеси</a:t>
            </a:r>
            <a:r>
              <a:rPr lang="ru-RU" sz="2200" dirty="0" smtClean="0"/>
              <a:t>, </a:t>
            </a:r>
            <a:r>
              <a:rPr lang="ru-RU" sz="2200" dirty="0" err="1" smtClean="0"/>
              <a:t>анэхогенное</a:t>
            </a:r>
            <a:r>
              <a:rPr lang="ru-RU" sz="2200" dirty="0" smtClean="0"/>
              <a:t>, с эффектом дорзального усиления, с четкими ровными контурами</a:t>
            </a:r>
            <a:endParaRPr lang="ru-RU" sz="22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99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094" y="148729"/>
            <a:ext cx="10490034" cy="1082912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smtClean="0"/>
              <a:t>Эктазия яремной вены</a:t>
            </a:r>
            <a:endParaRPr lang="ru-RU" sz="3800" dirty="0"/>
          </a:p>
        </p:txBody>
      </p:sp>
      <p:pic>
        <p:nvPicPr>
          <p:cNvPr id="7" name="a57c9174dae453_3 jugular ectasi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6916" y="1445299"/>
            <a:ext cx="6680718" cy="5010047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21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397551" y="2719215"/>
            <a:ext cx="3423028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Мальчик, 7 лет. Жалобы на наличие образования в области шеи во время напряжения. </a:t>
            </a:r>
            <a:r>
              <a:rPr lang="ru-RU" sz="2200" dirty="0"/>
              <a:t>Р</a:t>
            </a:r>
            <a:r>
              <a:rPr lang="ru-RU" sz="2200" dirty="0" smtClean="0"/>
              <a:t>асширение внутренней яремной вены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81810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0575" y="1967345"/>
            <a:ext cx="10058400" cy="2481903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Продолжение в следующей части.</a:t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Благодарю за внимание !</a:t>
            </a:r>
            <a:endParaRPr lang="ru-RU" sz="40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64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1164" y="180110"/>
            <a:ext cx="10723418" cy="967372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smtClean="0"/>
              <a:t>Локализация кистозных образований</a:t>
            </a:r>
            <a:endParaRPr lang="ru-RU" sz="38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346294" y="1740086"/>
            <a:ext cx="4859588" cy="4643717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400" b="1" dirty="0" smtClean="0"/>
              <a:t>Срединные: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к</a:t>
            </a:r>
            <a:r>
              <a:rPr lang="ru-RU" sz="2400" dirty="0" smtClean="0"/>
              <a:t>исты щитовидно-язычного протока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/>
              <a:t>д</a:t>
            </a:r>
            <a:r>
              <a:rPr lang="ru-RU" sz="2400" dirty="0" err="1" smtClean="0"/>
              <a:t>ермоидные</a:t>
            </a:r>
            <a:r>
              <a:rPr lang="ru-RU" sz="2400" dirty="0" smtClean="0"/>
              <a:t> кисты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ранулы</a:t>
            </a:r>
            <a:endParaRPr lang="ru-RU" sz="2400" dirty="0"/>
          </a:p>
          <a:p>
            <a:r>
              <a:rPr lang="ru-RU" sz="2400" b="1" dirty="0" smtClean="0"/>
              <a:t>Латеральные: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кисты жаберных щелей (</a:t>
            </a:r>
            <a:r>
              <a:rPr lang="ru-RU" sz="2400" dirty="0" err="1" smtClean="0"/>
              <a:t>бранхиогенные</a:t>
            </a:r>
            <a:r>
              <a:rPr lang="ru-RU" sz="2400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/>
              <a:t>лимфангиомы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с</a:t>
            </a:r>
            <a:r>
              <a:rPr lang="ru-RU" sz="2400" dirty="0" smtClean="0"/>
              <a:t>осудистые </a:t>
            </a:r>
            <a:r>
              <a:rPr lang="ru-RU" sz="2400" dirty="0" err="1" smtClean="0"/>
              <a:t>мальформации</a:t>
            </a:r>
            <a:endParaRPr lang="ru-RU" sz="2400" dirty="0" smtClean="0"/>
          </a:p>
          <a:p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1026" name="Picture 2" descr="Нажмите на изображение, чтобы увеличить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4" y="1416423"/>
            <a:ext cx="5140034" cy="529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28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64276" y="149629"/>
            <a:ext cx="10346852" cy="1231302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smtClean="0"/>
              <a:t>Дифференциация кистозной и солидной структур</a:t>
            </a:r>
            <a:endParaRPr lang="ru-RU" sz="3800" dirty="0"/>
          </a:p>
        </p:txBody>
      </p:sp>
      <p:pic>
        <p:nvPicPr>
          <p:cNvPr id="8" name="a57c918cf1abf8_2 Brachial cleft cy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356" y="1600816"/>
            <a:ext cx="6716783" cy="5037093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4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760270" y="3396087"/>
            <a:ext cx="3870898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Девочка, 13 лет. В-режим.</a:t>
            </a:r>
          </a:p>
          <a:p>
            <a:r>
              <a:rPr lang="ru-RU" sz="2200" dirty="0" smtClean="0"/>
              <a:t>При смене положения тела отмечается перемещение содержимого образования</a:t>
            </a:r>
            <a:endParaRPr lang="ru-RU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306" y="125507"/>
            <a:ext cx="11403106" cy="1165412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smtClean="0"/>
              <a:t>Киста щитовидно-язычного протока</a:t>
            </a:r>
            <a:endParaRPr lang="ru-RU" sz="3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8365" y="1868488"/>
            <a:ext cx="4982763" cy="4331260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>
              <a:buSzPct val="90000"/>
            </a:pPr>
            <a:r>
              <a:rPr lang="ru-RU" sz="2300" dirty="0"/>
              <a:t>В</a:t>
            </a:r>
            <a:r>
              <a:rPr lang="ru-RU" sz="2300" dirty="0" smtClean="0"/>
              <a:t> процессе эмбриогенеза происходит редукция протока после опускания зачатка щитовидной железы до нормального анатомического положения.</a:t>
            </a:r>
          </a:p>
          <a:p>
            <a:pPr>
              <a:buSzPct val="90000"/>
            </a:pPr>
            <a:r>
              <a:rPr lang="ru-RU" sz="2300" dirty="0"/>
              <a:t>М</a:t>
            </a:r>
            <a:r>
              <a:rPr lang="ru-RU" sz="2300" dirty="0" smtClean="0"/>
              <a:t>ожет развиться по ходу протока в случае его неполной редукции.</a:t>
            </a:r>
          </a:p>
          <a:p>
            <a:pPr>
              <a:buSzPct val="90000"/>
            </a:pPr>
            <a:r>
              <a:rPr lang="ru-RU" sz="2300" dirty="0" smtClean="0"/>
              <a:t>Киста </a:t>
            </a:r>
            <a:r>
              <a:rPr lang="ru-RU" sz="2300" dirty="0"/>
              <a:t>с</a:t>
            </a:r>
            <a:r>
              <a:rPr lang="ru-RU" sz="2300" dirty="0" smtClean="0"/>
              <a:t>мещается вверх во время акта глотания или если попросить пациента высунуть язык</a:t>
            </a:r>
          </a:p>
          <a:p>
            <a:pPr>
              <a:buSzPct val="90000"/>
            </a:pPr>
            <a:endParaRPr lang="ru-RU" sz="2400" dirty="0"/>
          </a:p>
        </p:txBody>
      </p:sp>
      <p:pic>
        <p:nvPicPr>
          <p:cNvPr id="2050" name="Picture 2" descr="https://radiologyassistant.nl/img/containers/main/neck-masses-in-children/a50979794e2b64_thyroglossus.jpg/78570aade3e26a3020a90a79804c31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8" y="1990165"/>
            <a:ext cx="5741689" cy="40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73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59837" y="143887"/>
            <a:ext cx="10935477" cy="1132930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smtClean="0"/>
              <a:t>Киста щитовидно-язычного протока</a:t>
            </a:r>
            <a:endParaRPr lang="ru-RU" sz="3800" dirty="0"/>
          </a:p>
        </p:txBody>
      </p:sp>
      <p:pic>
        <p:nvPicPr>
          <p:cNvPr id="8" name="a57c91eaad60e0_1 thyroglossal duct cy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2174" y="1572889"/>
            <a:ext cx="6495701" cy="506502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6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649308" y="2874292"/>
            <a:ext cx="3142211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Дифференциально диагностический признак </a:t>
            </a:r>
            <a:r>
              <a:rPr lang="ru-RU" sz="2200" dirty="0" smtClean="0"/>
              <a:t>– смещение кисты вверх за подъязычной костью при глотании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35480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6165" y="125506"/>
            <a:ext cx="11241741" cy="1170438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smtClean="0"/>
              <a:t>Киста щитовидно-язычного протока. УЗИ. В-режим. Поперечное сканирование</a:t>
            </a:r>
            <a:endParaRPr lang="ru-RU" sz="3800" dirty="0"/>
          </a:p>
        </p:txBody>
      </p:sp>
      <p:pic>
        <p:nvPicPr>
          <p:cNvPr id="3074" name="Picture 2" descr="Киста щитовидно-язычного проток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42" y="1462731"/>
            <a:ext cx="4613280" cy="332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иста щитовидно-язычного проток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853" y="1713848"/>
            <a:ext cx="5454053" cy="282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0630" y="4935673"/>
            <a:ext cx="5956406" cy="1785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Образование округлой формы, гетерогенной структуры (за счет белковых включений, кровоизлияний), преимущественно пониженной </a:t>
            </a:r>
            <a:r>
              <a:rPr lang="ru-RU" sz="2200" dirty="0" err="1" smtClean="0"/>
              <a:t>эхогенности</a:t>
            </a:r>
            <a:r>
              <a:rPr lang="ru-RU" sz="2200" dirty="0" smtClean="0"/>
              <a:t>, с четкими ровными контурами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354220" y="4722971"/>
            <a:ext cx="5253318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/>
              <a:t>Образование </a:t>
            </a:r>
            <a:r>
              <a:rPr lang="ru-RU" sz="2200" dirty="0" err="1"/>
              <a:t>овоидной</a:t>
            </a:r>
            <a:r>
              <a:rPr lang="ru-RU" sz="2200" dirty="0"/>
              <a:t> </a:t>
            </a:r>
            <a:r>
              <a:rPr lang="ru-RU" sz="2200" dirty="0" smtClean="0"/>
              <a:t>формы, </a:t>
            </a:r>
            <a:r>
              <a:rPr lang="ru-RU" sz="2200" dirty="0"/>
              <a:t>гомогенной </a:t>
            </a:r>
            <a:r>
              <a:rPr lang="ru-RU" sz="2200" dirty="0" err="1" smtClean="0"/>
              <a:t>анэхогенной</a:t>
            </a:r>
            <a:r>
              <a:rPr lang="ru-RU" sz="2200" dirty="0" smtClean="0"/>
              <a:t> структуры, с эффектом дорзального </a:t>
            </a:r>
            <a:r>
              <a:rPr lang="ru-RU" sz="2200" dirty="0"/>
              <a:t>усиления, с четкими ровными контурами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6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824" y="143973"/>
            <a:ext cx="10560424" cy="1093156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smtClean="0"/>
              <a:t>Дермоидная киста</a:t>
            </a:r>
            <a:endParaRPr lang="ru-RU" sz="3800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7148945" y="1585378"/>
            <a:ext cx="4482223" cy="2976282"/>
          </a:xfrm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ru-RU" sz="2400" dirty="0" smtClean="0"/>
              <a:t>Содержит клетки плоского эпителия и придатки кожи: волосяные фолликулы, продукты сальных, потовых желез.</a:t>
            </a:r>
          </a:p>
          <a:p>
            <a:r>
              <a:rPr lang="ru-RU" sz="2400" dirty="0" smtClean="0"/>
              <a:t>Наиболее типичная локализация – яремная вырезка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Типичная гиперэхогенная дермоидная киста в супрастеральной выемке.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1" y="1414548"/>
            <a:ext cx="6209014" cy="331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10441" y="4909909"/>
            <a:ext cx="6209014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В-режим. </a:t>
            </a:r>
            <a:r>
              <a:rPr lang="ru-RU" sz="2200" dirty="0"/>
              <a:t>О</a:t>
            </a:r>
            <a:r>
              <a:rPr lang="ru-RU" sz="2200" dirty="0" smtClean="0"/>
              <a:t>бразование овальной формы</a:t>
            </a:r>
            <a:r>
              <a:rPr lang="ru-RU" sz="2200" dirty="0"/>
              <a:t>, </a:t>
            </a:r>
            <a:r>
              <a:rPr lang="ru-RU" sz="2200" dirty="0" smtClean="0"/>
              <a:t>неоднородное за счет </a:t>
            </a:r>
            <a:r>
              <a:rPr lang="ru-RU" sz="2200" dirty="0" err="1" smtClean="0"/>
              <a:t>эховзвеси</a:t>
            </a:r>
            <a:r>
              <a:rPr lang="ru-RU" sz="2200" dirty="0" smtClean="0"/>
              <a:t>, </a:t>
            </a:r>
            <a:r>
              <a:rPr lang="ru-RU" sz="2200" dirty="0" err="1" smtClean="0"/>
              <a:t>анэхогенное</a:t>
            </a:r>
            <a:r>
              <a:rPr lang="ru-RU" sz="2200" dirty="0" smtClean="0"/>
              <a:t>, с эффектом дорзального усиления, </a:t>
            </a:r>
            <a:r>
              <a:rPr lang="ru-RU" sz="2200" dirty="0"/>
              <a:t>с четкими ровными контурами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29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824" y="143974"/>
            <a:ext cx="10524564" cy="1057298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800" dirty="0" smtClean="0"/>
              <a:t>Дермоидная киста</a:t>
            </a:r>
            <a:endParaRPr lang="ru-RU" sz="3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73741" y="1559858"/>
            <a:ext cx="10883153" cy="494243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Дифференциация от кисты щитовидно-язычного протока может быть затруднена в случае нетипичного расположения гетерогенной </a:t>
            </a:r>
            <a:r>
              <a:rPr lang="ru-RU" sz="2400" dirty="0" err="1" smtClean="0"/>
              <a:t>дермоидной</a:t>
            </a:r>
            <a:r>
              <a:rPr lang="ru-RU" sz="2400" dirty="0" smtClean="0"/>
              <a:t> кисты вблизи от подъязычной кости.</a:t>
            </a:r>
          </a:p>
          <a:p>
            <a:endParaRPr lang="ru-RU" sz="2400" dirty="0"/>
          </a:p>
        </p:txBody>
      </p:sp>
      <p:pic>
        <p:nvPicPr>
          <p:cNvPr id="6150" name="Picture 6" descr="Дермоидная кис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4" y="2795968"/>
            <a:ext cx="4912658" cy="37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82871" y="3460376"/>
            <a:ext cx="4625788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В-режим. Образование овальной формы, неоднородное, </a:t>
            </a:r>
            <a:r>
              <a:rPr lang="ru-RU" sz="2200" dirty="0" err="1" smtClean="0"/>
              <a:t>анэхогенное</a:t>
            </a:r>
            <a:r>
              <a:rPr lang="ru-RU" sz="2200" dirty="0" smtClean="0"/>
              <a:t> с солидным компонентом, с четкими ровными контурами, с эффектом дорзального усиления</a:t>
            </a:r>
            <a:endParaRPr lang="ru-RU" sz="22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6C4E-23F6-47FE-9E32-54732076017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6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Дерево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10417</TotalTime>
  <Words>990</Words>
  <Application>Microsoft Office PowerPoint</Application>
  <PresentationFormat>Широкоэкранный</PresentationFormat>
  <Paragraphs>133</Paragraphs>
  <Slides>22</Slides>
  <Notes>10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Calibri</vt:lpstr>
      <vt:lpstr>Georgia</vt:lpstr>
      <vt:lpstr>Trebuchet MS</vt:lpstr>
      <vt:lpstr>Wingdings</vt:lpstr>
      <vt:lpstr>Дерево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  Кафедра лучевой диагностики ИПО     Образования шеи у детей. Часть 1</vt:lpstr>
      <vt:lpstr>Введение</vt:lpstr>
      <vt:lpstr>Локализация кистозных образований</vt:lpstr>
      <vt:lpstr>Дифференциация кистозной и солидной структур</vt:lpstr>
      <vt:lpstr>Киста щитовидно-язычного протока</vt:lpstr>
      <vt:lpstr>Киста щитовидно-язычного протока</vt:lpstr>
      <vt:lpstr>Киста щитовидно-язычного протока. УЗИ. В-режим. Поперечное сканирование</vt:lpstr>
      <vt:lpstr>Дермоидная киста</vt:lpstr>
      <vt:lpstr>Дермоидная киста</vt:lpstr>
      <vt:lpstr>Орбитальная дермоидная киста</vt:lpstr>
      <vt:lpstr>Боковая бранхиогенная киста</vt:lpstr>
      <vt:lpstr>Боковая бранхиогенная киста</vt:lpstr>
      <vt:lpstr>Бранхиогенный свищ</vt:lpstr>
      <vt:lpstr>Бранхиогенный свищ</vt:lpstr>
      <vt:lpstr>Лимфангиома</vt:lpstr>
      <vt:lpstr>Лимфангиома. МРТ. Фронтальная плоскость</vt:lpstr>
      <vt:lpstr>Множественные лимфангиомы</vt:lpstr>
      <vt:lpstr>Лимфангиома</vt:lpstr>
      <vt:lpstr>Лимфангиома. МРТ. Аксиальная плоскость</vt:lpstr>
      <vt:lpstr>Ранула</vt:lpstr>
      <vt:lpstr>Эктазия яремной вены</vt:lpstr>
      <vt:lpstr>Продолжение в следующей части.  Благодарю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188</cp:revision>
  <dcterms:created xsi:type="dcterms:W3CDTF">2023-04-10T11:05:16Z</dcterms:created>
  <dcterms:modified xsi:type="dcterms:W3CDTF">2023-04-22T07:43:33Z</dcterms:modified>
</cp:coreProperties>
</file>