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4" r:id="rId2"/>
    <p:sldId id="285" r:id="rId3"/>
    <p:sldId id="269" r:id="rId4"/>
    <p:sldId id="262" r:id="rId5"/>
    <p:sldId id="271" r:id="rId6"/>
    <p:sldId id="277" r:id="rId7"/>
    <p:sldId id="279" r:id="rId8"/>
    <p:sldId id="280" r:id="rId9"/>
    <p:sldId id="281" r:id="rId10"/>
    <p:sldId id="273" r:id="rId11"/>
    <p:sldId id="272" r:id="rId12"/>
    <p:sldId id="274" r:id="rId13"/>
    <p:sldId id="275" r:id="rId14"/>
    <p:sldId id="282" r:id="rId15"/>
    <p:sldId id="276" r:id="rId16"/>
    <p:sldId id="28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24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09CB-A305-456B-B209-8E2143694658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04B3-EB9C-4114-B5D7-4EA6C73BE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264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09CB-A305-456B-B209-8E2143694658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04B3-EB9C-4114-B5D7-4EA6C73BE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91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09CB-A305-456B-B209-8E2143694658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04B3-EB9C-4114-B5D7-4EA6C73BE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68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09CB-A305-456B-B209-8E2143694658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04B3-EB9C-4114-B5D7-4EA6C73BE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8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09CB-A305-456B-B209-8E2143694658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04B3-EB9C-4114-B5D7-4EA6C73BE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79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09CB-A305-456B-B209-8E2143694658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04B3-EB9C-4114-B5D7-4EA6C73BE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32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09CB-A305-456B-B209-8E2143694658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04B3-EB9C-4114-B5D7-4EA6C73BE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17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09CB-A305-456B-B209-8E2143694658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04B3-EB9C-4114-B5D7-4EA6C73BE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26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09CB-A305-456B-B209-8E2143694658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04B3-EB9C-4114-B5D7-4EA6C73BE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0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09CB-A305-456B-B209-8E2143694658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04B3-EB9C-4114-B5D7-4EA6C73BE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04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09CB-A305-456B-B209-8E2143694658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04B3-EB9C-4114-B5D7-4EA6C73BE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1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F09CB-A305-456B-B209-8E2143694658}" type="datetimeFigureOut">
              <a:rPr lang="ru-RU" smtClean="0"/>
              <a:t>07.01.2020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104B3-EB9C-4114-B5D7-4EA6C73BE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85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435" y="332656"/>
            <a:ext cx="10058400" cy="201622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ФЕДЕРАЛЬНОЕ ГОСУДАРСТВЕННОЕ БЮДЖЕТНОЕ УЧЕРЕЖДЕНИЕ  ВЫСШЕГО  ОБРАЗОВАНИЯ «КРАСНОЯРСКИЙ ГОСУДАРСТВЕННЫЙ  МЕДИЦИНСКИЙ УНИВЕРСИТЕТ ИМЕНИ  ПРОФЕССОРА  В.Ф. ВОЙНО-ЯСЕНЕЦКОГО» МИНИСТЕРСТВА ЗДРАВООХРАНЕНИЯ  РОССИЙСКОЙ ФЕДЕРАЦИИ</a:t>
            </a:r>
            <a:br>
              <a:rPr lang="ru-RU" sz="1800" dirty="0" smtClean="0"/>
            </a:br>
            <a:r>
              <a:rPr lang="ru-RU" sz="1800" dirty="0" smtClean="0"/>
              <a:t>КАФЕДРА АКУШЕРСТВА И ГИНЕКОЛОГИИ И ИПО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459865"/>
            <a:ext cx="10972800" cy="3849455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8000" b="1" dirty="0" smtClean="0"/>
              <a:t>Реферат</a:t>
            </a:r>
            <a:r>
              <a:rPr lang="ru-RU" sz="8000" b="1" dirty="0"/>
              <a:t> </a:t>
            </a:r>
            <a:r>
              <a:rPr lang="ru-RU" sz="8000" b="1" dirty="0" smtClean="0"/>
              <a:t>на тему:</a:t>
            </a:r>
          </a:p>
          <a:p>
            <a:pPr marL="0" indent="0" algn="ctr">
              <a:buNone/>
            </a:pPr>
            <a:r>
              <a:rPr lang="ru-RU" sz="8000" b="1" dirty="0" smtClean="0"/>
              <a:t>«Применение антиретровирусной терапии </a:t>
            </a:r>
          </a:p>
          <a:p>
            <a:pPr marL="0" indent="0" algn="ctr">
              <a:buNone/>
            </a:pPr>
            <a:r>
              <a:rPr lang="ru-RU" sz="8000" b="1" dirty="0" smtClean="0"/>
              <a:t>у беременных с ВИЧ инфекцией »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sz="2200" dirty="0" smtClean="0"/>
          </a:p>
          <a:p>
            <a:pPr marL="0" indent="0" algn="r">
              <a:buNone/>
            </a:pPr>
            <a:r>
              <a:rPr lang="ru-RU" sz="6400" dirty="0" smtClean="0"/>
              <a:t>                                                                    Выполнила: Жданова С.С.</a:t>
            </a:r>
          </a:p>
          <a:p>
            <a:pPr marL="0" indent="0" algn="r">
              <a:buNone/>
            </a:pPr>
            <a:r>
              <a:rPr lang="ru-RU" sz="6400" dirty="0"/>
              <a:t> </a:t>
            </a:r>
            <a:r>
              <a:rPr lang="ru-RU" sz="6400" dirty="0" smtClean="0"/>
              <a:t>                                                                                                                   ординатор 1 года кафедры </a:t>
            </a:r>
          </a:p>
          <a:p>
            <a:pPr marL="0" indent="0" algn="r">
              <a:buNone/>
            </a:pPr>
            <a:r>
              <a:rPr lang="ru-RU" sz="6400" dirty="0" smtClean="0"/>
              <a:t>акушерства и гинекологии и ИПО</a:t>
            </a:r>
          </a:p>
          <a:p>
            <a:pPr marL="0" indent="0" algn="r">
              <a:buNone/>
            </a:pPr>
            <a:endParaRPr lang="ru-RU" sz="2200" dirty="0"/>
          </a:p>
          <a:p>
            <a:pPr marL="0" indent="0" algn="r">
              <a:buNone/>
            </a:pPr>
            <a:endParaRPr lang="ru-RU" sz="2200" dirty="0" smtClean="0"/>
          </a:p>
          <a:p>
            <a:pPr marL="0" indent="0" algn="r">
              <a:buNone/>
            </a:pPr>
            <a:endParaRPr lang="ru-RU" sz="2200" dirty="0"/>
          </a:p>
          <a:p>
            <a:pPr marL="0" indent="0" algn="r">
              <a:buNone/>
            </a:pPr>
            <a:endParaRPr lang="ru-RU" sz="2200" dirty="0" smtClean="0"/>
          </a:p>
          <a:p>
            <a:pPr marL="0" indent="0" algn="ctr">
              <a:buNone/>
            </a:pPr>
            <a:r>
              <a:rPr lang="ru-RU" sz="6400" dirty="0" smtClean="0"/>
              <a:t>Красноярск,2019</a:t>
            </a:r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25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Показания к применению АРВП во время родов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972" y="1880316"/>
            <a:ext cx="10728101" cy="4610636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dirty="0" smtClean="0"/>
              <a:t>-всем </a:t>
            </a:r>
            <a:r>
              <a:rPr lang="ru-RU" dirty="0"/>
              <a:t>ВИЧ-инфицированным женщинам независимо от наличия и схемы АРВТ: – если ВН перед родами ≥ 1000 коп/мл или неизвестна </a:t>
            </a:r>
          </a:p>
          <a:p>
            <a:pPr marL="0" lvl="0" indent="0">
              <a:buNone/>
            </a:pPr>
            <a:r>
              <a:rPr lang="ru-RU" dirty="0" smtClean="0"/>
              <a:t>– </a:t>
            </a:r>
            <a:r>
              <a:rPr lang="ru-RU" dirty="0"/>
              <a:t>если ВН перед родами &lt; 1000 коп/мл </a:t>
            </a:r>
          </a:p>
          <a:p>
            <a:pPr marL="0" lvl="0" indent="0">
              <a:buNone/>
            </a:pPr>
            <a:r>
              <a:rPr lang="ru-RU" dirty="0"/>
              <a:t>-</a:t>
            </a:r>
            <a:r>
              <a:rPr lang="ru-RU" dirty="0" smtClean="0"/>
              <a:t>при </a:t>
            </a:r>
            <a:r>
              <a:rPr lang="ru-RU" dirty="0"/>
              <a:t>получении в учреждении родовспоможения положительного результата экспресс-теста на ВИЧ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/>
              <a:t>-</a:t>
            </a:r>
            <a:r>
              <a:rPr lang="ru-RU" dirty="0" smtClean="0"/>
              <a:t>при </a:t>
            </a:r>
            <a:r>
              <a:rPr lang="ru-RU" dirty="0"/>
              <a:t>наличии эпидемиологических показаний: внутривенное введение </a:t>
            </a:r>
            <a:r>
              <a:rPr lang="ru-RU" dirty="0" err="1"/>
              <a:t>психоактивных</a:t>
            </a:r>
            <a:r>
              <a:rPr lang="ru-RU" dirty="0"/>
              <a:t> веществ и/или незащищенные половые контакты с ВИЧ-инфицированным партнером в последние 12 недель настоящей беременности -</a:t>
            </a:r>
            <a:r>
              <a:rPr lang="ru-RU" dirty="0" smtClean="0"/>
              <a:t> </a:t>
            </a:r>
            <a:r>
              <a:rPr lang="ru-RU" dirty="0"/>
              <a:t>ж</a:t>
            </a:r>
            <a:r>
              <a:rPr lang="ru-RU" dirty="0" smtClean="0"/>
              <a:t>енщины</a:t>
            </a:r>
            <a:r>
              <a:rPr lang="ru-RU" dirty="0"/>
              <a:t>, начавшие принимать АРВП во время беременности, продолжают прием всех АРВП в </a:t>
            </a:r>
            <a:r>
              <a:rPr lang="ru-RU" dirty="0" smtClean="0"/>
              <a:t>родах</a:t>
            </a:r>
          </a:p>
          <a:p>
            <a:pPr marL="0" lvl="0" indent="0">
              <a:buNone/>
            </a:pPr>
            <a:r>
              <a:rPr lang="ru-RU" dirty="0" smtClean="0"/>
              <a:t> </a:t>
            </a:r>
            <a:r>
              <a:rPr lang="ru-RU" dirty="0">
                <a:sym typeface="Symbol"/>
              </a:rPr>
              <a:t></a:t>
            </a:r>
            <a:r>
              <a:rPr lang="ru-RU" dirty="0"/>
              <a:t> При применении в период беременности </a:t>
            </a:r>
            <a:r>
              <a:rPr lang="ru-RU" dirty="0" smtClean="0"/>
              <a:t>d4T( </a:t>
            </a:r>
            <a:r>
              <a:rPr lang="ru-RU" dirty="0" err="1" smtClean="0"/>
              <a:t>ставудина</a:t>
            </a:r>
            <a:r>
              <a:rPr lang="ru-RU" dirty="0" smtClean="0"/>
              <a:t>) </a:t>
            </a:r>
            <a:r>
              <a:rPr lang="ru-RU" dirty="0"/>
              <a:t>его отменяют на время </a:t>
            </a:r>
            <a:r>
              <a:rPr lang="ru-RU" dirty="0" err="1"/>
              <a:t>инфузии</a:t>
            </a:r>
            <a:r>
              <a:rPr lang="ru-RU" dirty="0"/>
              <a:t> ZDV, затем возобновляют прием.</a:t>
            </a:r>
          </a:p>
        </p:txBody>
      </p:sp>
    </p:spTree>
    <p:extLst>
      <p:ext uri="{BB962C8B-B14F-4D97-AF65-F5344CB8AC3E}">
        <p14:creationId xmlns:p14="http://schemas.microsoft.com/office/powerpoint/2010/main" val="277343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428" y="167425"/>
            <a:ext cx="9947803" cy="927279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НАИБОЛЕЕ ИЗУЧЕННЫМИ НИОТ У БЕРЕМЕННЫХ ЯВЛЯЮТСЯ ЗИДОВУДИН (ZDV) И ЛАМИВУДИН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>Внутривенная </a:t>
            </a:r>
            <a:r>
              <a:rPr lang="ru-RU" sz="2400" dirty="0" err="1"/>
              <a:t>инфузия</a:t>
            </a:r>
            <a:r>
              <a:rPr lang="ru-RU" sz="2400" dirty="0"/>
              <a:t> ZDV: при родах через естественные родовые пути – из расчета 2 мг/кг в течение первого часа родовой деятельности, затем из расчета 1 мг/кг/час до пересечения пуповины;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при </a:t>
            </a:r>
            <a:r>
              <a:rPr lang="ru-RU" sz="2400" dirty="0"/>
              <a:t>плановом КС расчет дозы как при естественных родах, введение препарата начинают за 3 часа до операции. Применение NVP в родах у женщин, получающих АРВТ, нецелесообразно, поскольку не показало дополнительной эффективности. При невозможности применить в родах внутривенное введение ZDV – в качестве альтернативы рекомендуется назначить его перорально в начальной дозе 600 мг и далее по 400 мг через 3 и 6 часов (А2). Следует учитывать, что по </a:t>
            </a:r>
            <a:r>
              <a:rPr lang="ru-RU" sz="2400" dirty="0" smtClean="0"/>
              <a:t> </a:t>
            </a:r>
            <a:r>
              <a:rPr lang="ru-RU" sz="2400" dirty="0"/>
              <a:t>эффективности влияния на уровень передачи ВИЧ-инфекции ребенку во время родов пероральный прием ZDV значительно уступает его внутривенному введению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275" y="1429555"/>
            <a:ext cx="11075830" cy="439384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497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СПОСОБ РОДОРАЗРЕШЕНИЯ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577" y="1094704"/>
            <a:ext cx="11114467" cy="561518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Естественные </a:t>
            </a:r>
            <a:r>
              <a:rPr lang="ru-RU" b="1" dirty="0"/>
              <a:t>роды </a:t>
            </a:r>
            <a:endParaRPr lang="ru-RU" b="1" dirty="0" smtClean="0"/>
          </a:p>
          <a:p>
            <a:r>
              <a:rPr lang="ru-RU" dirty="0" err="1" smtClean="0"/>
              <a:t>Родоразрешение</a:t>
            </a:r>
            <a:r>
              <a:rPr lang="ru-RU" dirty="0" smtClean="0"/>
              <a:t> </a:t>
            </a:r>
            <a:r>
              <a:rPr lang="ru-RU" dirty="0"/>
              <a:t>через естественные родовые пути может быть рекомендовано женщинам, получающим АРВТ во время беременности, если ВН перед родами &lt; 1 000 коп/мл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Все акушерские манипуляции, которые могут привести к нарушению целостности кожных покровов ребенка в период родов (</a:t>
            </a:r>
            <a:r>
              <a:rPr lang="ru-RU" dirty="0" err="1"/>
              <a:t>перинео</a:t>
            </a:r>
            <a:r>
              <a:rPr lang="ru-RU" dirty="0"/>
              <a:t>/</a:t>
            </a:r>
            <a:r>
              <a:rPr lang="ru-RU" dirty="0" err="1"/>
              <a:t>эпизиотомия</a:t>
            </a:r>
            <a:r>
              <a:rPr lang="ru-RU" dirty="0"/>
              <a:t>, </a:t>
            </a:r>
            <a:r>
              <a:rPr lang="ru-RU" dirty="0" err="1"/>
              <a:t>амниотомия</a:t>
            </a:r>
            <a:r>
              <a:rPr lang="ru-RU" dirty="0"/>
              <a:t>, наложение акушерских щипцов, вакуум-экстракция плода, инвазивный мониторинг плода), должны быть строго обоснованы, не рекомендуется проведение данных процедур в рутинном порядке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женщин, не получавших АРВТ в период беременности, крайне нежелательна продолжительность безводного периода более 4–6 часов, так как риск инфицирования ребенка увеличивается.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246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ПЛАНОВОЕ КЕСАРЕВО СЕЧЕНИЕ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9549" y="1262130"/>
            <a:ext cx="11088709" cy="530609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Показаниями </a:t>
            </a:r>
            <a:r>
              <a:rPr lang="ru-RU" dirty="0"/>
              <a:t>для операции плановое кесарево сечение являются</a:t>
            </a:r>
            <a:r>
              <a:rPr lang="ru-RU" dirty="0" smtClean="0"/>
              <a:t>: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1) ВН перед родами ≥ 1000 копий/мл </a:t>
            </a:r>
          </a:p>
          <a:p>
            <a:pPr marL="0" indent="0" algn="ctr">
              <a:buNone/>
            </a:pPr>
            <a:r>
              <a:rPr lang="ru-RU" dirty="0" smtClean="0"/>
              <a:t>2</a:t>
            </a:r>
            <a:r>
              <a:rPr lang="ru-RU" dirty="0"/>
              <a:t>) ВН перед родами неизвестна 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3) настоятельно рекомендуется проведение планового КС в тех случаях, когда АРВТ не проводилась во время беременности и/или невозможно применить АРВП в родах </a:t>
            </a:r>
            <a:r>
              <a:rPr lang="ru-RU" dirty="0" smtClean="0"/>
              <a:t>. </a:t>
            </a:r>
          </a:p>
          <a:p>
            <a:pPr marL="0" indent="0" algn="ctr">
              <a:buNone/>
            </a:pPr>
            <a:r>
              <a:rPr lang="ru-RU" dirty="0" smtClean="0"/>
              <a:t>Плановое </a:t>
            </a:r>
            <a:r>
              <a:rPr lang="ru-RU" dirty="0"/>
              <a:t>КС с целью профилактики передачи ВИЧ от матери ребенку проводится по достижении 38 недель беременности при отсутствии признаков родовой деятельности. По акушерским показаниям </a:t>
            </a:r>
            <a:r>
              <a:rPr lang="ru-RU" dirty="0" err="1"/>
              <a:t>родоразрешение</a:t>
            </a:r>
            <a:r>
              <a:rPr lang="ru-RU" dirty="0"/>
              <a:t> ВИЧ-инфицированной беременной женщины путем планового или экстренного КС может проводиться на общих основаниях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98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897" y="465597"/>
            <a:ext cx="9404723" cy="140053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РЕКОМЕНДУЕТСЯ ПРОДОЛЖИТЬ АРВТ ПОСЛЕ РОДОВ В СЛЕДУЮЩИХ СИТУАЦИЯХ</a:t>
            </a:r>
            <a:r>
              <a:rPr lang="ru-RU" sz="3600" dirty="0" smtClean="0"/>
              <a:t>: 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5156" y="1390918"/>
            <a:ext cx="9534698" cy="48574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1)АРВТ </a:t>
            </a:r>
            <a:r>
              <a:rPr lang="ru-RU" dirty="0"/>
              <a:t>была начата до беременности (А1) - продолжить прием АРВП после родов по ранее назначенной схеме; исключение составляет LPV/RTV: увеличенную во II и III триместрах беременности дозу (3 таблетки х 2 раза в сутки) после родов рекомендуется снизить до терапевтической дозы (2 таблетки х 2 раза в сутки)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во время беременности были выявлены показания к лечению ВИЧ- инфекции </a:t>
            </a:r>
            <a:r>
              <a:rPr lang="ru-RU" dirty="0" smtClean="0"/>
              <a:t>(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женщина приняла решение кормить ребенка грудью </a:t>
            </a:r>
          </a:p>
          <a:p>
            <a:pPr marL="0" indent="0">
              <a:buNone/>
            </a:pPr>
            <a:r>
              <a:rPr lang="ru-RU" dirty="0" smtClean="0"/>
              <a:t>4)женщина </a:t>
            </a:r>
            <a:r>
              <a:rPr lang="ru-RU" dirty="0"/>
              <a:t>не исключает наступление следующей беременности (Б3)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) женщина изъявляет готовность продолжать АРВТ (Б3)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8393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ВСКАРМЛИВАНИЕ РЕБЕНКА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200" b="1" dirty="0" smtClean="0"/>
              <a:t>Для </a:t>
            </a:r>
            <a:r>
              <a:rPr lang="ru-RU" sz="2200" b="1" dirty="0"/>
              <a:t>предотвращения заражения детей, рожденных ВИЧ- инфицированными женщинами, категорически не рекомендуется прикладывать их к груди и кормить материнским молоком, а сразу после рождения переводить исключительно на искусственное вскармливание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NVP </a:t>
            </a:r>
            <a:r>
              <a:rPr lang="ru-RU" dirty="0"/>
              <a:t>на 6 недель, если мать получала АРВТ более 4-х недель во время беременности,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 </a:t>
            </a:r>
            <a:r>
              <a:rPr lang="ru-RU" dirty="0"/>
              <a:t>пролонгированный курс NVP до 12 недель, если мать получала АРВТ менее 4-х недель во время беременности, а также если ВИЧ-инфекция выявлена в родах или после родов.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Если </a:t>
            </a:r>
            <a:r>
              <a:rPr lang="ru-RU" dirty="0"/>
              <a:t>по какой-либо причине кормящая ВИЧ-инфицированная мать не получает АРВТ, рекомендуется назначить ребенку NVP на весь период грудного вскармливания плюс 7 дней после его полного прекращения.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Рекомендуется прекратить грудное вскармливание по возможности как можно скорее и настоятельно рекомендуется - по достижении ребенком возраста 12 месяцев</a:t>
            </a:r>
          </a:p>
        </p:txBody>
      </p:sp>
    </p:spTree>
    <p:extLst>
      <p:ext uri="{BB962C8B-B14F-4D97-AF65-F5344CB8AC3E}">
        <p14:creationId xmlns:p14="http://schemas.microsoft.com/office/powerpoint/2010/main" val="262718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ЛИТЕРАТУРА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65161"/>
            <a:ext cx="10972800" cy="476100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Министерство здравоохранения </a:t>
            </a:r>
            <a:r>
              <a:rPr lang="ru-RU"/>
              <a:t>РФ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Клинический </a:t>
            </a:r>
            <a:r>
              <a:rPr lang="ru-RU" dirty="0"/>
              <a:t>протокол 2015 год</a:t>
            </a:r>
          </a:p>
          <a:p>
            <a:pPr marL="0" indent="0" algn="ctr">
              <a:buNone/>
            </a:pPr>
            <a:r>
              <a:rPr lang="ru-RU" dirty="0" smtClean="0"/>
              <a:t>«</a:t>
            </a:r>
            <a:r>
              <a:rPr lang="ru-RU" dirty="0" smtClean="0"/>
              <a:t>Применение</a:t>
            </a:r>
            <a:r>
              <a:rPr lang="ru-RU" dirty="0"/>
              <a:t> антиретровирусных препаратов в комплексе мер, направленных на профилактику передачи ВИЧ от матери </a:t>
            </a:r>
            <a:r>
              <a:rPr lang="ru-RU" dirty="0" smtClean="0"/>
              <a:t>ребенку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779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Частота обследования беременных на ВИЧ инфекцию</a:t>
            </a:r>
          </a:p>
          <a:p>
            <a:r>
              <a:rPr lang="ru-RU" dirty="0" smtClean="0"/>
              <a:t>Применение  антиретровирусной </a:t>
            </a:r>
            <a:r>
              <a:rPr lang="ru-RU" dirty="0"/>
              <a:t>т</a:t>
            </a:r>
            <a:r>
              <a:rPr lang="ru-RU" dirty="0" smtClean="0"/>
              <a:t>ерапии  во время беременности</a:t>
            </a:r>
          </a:p>
          <a:p>
            <a:r>
              <a:rPr lang="ru-RU" dirty="0" smtClean="0"/>
              <a:t>Показания к применению антиретровирусной терапии во время родов</a:t>
            </a:r>
          </a:p>
          <a:p>
            <a:r>
              <a:rPr lang="ru-RU" dirty="0" smtClean="0"/>
              <a:t>Способы </a:t>
            </a:r>
            <a:r>
              <a:rPr lang="ru-RU" dirty="0" err="1" smtClean="0"/>
              <a:t>родоразрешения</a:t>
            </a:r>
            <a:r>
              <a:rPr lang="ru-RU" dirty="0" smtClean="0"/>
              <a:t> беременных с ВИЧ инфекцией</a:t>
            </a:r>
          </a:p>
          <a:p>
            <a:r>
              <a:rPr lang="ru-RU" dirty="0" smtClean="0"/>
              <a:t>Применение антиретровирусной терапии в послеродовом периоде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9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487" y="338418"/>
            <a:ext cx="11684001" cy="621954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800" dirty="0"/>
              <a:t>Частота обследования на антитела к ВИЧ беременных и их </a:t>
            </a:r>
            <a:r>
              <a:rPr lang="ru-RU" sz="2800" dirty="0" smtClean="0"/>
              <a:t>половых партнеров</a:t>
            </a:r>
            <a:r>
              <a:rPr lang="ru-RU" sz="2800" dirty="0"/>
              <a:t>:</a:t>
            </a:r>
          </a:p>
          <a:p>
            <a:pPr marL="0" indent="0">
              <a:buNone/>
            </a:pPr>
            <a:r>
              <a:rPr lang="ru-RU" dirty="0" smtClean="0"/>
              <a:t>  1</a:t>
            </a:r>
            <a:r>
              <a:rPr lang="ru-RU" dirty="0"/>
              <a:t>) всех беременных – при постановке на учет по беременности, а также на</a:t>
            </a:r>
          </a:p>
          <a:p>
            <a:pPr marL="0" indent="0">
              <a:buNone/>
            </a:pPr>
            <a:r>
              <a:rPr lang="ru-RU" dirty="0"/>
              <a:t>сроке </a:t>
            </a:r>
            <a:r>
              <a:rPr lang="ru-RU" dirty="0" err="1"/>
              <a:t>гестации</a:t>
            </a:r>
            <a:r>
              <a:rPr lang="ru-RU" dirty="0"/>
              <a:t> 32-34 недели;</a:t>
            </a:r>
          </a:p>
          <a:p>
            <a:pPr marL="0" indent="0">
              <a:buNone/>
            </a:pPr>
            <a:r>
              <a:rPr lang="ru-RU" dirty="0" smtClean="0"/>
              <a:t>  2</a:t>
            </a:r>
            <a:r>
              <a:rPr lang="ru-RU" dirty="0"/>
              <a:t>) беременных, не обследованных ранее во время беременности или</a:t>
            </a:r>
          </a:p>
          <a:p>
            <a:pPr marL="0" indent="0">
              <a:buNone/>
            </a:pPr>
            <a:r>
              <a:rPr lang="ru-RU" dirty="0"/>
              <a:t>обследованных только до 32-й недели беременности – при обращении в</a:t>
            </a:r>
          </a:p>
          <a:p>
            <a:pPr marL="0" indent="0">
              <a:buNone/>
            </a:pPr>
            <a:r>
              <a:rPr lang="ru-RU" dirty="0"/>
              <a:t>медицинские учреждения, при поступлении на роды (экспресс-методом с</a:t>
            </a:r>
          </a:p>
          <a:p>
            <a:pPr marL="0" indent="0">
              <a:buNone/>
            </a:pPr>
            <a:r>
              <a:rPr lang="ru-RU" dirty="0"/>
              <a:t>дальнейшим подтверждением стандартным методом);</a:t>
            </a:r>
          </a:p>
          <a:p>
            <a:pPr marL="0" indent="0">
              <a:buNone/>
            </a:pPr>
            <a:r>
              <a:rPr lang="ru-RU" dirty="0" smtClean="0"/>
              <a:t>  3</a:t>
            </a:r>
            <a:r>
              <a:rPr lang="ru-RU" dirty="0"/>
              <a:t>) беременных, имеющих ВИЧ-инфицированных партнеров, а также</a:t>
            </a:r>
          </a:p>
          <a:p>
            <a:pPr marL="0" indent="0">
              <a:buNone/>
            </a:pPr>
            <a:r>
              <a:rPr lang="ru-RU" dirty="0"/>
              <a:t>беременных, употребляющих </a:t>
            </a:r>
            <a:r>
              <a:rPr lang="ru-RU" dirty="0" err="1"/>
              <a:t>психоактивные</a:t>
            </a:r>
            <a:r>
              <a:rPr lang="ru-RU" dirty="0"/>
              <a:t> вещества, обследовать на</a:t>
            </a:r>
          </a:p>
          <a:p>
            <a:pPr marL="0" indent="0">
              <a:buNone/>
            </a:pPr>
            <a:r>
              <a:rPr lang="ru-RU" dirty="0"/>
              <a:t>антитела к ВИЧ при постановке на учет, затем через каждые 3 месяца, а также</a:t>
            </a:r>
          </a:p>
          <a:p>
            <a:pPr marL="0" indent="0">
              <a:buNone/>
            </a:pPr>
            <a:r>
              <a:rPr lang="ru-RU" dirty="0"/>
              <a:t>тестировать экспресс-методом (с дальнейшим подтверждением стандартным</a:t>
            </a:r>
          </a:p>
          <a:p>
            <a:pPr marL="0" indent="0">
              <a:buNone/>
            </a:pPr>
            <a:r>
              <a:rPr lang="ru-RU" dirty="0"/>
              <a:t>методом) при поступлении на роды, независимо от количества исследований во</a:t>
            </a:r>
          </a:p>
          <a:p>
            <a:pPr marL="0" indent="0">
              <a:buNone/>
            </a:pPr>
            <a:r>
              <a:rPr lang="ru-RU" dirty="0"/>
              <a:t>время беременности;</a:t>
            </a:r>
          </a:p>
          <a:p>
            <a:pPr marL="0" indent="0">
              <a:buNone/>
            </a:pPr>
            <a:r>
              <a:rPr lang="ru-RU" dirty="0" smtClean="0"/>
              <a:t>  4</a:t>
            </a:r>
            <a:r>
              <a:rPr lang="ru-RU" dirty="0"/>
              <a:t>) половых партнеров – однократно при постановке беременной на учет.</a:t>
            </a:r>
          </a:p>
        </p:txBody>
      </p:sp>
    </p:spTree>
    <p:extLst>
      <p:ext uri="{BB962C8B-B14F-4D97-AF65-F5344CB8AC3E}">
        <p14:creationId xmlns:p14="http://schemas.microsoft.com/office/powerpoint/2010/main" val="27493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9048" y="424143"/>
            <a:ext cx="9404723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ОБСЛЕДОВАНИЕ БЕРЕМЕННЫХ НА НАЛИЧИЕ ВИЧИНФЕКЦИИ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434" y="1824673"/>
            <a:ext cx="11425054" cy="4676495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Рекомендуется </a:t>
            </a:r>
            <a:r>
              <a:rPr lang="ru-RU" dirty="0"/>
              <a:t>обследовать на антитела к ВИЧ:</a:t>
            </a:r>
          </a:p>
          <a:p>
            <a:pPr marL="0" indent="0">
              <a:buNone/>
            </a:pPr>
            <a:r>
              <a:rPr lang="ru-RU" dirty="0"/>
              <a:t>1) всех женщин, у которых диагностирована </a:t>
            </a:r>
            <a:r>
              <a:rPr lang="ru-RU" dirty="0" smtClean="0"/>
              <a:t>беременность;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2) половых партнеров всех женщин, поставленных на учет </a:t>
            </a:r>
            <a:r>
              <a:rPr lang="ru-RU" dirty="0" smtClean="0"/>
              <a:t>по беременности.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algn="ctr"/>
            <a:r>
              <a:rPr lang="ru-RU" dirty="0" smtClean="0"/>
              <a:t>Обследование </a:t>
            </a:r>
            <a:r>
              <a:rPr lang="ru-RU" dirty="0"/>
              <a:t>на ВИЧ-инфекцию сопровождается до – </a:t>
            </a:r>
            <a:r>
              <a:rPr lang="ru-RU" dirty="0" smtClean="0"/>
              <a:t>и </a:t>
            </a:r>
            <a:r>
              <a:rPr lang="ru-RU" dirty="0" err="1" smtClean="0"/>
              <a:t>послетестовым</a:t>
            </a:r>
            <a:r>
              <a:rPr lang="ru-RU" dirty="0" smtClean="0"/>
              <a:t> консультированием.</a:t>
            </a:r>
            <a:endParaRPr lang="ru-RU" dirty="0"/>
          </a:p>
          <a:p>
            <a:pPr marL="0" indent="271463">
              <a:buNone/>
            </a:pPr>
            <a:r>
              <a:rPr lang="ru-RU" dirty="0"/>
              <a:t>Для своевременного выявления ВИЧ-инфекции и </a:t>
            </a:r>
            <a:r>
              <a:rPr lang="ru-RU" dirty="0" smtClean="0"/>
              <a:t>проведения мероприятий </a:t>
            </a:r>
            <a:r>
              <a:rPr lang="ru-RU" dirty="0"/>
              <a:t>по предотвращению вертикальной передачи ВИЧ (</a:t>
            </a:r>
            <a:r>
              <a:rPr lang="ru-RU" dirty="0" smtClean="0"/>
              <a:t>включая назначение </a:t>
            </a:r>
            <a:r>
              <a:rPr lang="ru-RU" dirty="0"/>
              <a:t>АРВТ) необходимо обследовать всех беременных и их </a:t>
            </a:r>
            <a:r>
              <a:rPr lang="ru-RU" dirty="0" smtClean="0"/>
              <a:t>половых партнеров в установленные </a:t>
            </a:r>
            <a:r>
              <a:rPr lang="ru-RU" dirty="0"/>
              <a:t>сроки.</a:t>
            </a:r>
          </a:p>
        </p:txBody>
      </p:sp>
    </p:spTree>
    <p:extLst>
      <p:ext uri="{BB962C8B-B14F-4D97-AF65-F5344CB8AC3E}">
        <p14:creationId xmlns:p14="http://schemas.microsoft.com/office/powerpoint/2010/main" val="223996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038" y="395567"/>
            <a:ext cx="11715750" cy="631955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/>
              <a:t>Исследование ВН проводится</a:t>
            </a:r>
            <a:r>
              <a:rPr lang="ru-RU" sz="2800" dirty="0" smtClean="0"/>
              <a:t>:</a:t>
            </a:r>
            <a:endParaRPr lang="ru-RU" sz="2800" dirty="0"/>
          </a:p>
          <a:p>
            <a:pPr marL="0" indent="0">
              <a:buNone/>
            </a:pPr>
            <a:r>
              <a:rPr lang="ru-RU" sz="1800" dirty="0"/>
              <a:t>1) при первичном обследовании беременной, инфицированной ВИЧ;</a:t>
            </a:r>
          </a:p>
          <a:p>
            <a:pPr marL="0" indent="0">
              <a:buNone/>
            </a:pPr>
            <a:r>
              <a:rPr lang="ru-RU" sz="1800" dirty="0"/>
              <a:t>2) перед началом АРВТ (если предыдущее обследование проведено более 4</a:t>
            </a:r>
          </a:p>
          <a:p>
            <a:pPr marL="0" indent="0">
              <a:buNone/>
            </a:pPr>
            <a:r>
              <a:rPr lang="ru-RU" sz="1800" dirty="0"/>
              <a:t>недель назад);</a:t>
            </a:r>
          </a:p>
          <a:p>
            <a:pPr marL="0" indent="0">
              <a:buNone/>
            </a:pPr>
            <a:r>
              <a:rPr lang="ru-RU" sz="1800" dirty="0"/>
              <a:t>3) при проведении АРВТ – каждые 4 недели до снижения ВН ниже</a:t>
            </a:r>
          </a:p>
          <a:p>
            <a:pPr marL="0" indent="0">
              <a:buNone/>
            </a:pPr>
            <a:r>
              <a:rPr lang="ru-RU" sz="1800" dirty="0"/>
              <a:t>определяемого уровня, затем не реже 1 раза в 12 недель;</a:t>
            </a:r>
          </a:p>
          <a:p>
            <a:pPr marL="0" indent="0">
              <a:buNone/>
            </a:pPr>
            <a:r>
              <a:rPr lang="ru-RU" sz="1800" dirty="0"/>
              <a:t>4) настоятельно рекомендуется исследовать ВН на сроке беременности </a:t>
            </a:r>
            <a:r>
              <a:rPr lang="ru-RU" sz="1800" dirty="0" smtClean="0"/>
              <a:t>34–36 недель для </a:t>
            </a:r>
            <a:r>
              <a:rPr lang="ru-RU" sz="1800" dirty="0"/>
              <a:t>определения тактики ведения родов и выбора </a:t>
            </a:r>
            <a:r>
              <a:rPr lang="ru-RU" sz="1800" dirty="0" smtClean="0"/>
              <a:t>схемы профилактики </a:t>
            </a:r>
            <a:r>
              <a:rPr lang="ru-RU" sz="1800" dirty="0"/>
              <a:t>ВИЧ у ребенка.</a:t>
            </a:r>
            <a:endParaRPr lang="ru-RU" sz="2800" dirty="0"/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800" dirty="0" smtClean="0"/>
              <a:t>Исследование </a:t>
            </a:r>
            <a:r>
              <a:rPr lang="ru-RU" sz="2800" dirty="0"/>
              <a:t>CD4-лимфоцитов проводится</a:t>
            </a:r>
            <a:r>
              <a:rPr lang="ru-RU" sz="2800" dirty="0" smtClean="0"/>
              <a:t>:</a:t>
            </a:r>
            <a:endParaRPr lang="ru-RU" sz="2800" dirty="0"/>
          </a:p>
          <a:p>
            <a:pPr marL="0" indent="0">
              <a:buNone/>
            </a:pPr>
            <a:r>
              <a:rPr lang="ru-RU" sz="1800" dirty="0"/>
              <a:t>1) при первичном обследовании беременной, инфицированной ВИЧ;</a:t>
            </a:r>
          </a:p>
          <a:p>
            <a:pPr marL="0" indent="0">
              <a:buNone/>
            </a:pPr>
            <a:r>
              <a:rPr lang="ru-RU" sz="1800" dirty="0"/>
              <a:t>2) перед началом АРВТ (если предыдущее обследование проведено более 4</a:t>
            </a:r>
          </a:p>
          <a:p>
            <a:pPr marL="0" indent="0">
              <a:buNone/>
            </a:pPr>
            <a:r>
              <a:rPr lang="ru-RU" sz="1800" dirty="0"/>
              <a:t>недель назад);</a:t>
            </a:r>
          </a:p>
          <a:p>
            <a:pPr marL="0" indent="0">
              <a:buNone/>
            </a:pPr>
            <a:r>
              <a:rPr lang="ru-RU" sz="1800" dirty="0"/>
              <a:t>3) при проведении АРВТ – через 4 и 12 недель от начала лечения, затем не</a:t>
            </a:r>
          </a:p>
          <a:p>
            <a:pPr marL="0" indent="0">
              <a:buNone/>
            </a:pPr>
            <a:r>
              <a:rPr lang="ru-RU" sz="1800" dirty="0"/>
              <a:t>реже 1 раза в 12 недель.</a:t>
            </a:r>
          </a:p>
        </p:txBody>
      </p:sp>
    </p:spTree>
    <p:extLst>
      <p:ext uri="{BB962C8B-B14F-4D97-AF65-F5344CB8AC3E}">
        <p14:creationId xmlns:p14="http://schemas.microsoft.com/office/powerpoint/2010/main" val="367467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ПРИМЕНЕНИЕ АРВП ВО ВРЕМЯ БЕРЕМЕННОСТИ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518" y="1777285"/>
            <a:ext cx="10895527" cy="491972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1)АРВТ </a:t>
            </a:r>
            <a:r>
              <a:rPr lang="ru-RU" dirty="0"/>
              <a:t>с целью профилактики передачи ВИЧ от матери ребенку показана всем беременным ВИЧ-инфицированным женщинам, независимо от клинических проявлений, ВН и количества CD4- лимфоцитов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2) </a:t>
            </a:r>
            <a:r>
              <a:rPr lang="ru-RU" dirty="0"/>
              <a:t>Если ВИЧ-инфекция выявлена у женщины со сроком беременности менее 13 недель (или у ВИЧ-инфицированной женщины </a:t>
            </a:r>
            <a:r>
              <a:rPr lang="ru-RU" dirty="0" smtClean="0"/>
              <a:t>обнаружена </a:t>
            </a:r>
            <a:r>
              <a:rPr lang="ru-RU" dirty="0"/>
              <a:t>беременность, соответствующая этому сроку), рекомендуется: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начать АРВТ, не дожидаясь окончания I триместра беременности (A1) </a:t>
            </a:r>
          </a:p>
          <a:p>
            <a:pPr marL="0" indent="0">
              <a:buNone/>
            </a:pPr>
            <a:r>
              <a:rPr lang="ru-RU" dirty="0" smtClean="0"/>
              <a:t>-если </a:t>
            </a:r>
            <a:r>
              <a:rPr lang="ru-RU" dirty="0"/>
              <a:t>у женщины выявлена ВН &gt; 100 000 копий/мл (высокий риск заражения плода) </a:t>
            </a:r>
            <a:r>
              <a:rPr lang="ru-RU" dirty="0" smtClean="0"/>
              <a:t>начать </a:t>
            </a:r>
            <a:r>
              <a:rPr lang="ru-RU" dirty="0"/>
              <a:t>АРВТ, не дожидаясь окончания I триместра беременности (А2) 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если показания к АРВТ (за исключением беременности) отсутствуют – начать прием АРВП сразу после окончания I триместра беременности (А2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Если </a:t>
            </a:r>
            <a:r>
              <a:rPr lang="ru-RU" dirty="0"/>
              <a:t>ВИЧ-инфекция выявлена у женщины со сроком беременности от 13 до 28 недель (или ВИЧ-инфицированная женщина обратилась в эти сроки), рекомендуется начать АРВТ сразу после получения результатов исследования гемограммы, ВН и CD4 (А2)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5126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153" y="257577"/>
            <a:ext cx="10921284" cy="60273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Если </a:t>
            </a:r>
            <a:r>
              <a:rPr lang="ru-RU" dirty="0"/>
              <a:t>ВИЧ-инфекция выявлена у женщины со сроком беременности 28 недель и более (или ВИЧ-инфицированная беременная обратилась в эти сроки), рекомендуется незамедлительно начать АРВТ по схеме 2 предпочтительных НИОТ (ZDV+3TC или TDF+3TC или TDF+FTC) плюс LPV/r или ATV/r или EFV (А2):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457200" indent="-457200">
              <a:buAutoNum type="arabicParenR"/>
            </a:pPr>
            <a:r>
              <a:rPr lang="ru-RU" dirty="0" smtClean="0"/>
              <a:t>прием </a:t>
            </a:r>
            <a:r>
              <a:rPr lang="ru-RU" dirty="0"/>
              <a:t>препаратов следует начать сразу после забора крови для исследований, проводимых перед началом АРВТ (определение уровней РНК ВИЧ, CD4-лимфоцитов, общий и биохимический анализы крови), не дожидаясь их результатов. </a:t>
            </a:r>
          </a:p>
          <a:p>
            <a:pPr marL="457200" indent="-457200">
              <a:buAutoNum type="arabicParenR"/>
            </a:pPr>
            <a:r>
              <a:rPr lang="ru-RU" dirty="0" smtClean="0"/>
              <a:t> </a:t>
            </a:r>
            <a:r>
              <a:rPr lang="ru-RU" dirty="0"/>
              <a:t>в случае необходимости после получения результатов лабораторных исследований (например, выявление низкого уровня гемоглобина), назначенная схема может быть скорректирована. </a:t>
            </a:r>
          </a:p>
          <a:p>
            <a:pPr marL="457200" indent="-457200">
              <a:buAutoNum type="arabicParenR"/>
            </a:pPr>
            <a:r>
              <a:rPr lang="ru-RU" dirty="0" smtClean="0"/>
              <a:t>у </a:t>
            </a:r>
            <a:r>
              <a:rPr lang="ru-RU" dirty="0"/>
              <a:t>беременных с ВН 100 000 коп/мл и выше, начавших АРВТ на очень поздних сроках </a:t>
            </a:r>
            <a:r>
              <a:rPr lang="ru-RU" dirty="0" err="1"/>
              <a:t>гестации</a:t>
            </a:r>
            <a:r>
              <a:rPr lang="ru-RU" dirty="0"/>
              <a:t> (32 недели и более) в </a:t>
            </a:r>
            <a:r>
              <a:rPr lang="ru-RU" dirty="0" smtClean="0"/>
              <a:t>схему </a:t>
            </a:r>
            <a:r>
              <a:rPr lang="ru-RU" dirty="0"/>
              <a:t>может быть включен </a:t>
            </a:r>
            <a:r>
              <a:rPr lang="ru-RU" dirty="0" err="1"/>
              <a:t>ралтегравир</a:t>
            </a:r>
            <a:r>
              <a:rPr lang="ru-RU" dirty="0"/>
              <a:t> четвертым препаратом в схеме (В3)</a:t>
            </a:r>
          </a:p>
        </p:txBody>
      </p:sp>
    </p:spTree>
    <p:extLst>
      <p:ext uri="{BB962C8B-B14F-4D97-AF65-F5344CB8AC3E}">
        <p14:creationId xmlns:p14="http://schemas.microsoft.com/office/powerpoint/2010/main" val="39304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Documents and Settings\Admin\Рабочий стол\-LkwEHDwNk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38" y="397633"/>
            <a:ext cx="9620518" cy="583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58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hAqtI4E0Mg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35" y="489397"/>
            <a:ext cx="9595990" cy="597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72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1241</Words>
  <Application>Microsoft Office PowerPoint</Application>
  <PresentationFormat>Произвольный</PresentationFormat>
  <Paragraphs>104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ФЕДЕРАЛЬНОЕ ГОСУДАРСТВЕННОЕ БЮДЖЕТНОЕ УЧЕРЕЖДЕНИЕ  ВЫСШЕГО  ОБРАЗОВАНИЯ «КРАСНОЯРСКИЙ ГОСУДАРСТВЕННЫЙ  МЕДИЦИНСКИЙ УНИВЕРСИТЕТ ИМЕНИ  ПРОФЕССОРА  В.Ф. ВОЙНО-ЯСЕНЕЦКОГО» МИНИСТЕРСТВА ЗДРАВООХРАНЕНИЯ  РОССИЙСКОЙ ФЕДЕРАЦИИ КАФЕДРА АКУШЕРСТВА И ГИНЕКОЛОГИИ И ИПО</vt:lpstr>
      <vt:lpstr>ОГЛАВЛЕНИЕ</vt:lpstr>
      <vt:lpstr>Презентация PowerPoint</vt:lpstr>
      <vt:lpstr> ОБСЛЕДОВАНИЕ БЕРЕМЕННЫХ НА НАЛИЧИЕ ВИЧИНФЕКЦИИ</vt:lpstr>
      <vt:lpstr>Презентация PowerPoint</vt:lpstr>
      <vt:lpstr>ПРИМЕНЕНИЕ АРВП ВО ВРЕМЯ БЕРЕМЕННОСТИ </vt:lpstr>
      <vt:lpstr>Презентация PowerPoint</vt:lpstr>
      <vt:lpstr>Презентация PowerPoint</vt:lpstr>
      <vt:lpstr>Презентация PowerPoint</vt:lpstr>
      <vt:lpstr>Показания к применению АРВП во время родов</vt:lpstr>
      <vt:lpstr>                НАИБОЛЕЕ ИЗУЧЕННЫМИ НИОТ У БЕРЕМЕННЫХ ЯВЛЯЮТСЯ ЗИДОВУДИН (ZDV) И ЛАМИВУДИН      Внутривенная инфузия ZDV: при родах через естественные родовые пути – из расчета 2 мг/кг в течение первого часа родовой деятельности, затем из расчета 1 мг/кг/час до пересечения пуповины;  при плановом КС расчет дозы как при естественных родах, введение препарата начинают за 3 часа до операции. Применение NVP в родах у женщин, получающих АРВТ, нецелесообразно, поскольку не показало дополнительной эффективности. При невозможности применить в родах внутривенное введение ZDV – в качестве альтернативы рекомендуется назначить его перорально в начальной дозе 600 мг и далее по 400 мг через 3 и 6 часов (А2). Следует учитывать, что по  эффективности влияния на уровень передачи ВИЧ-инфекции ребенку во время родов пероральный прием ZDV значительно уступает его внутривенному введению.</vt:lpstr>
      <vt:lpstr>СПОСОБ РОДОРАЗРЕШЕНИЯ</vt:lpstr>
      <vt:lpstr>ПЛАНОВОЕ КЕСАРЕВО СЕЧЕНИЕ  </vt:lpstr>
      <vt:lpstr>РЕКОМЕНДУЕТСЯ ПРОДОЛЖИТЬ АРВТ ПОСЛЕ РОДОВ В СЛЕДУЮЩИХ СИТУАЦИЯХ:  </vt:lpstr>
      <vt:lpstr>ВСКАРМЛИВАНИЕ РЕБЕНКА  Для предотвращения заражения детей, рожденных ВИЧ- инфицированными женщинами, категорически не рекомендуется прикладывать их к груди и кормить материнским молоком, а сразу после рождения переводить исключительно на искусственное вскармливание </vt:lpstr>
      <vt:lpstr>ЛИТЕРАТУРА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антиретровирусных препаратов в комплексе мер, направленных на профилактику передачи ВИЧ от матери ребенку.</dc:title>
  <dc:creator>RePack by Diakov</dc:creator>
  <cp:lastModifiedBy>Note</cp:lastModifiedBy>
  <cp:revision>20</cp:revision>
  <dcterms:created xsi:type="dcterms:W3CDTF">2019-11-27T07:45:27Z</dcterms:created>
  <dcterms:modified xsi:type="dcterms:W3CDTF">2020-01-07T10:50:14Z</dcterms:modified>
</cp:coreProperties>
</file>