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61" r:id="rId6"/>
    <p:sldId id="263" r:id="rId7"/>
    <p:sldId id="264" r:id="rId8"/>
    <p:sldId id="259" r:id="rId9"/>
    <p:sldId id="262" r:id="rId10"/>
    <p:sldId id="265" r:id="rId11"/>
    <p:sldId id="266" r:id="rId12"/>
    <p:sldId id="267" r:id="rId13"/>
    <p:sldId id="270" r:id="rId14"/>
    <p:sldId id="269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66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9924" autoAdjust="0"/>
    <p:restoredTop sz="94660"/>
  </p:normalViewPr>
  <p:slideViewPr>
    <p:cSldViewPr snapToGrid="0">
      <p:cViewPr>
        <p:scale>
          <a:sx n="50" d="100"/>
          <a:sy n="50" d="100"/>
        </p:scale>
        <p:origin x="-564" y="-4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1249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2560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5286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206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5547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5149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943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8084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4063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0537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5876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7300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3372" y="2165123"/>
            <a:ext cx="9608456" cy="1608591"/>
          </a:xfrm>
          <a:solidFill>
            <a:srgbClr val="FFCCCC"/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Методика проведения точечного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массажа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1306286" y="0"/>
            <a:ext cx="9376228" cy="1698171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 высшего образования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«Красноярский государственный медицинский университет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имени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проф.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В.Ф.Войно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Ясенецкого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Министерства здравоохранения Российской Федерации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Фармацевтический колледж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17982" y="4642191"/>
            <a:ext cx="43740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Выполнила: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Дадобоева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Ф.Т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Руководитель: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Шпитальная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О.В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33256" y="6222163"/>
            <a:ext cx="2571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Красноярск,2020г.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201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CCC"/>
          </a:solidFill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Показания к проведению точечного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массажа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825624"/>
            <a:ext cx="6019800" cy="4697096"/>
          </a:xfrm>
          <a:ln w="76200">
            <a:solidFill>
              <a:srgbClr val="FFCCCC"/>
            </a:solidFill>
          </a:ln>
        </p:spPr>
        <p:txBody>
          <a:bodyPr>
            <a:normAutofit lnSpcReduction="10000"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точечного массажа показано при самых разных патологиях организма. На любую систему или орган в дополнение к основному лечению можно воздействовать с помощью техники акупунктуры. Это поможет вылечить заболевание и улучшить общее клиническое самочувствие пациента, снизить повышенное артериальное давление, способствовать избавлению от аллергии. Точечный массаж должен выполняться правильно и только профессиональным специалистом с медицинским образованием.</a:t>
            </a:r>
          </a:p>
          <a:p>
            <a:endParaRPr lang="ru-RU" dirty="0"/>
          </a:p>
        </p:txBody>
      </p:sp>
      <p:pic>
        <p:nvPicPr>
          <p:cNvPr id="4" name="Рисунок 3" descr="tochechnyj-massazh-nogi-526x3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8012" y="3981833"/>
            <a:ext cx="4322468" cy="2876167"/>
          </a:xfrm>
          <a:prstGeom prst="rect">
            <a:avLst/>
          </a:prstGeom>
        </p:spPr>
      </p:pic>
      <p:pic>
        <p:nvPicPr>
          <p:cNvPr id="23554" name="Picture 2" descr="https://content.podarki.ru/goods-images/10bcde2b-a842-4cdd-9cdb-33c9ae6c49f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8454" y="1706879"/>
            <a:ext cx="4362026" cy="24536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4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CCC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качестве основных показаний можно назвать следующие патологии: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1825624"/>
            <a:ext cx="10591800" cy="4742815"/>
          </a:xfrm>
          <a:ln w="76200">
            <a:solidFill>
              <a:srgbClr val="FFCCCC"/>
            </a:solidFill>
          </a:ln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Неврозы -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группа заболеваний, обусловленных психотравмирующими воздействиями (депрессивный, истерический, неврозы страха, стресс и др.).</a:t>
            </a:r>
          </a:p>
          <a:p>
            <a:pPr algn="just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Заболевания органов пищеварительной системы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функциональные расстройства желудка, пищевода, кишечника (панкреатит), желчного пузыря.</a:t>
            </a:r>
          </a:p>
          <a:p>
            <a:pPr algn="just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Патологии нервной системы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неврит нервов, ВСД, мигрени, головокружения, невралгия тройничного, тазобедренного и седалищного нерва, шум в ушах, плечевой плексит и другие расстройства неврологии и неврологические симптомы.</a:t>
            </a:r>
          </a:p>
          <a:p>
            <a:pPr algn="just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Остеохондроз позвоночника, проблемы с поясничным отделом.</a:t>
            </a:r>
          </a:p>
          <a:p>
            <a:pPr algn="just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Заболевания системы кровообращения (аритмия, тахикардия).</a:t>
            </a:r>
          </a:p>
          <a:p>
            <a:pPr algn="just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Гормональные нарушения - проблемы с щитовидной железой.</a:t>
            </a:r>
          </a:p>
          <a:p>
            <a:pPr algn="just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Заболевания соединительной ткани и костно-мышечной системы – межреберная миалгия, деформирующий артроз, аллергический и ревматический артрит, спондилез, люмбаго,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остеоартроз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CCC"/>
          </a:solidFill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Техника выполнения точечного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массажа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 w="76200">
            <a:solidFill>
              <a:srgbClr val="FFCCCC"/>
            </a:solidFill>
          </a:ln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Поэтому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организм такие техники могут оказывать как успокаивающее, так и возбуждающее действие, в зависимости от выбора методики. По направленности своего воздействия точки бывают: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Общего действия – воздействуя на них, можно влиять на общее функциональное состояние всей центральной нервной системы.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Локальные точки отвечают за работу конкретных систем и органов. Они располагаются, как правило, в связках, суставах, мышцах и сосудах.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Спинальные – расположенные вдоль позвоночника, в местах начала нервных корешков и вегетативных волокон. Воздействие на такие точки улучшает функционирование самых разных органов: поджелудочной железы, легких, селезенки, диафрагмы, толстой кишки и других.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CCC"/>
          </a:solidFill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Основные приемы точечного массажа: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553200" y="1749424"/>
            <a:ext cx="5288280" cy="4666616"/>
          </a:xfrm>
          <a:ln w="76200">
            <a:solidFill>
              <a:srgbClr val="FFCCCC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надавливание пальцем либо ладонью,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легкое касание,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непрерывное поглаживание,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глубокое надавливание,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растирание,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захватывание (щипок),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укол,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вибрация.</a:t>
            </a:r>
          </a:p>
          <a:p>
            <a:pPr>
              <a:buFont typeface="Wingdings" pitchFamily="2" charset="2"/>
              <a:buChar char="ü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Используя все эти приемы, очень важно следовать важным правилам процедуры.</a:t>
            </a:r>
          </a:p>
          <a:p>
            <a:endParaRPr lang="ru-RU" dirty="0"/>
          </a:p>
        </p:txBody>
      </p:sp>
      <p:pic>
        <p:nvPicPr>
          <p:cNvPr id="24578" name="Picture 2" descr="https://www.beauty-shop.ru/images/532028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2335" y="2240174"/>
            <a:ext cx="5600858" cy="37339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0080" y="575945"/>
            <a:ext cx="7391400" cy="5657215"/>
          </a:xfrm>
          <a:ln w="76200">
            <a:solidFill>
              <a:srgbClr val="FFCCCC"/>
            </a:solidFill>
          </a:ln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Поглаживание должно осуществляться беспрерывно, допустим как медленный, так и быстрый темп на усмотрение специалиста, однако заданный темп должен без снижения сохраняться на протяжении всей процедуры.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Поглаживание с вращением можно проводить с незначительным нажатием. Все вращения выполняются по часовой стрелке.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Воздействие на точку производится строго перпендикулярно к поверхности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кожи.Манипуляция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может выполняться вращательными и вибрирующими движениями. Глубокие надавливания должны длиться недолго. Использование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массажера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или палочки для воздействия на точки недопустимо, возможно давление только с помощью пальцев.</a:t>
            </a:r>
          </a:p>
          <a:p>
            <a:endParaRPr lang="ru-RU" dirty="0"/>
          </a:p>
        </p:txBody>
      </p:sp>
      <p:pic>
        <p:nvPicPr>
          <p:cNvPr id="25602" name="Picture 2" descr="https://avatars.mds.yandex.net/get-zen_doc/61795/pub_5d329783e854a900ad7e0ee8_5d3297e043bee300adb0c0aa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6165" y="555211"/>
            <a:ext cx="4115836" cy="3069137"/>
          </a:xfrm>
          <a:prstGeom prst="rect">
            <a:avLst/>
          </a:prstGeom>
          <a:noFill/>
        </p:spPr>
      </p:pic>
      <p:pic>
        <p:nvPicPr>
          <p:cNvPr id="25604" name="Picture 4" descr="https://evrokom.su/wp-content/uploads/2017/02/1482654120_bezymyanny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3252" y="3635924"/>
            <a:ext cx="4098748" cy="25986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43579" y="468368"/>
            <a:ext cx="10515600" cy="3181408"/>
          </a:xfrm>
          <a:solidFill>
            <a:schemeClr val="bg1"/>
          </a:solidFill>
          <a:ln w="76200">
            <a:solidFill>
              <a:srgbClr val="FFCCCC"/>
            </a:solidFill>
          </a:ln>
        </p:spPr>
        <p:txBody>
          <a:bodyPr/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массировании точек в районе живота все приемы выполняются на выдохе пациента. При воздействии на точки на спине пациент должен лечь, подложив подушку под живот.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хронических заболеваниях массаж биологически активных точек достаточен через 1-2 дня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Женщинам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точечный массаж необходимо делать за несколько дней до начала месячных, мужчинам в любое время. При наличии острых патологий с разрешения лечащего врача акупунктуру следует проводить каждый день.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8674" name="Picture 2" descr="https://sun9-20.userapi.com/c639124/v639124300/2a0fa/7i4U8TLLgL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3790830"/>
            <a:ext cx="12192000" cy="30671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CCC"/>
          </a:solidFill>
          <a:ln>
            <a:solidFill>
              <a:srgbClr val="FFCCCC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Вывод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ln w="76200">
            <a:solidFill>
              <a:srgbClr val="FFCCCC"/>
            </a:solidFill>
          </a:ln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Можно сделать о том, что абсолютных противопоказаний для проведения точечного массажа практически нет.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Рекомендуется только при проведении точечного массажа избегать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особочувствительные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резкоболезненные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зоны. Нельзя массировать кожу в зоне активной точки, если она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имет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раневую поверхность, инфицирование, варикозное расширение вен, пигментные пятна, опухоли. Усиление боли во время массажа, появление головной боли или головокружения является свидетельством неумелых действий. В этом случае процедуру следует прекратить и поискать методическую ошибку. Точечный массаж используется не только профессиональными массажистами,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рефлексотерапевтами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но так же обычными людьми в повседневной жизни.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055346"/>
          </a:xfrm>
          <a:solidFill>
            <a:srgbClr val="FFCCCC"/>
          </a:solidFill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Спасибо за внимание !!!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teno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0848"/>
            <a:ext cx="4787152" cy="4787152"/>
          </a:xfrm>
          <a:prstGeom prst="rect">
            <a:avLst/>
          </a:prstGeom>
        </p:spPr>
      </p:pic>
      <p:pic>
        <p:nvPicPr>
          <p:cNvPr id="5" name="Рисунок 4" descr="3a91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7507" y="2016497"/>
            <a:ext cx="7494494" cy="48415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CCC"/>
          </a:solidFill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План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3743" y="1869168"/>
            <a:ext cx="6331857" cy="4633232"/>
          </a:xfrm>
          <a:ln w="76200">
            <a:solidFill>
              <a:srgbClr val="FFCCCC"/>
            </a:solidFill>
          </a:ln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Точечный массаж;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Способы (ориентиры) нахождения точек;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Эффект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точечного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массажа;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Воздействие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мышцы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суставы;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Показания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 проведению точечного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массажа;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Техника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выполнения точечного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массажа;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Основные приемы точечного массажа:</a:t>
            </a:r>
          </a:p>
        </p:txBody>
      </p:sp>
      <p:pic>
        <p:nvPicPr>
          <p:cNvPr id="2052" name="Picture 4" descr="https://im0-tub-ru.yandex.net/i?id=244d2d74f7847623282da992f560ebcc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3580" y="1772711"/>
            <a:ext cx="3897077" cy="2599350"/>
          </a:xfrm>
          <a:prstGeom prst="rect">
            <a:avLst/>
          </a:prstGeom>
          <a:noFill/>
        </p:spPr>
      </p:pic>
      <p:pic>
        <p:nvPicPr>
          <p:cNvPr id="2054" name="Picture 6" descr="https://avatars.mds.yandex.net/get-zen_doc/1652143/pub_5d1b3cc99ff9e900ad201707_5d1b3cd97cb0a100ae25c521/scale_1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50796" y="4113910"/>
            <a:ext cx="2741204" cy="2744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CCC"/>
          </a:solidFill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Точечный массаж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92480" y="1825625"/>
            <a:ext cx="10561320" cy="2091055"/>
          </a:xfrm>
          <a:ln w="76200">
            <a:solidFill>
              <a:srgbClr val="FFCCCC"/>
            </a:solidFill>
          </a:ln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Один из самых древних методов лечения. Возник он на Востоке, на территории современных Китая, Кореи, Монголии и Японии после того, как древние лекари обратили внимание на то, что на теле человека существуют особые “жизненные” точки, связанные с внутренними органами и системами. Воздействуя на эти точки, можно было не только улучшить общее состояние больного, но и восстановить нарушенные функции органов.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6" descr="https://folkextreme.ru/wp-content/uploads/2019/03/tochechnyj-massazh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0743" y="4006695"/>
            <a:ext cx="4437288" cy="2851305"/>
          </a:xfrm>
          <a:prstGeom prst="rect">
            <a:avLst/>
          </a:prstGeom>
          <a:noFill/>
        </p:spPr>
      </p:pic>
      <p:pic>
        <p:nvPicPr>
          <p:cNvPr id="3080" name="Picture 8" descr="https://kundawellmoscow.ru/media/uploads/thumb_massagetherap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7434" y="4004441"/>
            <a:ext cx="5319256" cy="28535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8287" y="365126"/>
            <a:ext cx="10972800" cy="1231445"/>
          </a:xfrm>
          <a:solidFill>
            <a:srgbClr val="FFCCCC"/>
          </a:solidFill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Точечный массаж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это метод рефлексотерапии, областью воздействия которого являются биологически активные точки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5628" y="1854654"/>
            <a:ext cx="3893458" cy="4444546"/>
          </a:xfrm>
          <a:ln w="76200">
            <a:solidFill>
              <a:srgbClr val="FFCCCC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Описано около 700 точек, но чаще используют около 150 точек.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Диаметр точки 0,2-5мм. При заболевании увеличивается до нескольких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см.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Ответные реакции: онемение, болезненность,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распирание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тепло, лёгкость, «ползание мурашек» и др.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medportaldom.ru/wp-content/uploads/2017/03/gipotoniya-tochechnii-massa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5840" y="1615056"/>
            <a:ext cx="4123607" cy="2611503"/>
          </a:xfrm>
          <a:prstGeom prst="rect">
            <a:avLst/>
          </a:prstGeom>
          <a:noFill/>
        </p:spPr>
      </p:pic>
      <p:pic>
        <p:nvPicPr>
          <p:cNvPr id="5" name="Picture 4" descr="https://avatars.mds.yandex.net/get-pdb/1655359/31249edb-17ff-4109-9d68-6edefb4d59bb/s1200?webp=fal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89268" y="4209143"/>
            <a:ext cx="4420852" cy="26488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CCC"/>
          </a:solidFill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Способы нахождения точек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825625"/>
            <a:ext cx="5181600" cy="4742815"/>
          </a:xfrm>
          <a:ln w="76200">
            <a:solidFill>
              <a:srgbClr val="FFCCCC"/>
            </a:solidFill>
          </a:ln>
        </p:spPr>
        <p:txBody>
          <a:bodyPr>
            <a:no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пальпации подушечкой наиболее чувствительного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пальца.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Топографические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схемы, рисунки.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Анатомические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ориентиры.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помощью индивидуального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цуня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расстояния между концами складок согнутого среднего пальца. У мужчин на левой руке, у женщин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правой.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помощью приборов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Элап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», «Рефлекс», «Карат» и др.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://i31.fastpic.ru/big/2012/0408/07/c6856b4c017c0ce01f0b9ea471bb5c0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10171" y="4237261"/>
            <a:ext cx="3381829" cy="2620739"/>
          </a:xfrm>
          <a:prstGeom prst="rect">
            <a:avLst/>
          </a:prstGeom>
          <a:noFill/>
        </p:spPr>
      </p:pic>
      <p:pic>
        <p:nvPicPr>
          <p:cNvPr id="18436" name="Picture 4" descr="https://ds04.infourok.ru/uploads/ex/02b7/00035e16-3190a095/img3.jpg"/>
          <p:cNvPicPr>
            <a:picLocks noChangeAspect="1" noChangeArrowheads="1"/>
          </p:cNvPicPr>
          <p:nvPr/>
        </p:nvPicPr>
        <p:blipFill>
          <a:blip r:embed="rId3"/>
          <a:srcRect l="64173" t="17542" r="8535" b="41292"/>
          <a:stretch>
            <a:fillRect/>
          </a:stretch>
        </p:blipFill>
        <p:spPr bwMode="auto">
          <a:xfrm>
            <a:off x="6116984" y="1698172"/>
            <a:ext cx="2759942" cy="31223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CCC"/>
          </a:solidFill>
          <a:ln>
            <a:solidFill>
              <a:srgbClr val="FF6699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Положение пальцев при проведении точечного массажа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://massagelib.ru/books/item/f00/s00/z0000009/pic/0000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5750" y="1748702"/>
            <a:ext cx="8196930" cy="51092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rgbClr val="FFCCCC"/>
          </a:solidFill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Ориентиры для нахождения точек: </a:t>
            </a:r>
            <a:endParaRPr lang="ru-RU" sz="36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5229" cy="482191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1 - передняя срединная линия; </a:t>
            </a:r>
          </a:p>
          <a:p>
            <a:pPr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2 - скуловая дуга; </a:t>
            </a:r>
          </a:p>
          <a:p>
            <a:pPr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3 - ушная раковина; </a:t>
            </a:r>
          </a:p>
          <a:p>
            <a:pPr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4 -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козелок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5 - ключица; </a:t>
            </a:r>
          </a:p>
          <a:p>
            <a:pPr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6 - надключичная ямка; </a:t>
            </a:r>
          </a:p>
          <a:p>
            <a:pPr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7 - подключичная ямка; </a:t>
            </a:r>
          </a:p>
          <a:p>
            <a:pPr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8 - шиловидный отросток лучевой кости; </a:t>
            </a:r>
          </a:p>
          <a:p>
            <a:pPr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9 - лонное сочленение; </a:t>
            </a:r>
          </a:p>
          <a:p>
            <a:pPr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10 - тыл кисти; </a:t>
            </a:r>
          </a:p>
          <a:p>
            <a:pPr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11 - передняя поверхность бедра; </a:t>
            </a:r>
          </a:p>
          <a:p>
            <a:pPr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12 - передняя поверхность голени; 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6172199" y="1825624"/>
            <a:ext cx="5177971" cy="503237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13 - внутренняя лодыжка; </a:t>
            </a:r>
          </a:p>
          <a:p>
            <a:pPr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14 - тыл стопы; </a:t>
            </a:r>
          </a:p>
          <a:p>
            <a:pPr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15 - основание I плюсневой кости; </a:t>
            </a:r>
          </a:p>
          <a:p>
            <a:pPr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16 - головка I плюсневой кости; </a:t>
            </a:r>
          </a:p>
          <a:p>
            <a:pPr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17 - свод стопы; </a:t>
            </a:r>
          </a:p>
          <a:p>
            <a:pPr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18 - задняя срединная линия; </a:t>
            </a:r>
          </a:p>
          <a:p>
            <a:pPr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19 -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надостная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ямка лопатки; </a:t>
            </a:r>
          </a:p>
          <a:p>
            <a:pPr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20 - лопатка; </a:t>
            </a:r>
          </a:p>
          <a:p>
            <a:pPr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21 - запястье; </a:t>
            </a:r>
          </a:p>
          <a:p>
            <a:pPr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22 - задняя поверхность бедра; </a:t>
            </a:r>
          </a:p>
          <a:p>
            <a:pPr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23 - задняя поверхность голени; </a:t>
            </a:r>
          </a:p>
          <a:p>
            <a:pPr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24 - наружная лодыжка; </a:t>
            </a:r>
          </a:p>
          <a:p>
            <a:pPr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25 - пяточное сухожилие.</a:t>
            </a: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s://im0-tub-ru.yandex.net/i?id=c825022dfd80061229c4662f0d3070af-sr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8353" y="-36697"/>
            <a:ext cx="7323700" cy="68946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CCC"/>
          </a:solidFill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Эффект точечного массажа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 w="76200">
            <a:solidFill>
              <a:srgbClr val="FFCCCC"/>
            </a:solidFill>
          </a:ln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Эффект точечного массажа зависит от того, на какую точку воздействует специалист. В целом подобные манипуляции оказывают успокаивающее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воздействие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на центральную нервную систему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После такой активации человек обычно ощущает гармонию и равновесие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Точечный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массаж рук помогает устранить усталость и общее недомогание. С его помощью удается существенно улучшить процесс кровообращения, избавиться от зубной боли и проблем с деснами, мигрени. В данном случае мануальный терапевт может работать с биоэнергетическими точками как одной, так и обеих рук.</a:t>
            </a:r>
          </a:p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Данная манипуляция оказывает терапевтическое воздействие на сосуды, позволяя крови намного легче циркулировать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Массирование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точек, расположенных на ногах, является профилактикой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сердечно-сосудистых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заболеваний. Кроме этого такая процедура позволяет устранить болевые ощущения в области ног, которые нередко являются симптомом серьезных сосудистых проблем.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CCC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Воздействие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на мышцы и суставы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 w="76200">
            <a:solidFill>
              <a:srgbClr val="FFCCCC"/>
            </a:solidFill>
          </a:ln>
        </p:spPr>
        <p:txBody>
          <a:bodyPr>
            <a:normAutofit lnSpcReduction="10000"/>
          </a:bodyPr>
          <a:lstStyle/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Точечное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воздействие на строго определенные участки тела положительно влияет на весь опорно-двигательный аппарат. Манипуляции способствуют повышению эластичности мышц и суставов, укреплению поясницы, улучшению кровоснабжения, бодрости и работоспособности, устраняет защемление нервных корешков.</a:t>
            </a:r>
          </a:p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 помощью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акупунктурного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воздействия удается замедлить дистрофические процессы в мышцах при разнообразных ревматических заболеваниях. При воздействии на мышечную систему необходимо полное расслабление мышц. Для этого пациент должен занять положение, при котором мышцы смогут максимально расслабиться и получить пользу, а не вред.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960</TotalTime>
  <Words>1225</Words>
  <Application>WPS Presentation</Application>
  <PresentationFormat>Произвольный</PresentationFormat>
  <Paragraphs>93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Федеральное государственное бюджетное образовательное учреждение высшего образования  «Красноярский государственный медицинский университет имени проф. В.Ф.Войно -Ясенецкого» Министерства здравоохранения Российской Федерации  Фармацевтический колледж</vt:lpstr>
      <vt:lpstr>План</vt:lpstr>
      <vt:lpstr>Точечный массаж </vt:lpstr>
      <vt:lpstr>Точечный массаж – это метод рефлексотерапии, областью воздействия которого являются биологически активные точки </vt:lpstr>
      <vt:lpstr>Способы нахождения точек</vt:lpstr>
      <vt:lpstr>Положение пальцев при проведении точечного массажа</vt:lpstr>
      <vt:lpstr>Ориентиры для нахождения точек: </vt:lpstr>
      <vt:lpstr>Эффект точечного массажа</vt:lpstr>
      <vt:lpstr> Воздействие на мышцы и суставы </vt:lpstr>
      <vt:lpstr>Показания к проведению точечного массажа</vt:lpstr>
      <vt:lpstr> В качестве основных показаний можно назвать следующие патологии: </vt:lpstr>
      <vt:lpstr>Техника выполнения точечного массажа</vt:lpstr>
      <vt:lpstr>Основные приемы точечного массажа:</vt:lpstr>
      <vt:lpstr>Слайд 14</vt:lpstr>
      <vt:lpstr>Слайд 15</vt:lpstr>
      <vt:lpstr>Вывод</vt:lpstr>
      <vt:lpstr>Спасибо за внимание 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Виктория</dc:creator>
  <cp:lastModifiedBy>Фаришта</cp:lastModifiedBy>
  <cp:revision>42</cp:revision>
  <dcterms:created xsi:type="dcterms:W3CDTF">2020-06-05T15:20:38Z</dcterms:created>
  <dcterms:modified xsi:type="dcterms:W3CDTF">2020-06-06T07:20:36Z</dcterms:modified>
</cp:coreProperties>
</file>