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258" r:id="rId5"/>
    <p:sldId id="313" r:id="rId6"/>
    <p:sldId id="314" r:id="rId7"/>
    <p:sldId id="327" r:id="rId8"/>
    <p:sldId id="312" r:id="rId9"/>
    <p:sldId id="315" r:id="rId10"/>
    <p:sldId id="259" r:id="rId11"/>
    <p:sldId id="260" r:id="rId12"/>
    <p:sldId id="261" r:id="rId13"/>
    <p:sldId id="265" r:id="rId14"/>
    <p:sldId id="271" r:id="rId15"/>
    <p:sldId id="275" r:id="rId16"/>
    <p:sldId id="276" r:id="rId17"/>
    <p:sldId id="277" r:id="rId18"/>
    <p:sldId id="279" r:id="rId19"/>
    <p:sldId id="316" r:id="rId20"/>
    <p:sldId id="317" r:id="rId21"/>
    <p:sldId id="280" r:id="rId22"/>
    <p:sldId id="281" r:id="rId23"/>
    <p:sldId id="262" r:id="rId24"/>
    <p:sldId id="285" r:id="rId25"/>
    <p:sldId id="286" r:id="rId26"/>
    <p:sldId id="263" r:id="rId27"/>
    <p:sldId id="289" r:id="rId28"/>
    <p:sldId id="318" r:id="rId29"/>
    <p:sldId id="319" r:id="rId30"/>
    <p:sldId id="290" r:id="rId31"/>
    <p:sldId id="320" r:id="rId32"/>
    <p:sldId id="321" r:id="rId33"/>
    <p:sldId id="291" r:id="rId34"/>
    <p:sldId id="295" r:id="rId35"/>
    <p:sldId id="322" r:id="rId36"/>
    <p:sldId id="264" r:id="rId37"/>
    <p:sldId id="292" r:id="rId38"/>
    <p:sldId id="297" r:id="rId39"/>
    <p:sldId id="293" r:id="rId40"/>
    <p:sldId id="298" r:id="rId41"/>
    <p:sldId id="299" r:id="rId42"/>
    <p:sldId id="324" r:id="rId43"/>
    <p:sldId id="325" r:id="rId44"/>
    <p:sldId id="326" r:id="rId45"/>
    <p:sldId id="294" r:id="rId46"/>
    <p:sldId id="300" r:id="rId47"/>
    <p:sldId id="302" r:id="rId48"/>
    <p:sldId id="323" r:id="rId49"/>
    <p:sldId id="303" r:id="rId50"/>
    <p:sldId id="305" r:id="rId51"/>
    <p:sldId id="307" r:id="rId52"/>
    <p:sldId id="308" r:id="rId53"/>
    <p:sldId id="306" r:id="rId54"/>
    <p:sldId id="309" r:id="rId55"/>
    <p:sldId id="328" r:id="rId5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EDE88-B04C-45DA-8E0A-A10B0242E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6828FE-5FBB-44B7-BDCA-40BBF2E14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13DD7-19A1-467E-9339-9EBF8BF0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D9F13F-0898-489C-8620-5828A255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3143E-9314-46F2-BD1C-40A68509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8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3DF97-B6E6-4949-B27D-16B6837B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84A427-8C42-4E89-B09A-3E20AE2D9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277C97-AC48-43FA-A565-F11E9FCE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E7D98A-4956-4696-B2B1-7450B7A9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E6364B-F794-4F50-BB7C-5E9A72D3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0F8140-77A8-4E23-B562-51F2AF3CF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CBC9B2-F8A6-4091-8B63-7E9BFC33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F879BB-79DB-47E3-9594-516F59F0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5B71B-E39D-46DA-81EC-7099F01B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DCCA12-C932-40C2-A74E-93737C22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6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103F5-246F-4EC7-8FF5-19D4CC67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97E59-A6F6-4BED-A43A-7784F505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9524F3-5F07-47FE-BC90-75DD9322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52BD5F-3E9C-4B0D-ACCE-DD805A57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4DFE90-C301-4CBF-8F55-DBBA57E0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5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B68D8-F6C1-417F-B8C9-3DE6108A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142C38-EFE1-44C5-81F1-C0C0100E2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8FC4D-11BC-4450-BFB0-0CC79891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5C24D-BD6A-4990-9B20-DAD75A90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894C6C-36B8-49B7-9797-319D6E9F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C7C3D-A9C1-4FC8-A214-3789C666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C3C08-3001-4C5E-A4B5-57F6BD487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BBD9A8-EFA7-4D80-8BB9-99CFE57E1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BDAAEF-ED06-44B3-B2E4-242EC3DF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DE95EF-F360-4728-8E84-ECD5297D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99C130-8EBF-471F-A57C-E0B19874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6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B6EE5-2BA1-4F3B-B4B0-FDA72BD9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D7C2EE-7D2B-433B-BB32-309A64394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4CBD9A-2E81-4746-8835-F636ED318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753359-0C23-4D49-BEEF-EF167A1E7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0C6FBA-1FCA-42A3-BADB-39B2A8573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6622BB-ADA8-4107-B377-55389877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B6E24F-7EC2-47FB-A5E6-2C4F5D7E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FA5FFF-9E79-4871-8B1F-A5FFBE5E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11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5CA33-CE84-44F6-86B6-A31536FB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54BF94-1960-4F59-A737-C383E901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6B9C3A-5505-44D9-B1A4-34C5E762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CDBD28-0D1F-4A48-AF00-67BBEBAA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1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58C38C-CE8E-41DB-BDD7-7AFA7B17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8816EF-BB42-49C2-AE42-771E1367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09032D-5431-433E-955F-54E24DEE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A3D28-DA21-4A28-AAEA-5CEAE355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D497F-FB84-4806-87D3-E334CA15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9A19AD-37F9-4EAC-B2CC-8410480B3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8A559C-A0C7-4FB1-8AB1-DA63C613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0C2471-B8DA-4C3B-9686-B90AAA70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B0ED09-DFC0-464F-9815-5C2CA755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69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0C82E-09CA-4CEF-9934-96AD0990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40E3A0-ACD4-4D2F-8037-328A13E9C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8978A9-A0FB-4087-888B-C077D2EAF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078926-92C8-470A-9259-07C437F6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961256-31EF-4E99-BD9D-2948C20A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8B333F-4E7B-456D-B5EF-9B3EEA6D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1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F4B05-17FC-44CE-9ECA-6517876E8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F06672-CEE0-449D-9C91-F3C6C234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2E91B-835E-47A6-A52F-D9354944E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1FB2-BAA1-4A26-9445-16073B5C493E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1E994B-6B29-49CC-982C-EB002F653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2080E5-4E0A-43EC-B89A-5E313F474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60C2-BCE0-4F50-9381-4C4A5E2B4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medicina/zdorove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AA9DB-76EF-4AAD-8FFC-55AEF601C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№1.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Введение. Общие вопросы.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5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6F15C-2B2F-48B6-A772-D75DAD2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21" y="457199"/>
            <a:ext cx="10515600" cy="5103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2.Предмет и содержание гигиены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D57DC1-E164-442F-B479-4560D49DF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754912"/>
            <a:ext cx="11141149" cy="5645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гигиены: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предупредительного и санитарного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санитарного законодательства;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гигиенических мероприятий по охране и оздоровлению окружающей среды, условий труда и отдыха;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здоровья детей и подростков;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основ рационального питания;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экспертиза качества пищевых продуктов и предметов бытового обихода.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гигиены служат гигиенические нормативы: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-предельно допустимые концентрации (ПДК) и уровни (ПДУ),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ориентировочные безопасные уровни воздействия (ОБУВ) для воздуха населенных мест и промышленных предприятий, воды, продуктов питания с целью создания наиболее благоприятных условий для сохранения здоровья и предупреждения заболеваний, обеспечения высокой работоспособности.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90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95418-91B6-4250-9B7E-1C573B38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9" y="322596"/>
            <a:ext cx="10694581" cy="7512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Методология гигиены 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F7BE8-E13E-4B0E-8068-F256F6F56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688"/>
            <a:ext cx="10515600" cy="6241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гигиенических исследований можно объединить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основные 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методы, с помощью которых изучается гигиеническое состояние факторов внешней среды;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методы, позволяющие оценить реакцию организма на воздействие того или иного внешнего фактора.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гигиеническое исследование начинается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санитарного описания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метод используется при изучении условий жизни в населенных местах – жилищных, производственных, бытовых и др. санитарному описанию подвергаются объекты окружающей среды, условия жизни и труда.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объектам окружающей среды относятся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водоисточники, почва, воздух, пищевые продукты, жилье, места труда и отдыха, больничные и школьные учреждения.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санитарного описания позволяет охарактеризовать состояние объекта наблюдения, наметить объем и характер необходимых лабораторных исследований, с помощью которых объективно оценивается санитарная ситуация.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углубленной количественной и качественной оценки факторов внешней среды  используются физические, химические, бактериологические, токсикологиче­ские, клинические, статистические и другие методы.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91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A61FC-EC6C-474C-8A97-2666E06E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4.Окружающая среда и здоровье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D9BD08-F394-4600-82CA-CFD65711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7" y="1318437"/>
            <a:ext cx="10907233" cy="4858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овременных условиях охрана здоровья — это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государственного масштаба. </a:t>
            </a:r>
          </a:p>
          <a:p>
            <a:pPr marL="0" indent="0">
              <a:buNone/>
            </a:pPr>
            <a:r>
              <a:rPr lang="ru-RU" sz="2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необходимое условие трудового потенциала, главный критерий эффективности государственного управления.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методов в гигиенических исследованиях по изучению факторов окружающей среды и здоровья населения позволяет научно обосновать разработку: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законодательных,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документов,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 регламентов и иных мероприятий, направленных на обеспечение санитарно-эпидемиологического благополучия и сохранение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04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0177ED-F2B4-4B02-820F-C55F5132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544"/>
            <a:ext cx="10515600" cy="541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охране здоровья населения и улучшении условий жизни отражены федеральных законах: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Конституцией Российской Федерации (12 декабря 1993 г.) "Основы законодательства Российской Федерации об охране здоровья граждан".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Закон (№ 52-ФЗ) "О санитарно-эпидемиологическом благополучии населения".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"Об охране атмосферного воздуха" (1999),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"О качестве и безопасности пищевых продуктов" (1999),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"Об охране окружающей природной среды" (1991).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157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B665D6-691F-4DB3-BA1F-2B26E03D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670"/>
            <a:ext cx="10515600" cy="59744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важно в области охраны здоровья детей и подростков, так как здоровье детей сегодня — это здоровье всего народа в будущем.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требования для динамического изучения физического развития детей: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разработка предложений и нормативов по проектированию перспективных типов школ и дошкольных учреждений,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изучение состояния здоровья детей, обучающихся по новым формам образования (лицеи, гимназии и т. д.);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оценка внедрения в школах новых учебных программ и современных технических средств обучения (компьютеры и др.) и влияние их на здоровье школьников;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разработка проблемы адаптации детей к меняющимся социальными условиям жизни, воспитания и обучения и др.;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оценка качества новых строительных материалов и элементов санитарного благоустройства, внедряемых в строительстве школьных и дошкольных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55965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B04ED1-7D3C-4E64-8587-FB1F2DE2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316"/>
            <a:ext cx="10515600" cy="5028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Актуальной в настоящее время является проблема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охраны среды обитания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человека (воздуха, воды, почвы, населенных мест).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Ее изучение проводится на основе разработки системы общегосударственных мероприятий по обеспечению санитарно-эпидемиологического благополучия населения.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Важной государственной проблемой в гигиеническом отношении является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рационального питания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учетом возраста, пола, характера трудовой деятельности, климатических условий и других факторов. Многие исследования посвящены проблеме сбалансированности питания, а также получению новых продуктов высокого качества и биологически полноценных.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90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A5FC1F-860B-4382-8FB1-1BC8E3E44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Немаловажной задачей является гигиеническое воспитание населения, создание безопасных условий применения товаров широкого потребления, особенно бытовой химии и полимер­ных материалов и изделий на их основе.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3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1C17E2-61B3-472B-AA65-D94FB4AE8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195"/>
            <a:ext cx="10515600" cy="51987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/>
              <a:t>В санитарное законодательство в настоящее время включено:</a:t>
            </a:r>
          </a:p>
          <a:p>
            <a:r>
              <a:rPr lang="ru-RU" sz="3200" dirty="0"/>
              <a:t> более 1340 ПДК и 402 ОДУ химических загрязнителей для воды водоемов, </a:t>
            </a:r>
          </a:p>
          <a:p>
            <a:r>
              <a:rPr lang="ru-RU" sz="3200" dirty="0"/>
              <a:t>около 600 ПДК и 1538 ОБУВ — для атмосферного воздуха,</a:t>
            </a:r>
          </a:p>
          <a:p>
            <a:r>
              <a:rPr lang="ru-RU" sz="3200" dirty="0"/>
              <a:t>около ПО ПДК для почвы, </a:t>
            </a:r>
          </a:p>
          <a:p>
            <a:r>
              <a:rPr lang="ru-RU" sz="3200" dirty="0"/>
              <a:t>более 1800 ПДК для воздуха производственных помещений. </a:t>
            </a:r>
          </a:p>
          <a:p>
            <a:pPr>
              <a:buNone/>
            </a:pPr>
            <a:r>
              <a:rPr lang="ru-RU" sz="3200" dirty="0"/>
              <a:t>Это позволит прогнозировать возможное влияние различных сочетаний химических, физических, биологических и других факторов внешней среды на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51261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6902C-ED11-4D70-931E-FDF8B25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влияния среды  обитания на здоровье населения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E6EAB0-6C68-484A-BA99-4619AEDC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726"/>
            <a:ext cx="10515600" cy="5156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Загрязнение</a:t>
            </a:r>
            <a:r>
              <a:rPr lang="ru-RU" dirty="0"/>
              <a:t> — это процесс отрицательного видоизменения окружающей среды — воздуха, воды, почвы — путём её интоксикации веществами, которые угрожают жизни живых организмов.</a:t>
            </a:r>
          </a:p>
          <a:p>
            <a:pPr marL="0" indent="0">
              <a:buNone/>
            </a:pPr>
            <a:r>
              <a:rPr lang="ru-RU" b="1" u="sng" dirty="0"/>
              <a:t>Виды загрязнений:</a:t>
            </a:r>
            <a:endParaRPr lang="ru-RU" u="sng" dirty="0"/>
          </a:p>
          <a:p>
            <a:pPr marL="0" indent="0">
              <a:buNone/>
            </a:pPr>
            <a:r>
              <a:rPr lang="ru-RU" b="1" i="1" dirty="0"/>
              <a:t>1. Биологическое </a:t>
            </a:r>
            <a:r>
              <a:rPr lang="ru-RU" dirty="0"/>
              <a:t>— загрязнителем являются не свойственные экосистеме организмы. Наиболее известный пример — бесконтрольно расплодившиеся в Австралии кролики. </a:t>
            </a:r>
          </a:p>
          <a:p>
            <a:pPr marL="0" indent="0">
              <a:buNone/>
            </a:pPr>
            <a:r>
              <a:rPr lang="ru-RU" b="1" i="1" dirty="0"/>
              <a:t>2. Микробиологическое </a:t>
            </a:r>
            <a:r>
              <a:rPr lang="ru-RU" dirty="0"/>
              <a:t>– бактерии, вирусы, грибы, простейшие, яйца гельминтов.</a:t>
            </a:r>
          </a:p>
          <a:p>
            <a:pPr marL="0" indent="0">
              <a:buNone/>
            </a:pPr>
            <a:r>
              <a:rPr lang="ru-RU" b="1" i="1" dirty="0"/>
              <a:t>3. Механическое</a:t>
            </a:r>
            <a:r>
              <a:rPr lang="ru-RU" dirty="0"/>
              <a:t> — загрязнение химически инертным мусором, протаптывание тропинок и прочее механическое воздействие на среду. Космический мусор.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916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EF2B8C-8787-4E6B-8535-931F90400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260"/>
            <a:ext cx="10515600" cy="56347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4. Химическое</a:t>
            </a:r>
            <a:r>
              <a:rPr lang="ru-RU" dirty="0"/>
              <a:t> — загрязнителем являются вредные химические соединения. Химические загрязнители могут вызывать острые отравления, хронические болезни, а также оказывать канцерогенное и мутагенное действие. </a:t>
            </a:r>
          </a:p>
          <a:p>
            <a:pPr marL="0" indent="0">
              <a:buNone/>
            </a:pPr>
            <a:r>
              <a:rPr lang="ru-RU" i="1" dirty="0"/>
              <a:t>Например</a:t>
            </a:r>
            <a:r>
              <a:rPr lang="ru-RU" dirty="0"/>
              <a:t>, тяжелые металлы способны накапливаться в растительных и животных тканях, оказывая токсическое действие. </a:t>
            </a:r>
          </a:p>
          <a:p>
            <a:pPr marL="0" indent="0">
              <a:buNone/>
            </a:pPr>
            <a:r>
              <a:rPr lang="ru-RU" dirty="0"/>
              <a:t>Особо опасными загрязнителями являются </a:t>
            </a:r>
            <a:r>
              <a:rPr lang="ru-RU" dirty="0" err="1"/>
              <a:t>хлордиоксины</a:t>
            </a:r>
            <a:r>
              <a:rPr lang="ru-RU" dirty="0"/>
              <a:t>, которые образуются из хлорпроизводных ароматических углеводородов, используемых при производстве </a:t>
            </a:r>
            <a:r>
              <a:rPr lang="ru-RU" u="sng" dirty="0"/>
              <a:t>гербицидов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Источниками загрязнения окружающей среды диоксинами являются и побочные продукты целлюлозно-бумажной промышленности, отходы металлургической промышленности, выхлопные </a:t>
            </a:r>
            <a:r>
              <a:rPr lang="ru-RU" dirty="0" err="1"/>
              <a:t>газы</a:t>
            </a:r>
            <a:r>
              <a:rPr lang="ru-RU" dirty="0"/>
              <a:t> двигателей внутреннего сгорания. Эти вещества очень токсичны для человека и животных даже при низких концентрациях и вызывают поражение печени, почек, иммунной системы.</a:t>
            </a:r>
          </a:p>
          <a:p>
            <a:r>
              <a:rPr lang="ru-RU" dirty="0"/>
              <a:t>Аэрозольные загрязнения — загрязнитель-аэрозоль (система маленьких частиц)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18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383B1-BF83-451A-AAAD-F57D050D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9" y="365126"/>
            <a:ext cx="10694581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66E6AE-4ADA-441C-9A83-88BAAA0D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8118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1.История развития гигиены.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2.Предмет и содержание гигиены.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Методология гигиены. 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4.Окружающая среда и здоровье человека.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Понятие «здоровье», физическое, духовно-психическое и социальное здоровье человека.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Факторы риска здоровью населения.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Классификация  факторов в системе «здоровье – среда обитания».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Здоровый образ жизни и его формирование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Основные понятия. Физическая культура. Вопросы личной гигиены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7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70E7C9-3E53-4CA3-9EB8-85812F9A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256"/>
            <a:ext cx="10515600" cy="5113707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/>
              <a:t>5. Физическое </a:t>
            </a:r>
            <a:r>
              <a:rPr lang="ru-RU" sz="3600" dirty="0"/>
              <a:t>- к физическим (энергетическим) загрязнениям относятся шум, вибрация, электромагнитные поля, ионизирующие излучения радиоактивных веществ, тепловое излучение, возникающее в результате антропогенной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446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91290-3DEE-46EE-A7CB-57993167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16" y="258800"/>
            <a:ext cx="10515600" cy="836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экологические проблемы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столетия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FD3EA-CDCD-4DB8-92CD-7A2971450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16" y="712382"/>
            <a:ext cx="10738883" cy="59648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400" b="1" i="1" dirty="0"/>
              <a:t>1.Загрязнение атмосферы</a:t>
            </a:r>
            <a:r>
              <a:rPr lang="ru-RU" sz="4400" i="1" dirty="0"/>
              <a:t>.</a:t>
            </a:r>
            <a:r>
              <a:rPr lang="ru-RU" sz="4400" dirty="0"/>
              <a:t> </a:t>
            </a:r>
          </a:p>
          <a:p>
            <a:pPr marL="0" indent="0">
              <a:buNone/>
            </a:pPr>
            <a:r>
              <a:rPr lang="ru-RU" sz="4400" dirty="0"/>
              <a:t> Загрязнение атмосферного воздуха – это любое изменение его состава и свойства, которое оказывает негативное воздействие на здоровье человека и животных, состояние растений и экосистем.</a:t>
            </a:r>
          </a:p>
          <a:p>
            <a:pPr marL="0" indent="0">
              <a:buNone/>
            </a:pPr>
            <a:r>
              <a:rPr lang="ru-RU" sz="4400" dirty="0"/>
              <a:t>Масштабы загрязнения воздуха с каждым годом увеличиваются.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/>
              <a:t> в атмосферу Земли в год выбрасываются сотни миллионов тонн отходов промышленного производства.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/>
              <a:t> источниками загрязнения атмосферного воздуха больших городов являются промышленные предприятия, котельные, ТЭЦ, транспорт, воздушный транспорт.</a:t>
            </a:r>
          </a:p>
          <a:p>
            <a:r>
              <a:rPr lang="ru-RU" sz="4400" dirty="0"/>
              <a:t>Неблагоприятное влияние атмосферных загрязнений на здоровье населения который  вызывает острые и хронические отравления, рост общей заболеваемости, развитие специфических и отдаленных последствий.</a:t>
            </a:r>
          </a:p>
          <a:p>
            <a:r>
              <a:rPr lang="ru-RU" sz="4400" dirty="0"/>
              <a:t>Атмосферные загрязнения могут оказывать канцерогенное действие, ухудшают </a:t>
            </a:r>
            <a:r>
              <a:rPr lang="ru-RU" sz="4400" dirty="0" err="1"/>
              <a:t>общесанитарные</a:t>
            </a:r>
            <a:r>
              <a:rPr lang="ru-RU" sz="4400" dirty="0"/>
              <a:t> условия жизни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95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8E2FC-0A3A-48B0-A2EC-4ACE8F05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экологические проблемы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столетия</a:t>
            </a:r>
            <a:br>
              <a:rPr lang="ru-RU" sz="3600" b="1" dirty="0"/>
            </a:br>
            <a:r>
              <a:rPr lang="ru-RU" sz="2800" dirty="0"/>
              <a:t>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3FF7D6-FE72-417A-A84D-A522EBFEC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3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2. Водный кризис.</a:t>
            </a:r>
            <a:r>
              <a:rPr lang="ru-RU" b="1" dirty="0"/>
              <a:t> </a:t>
            </a:r>
            <a:r>
              <a:rPr lang="ru-RU" dirty="0"/>
              <a:t>Около двух миллиардов человек живет в местностях, где всегда не хватает воды. Положение продолжает ухудшаться из-за пересыхания тысяч колодцев, поскольку уровень снабжающих их влагой водоносных пластов понижается.</a:t>
            </a:r>
          </a:p>
          <a:p>
            <a:pPr marL="0" indent="0">
              <a:buNone/>
            </a:pPr>
            <a:r>
              <a:rPr lang="ru-RU" b="1" dirty="0"/>
              <a:t>3. </a:t>
            </a:r>
            <a:r>
              <a:rPr lang="ru-RU" b="1" i="1" dirty="0"/>
              <a:t>Деградация земель. </a:t>
            </a:r>
            <a:r>
              <a:rPr lang="ru-RU" dirty="0"/>
              <a:t>Опустынивание угрожает третьей части земной поверхности. Это процесс необратимого изменения почвы. На территории, подверженной опустыниванию, ухудшаются физические свойства почв, гибнет растительность, засоляются грунтовые воды.</a:t>
            </a:r>
          </a:p>
          <a:p>
            <a:pPr marL="0" indent="0">
              <a:buNone/>
            </a:pPr>
            <a:r>
              <a:rPr lang="ru-RU" b="1" dirty="0"/>
              <a:t>4.</a:t>
            </a:r>
            <a:r>
              <a:rPr lang="ru-RU" b="1" i="1" dirty="0"/>
              <a:t>Отходы</a:t>
            </a:r>
            <a:r>
              <a:rPr lang="ru-RU" i="1" dirty="0"/>
              <a:t>. </a:t>
            </a:r>
            <a:r>
              <a:rPr lang="ru-RU" dirty="0"/>
              <a:t>Ежегодно в России образуется около 7 млрд. т всех видов отходов.</a:t>
            </a:r>
          </a:p>
          <a:p>
            <a:pPr marL="0" indent="0">
              <a:buNone/>
            </a:pPr>
            <a:r>
              <a:rPr lang="ru-RU" dirty="0"/>
              <a:t>На территории страны в отвалах и хранилищах накоплено около 80 млрд. т  твердых отходов, причем токсично из них более 1,4 млрд. т. </a:t>
            </a:r>
          </a:p>
          <a:p>
            <a:pPr marL="0" indent="0">
              <a:buNone/>
            </a:pPr>
            <a:r>
              <a:rPr lang="ru-RU" dirty="0"/>
              <a:t>Отходы являются источником загрязнения атмосферного воздуха, подземных и поверхностных вод, почв и растительности.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37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B8121-86A4-4E63-A8B5-50FC9FDC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86" y="365125"/>
            <a:ext cx="10972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Понятие «здоровье»; физическое, духовно-психическое и социальное здоровье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5D126-C1DE-4C0D-8175-C3EDE1CA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/>
              <a:t>Здоровье</a:t>
            </a:r>
            <a:r>
              <a:rPr lang="ru-RU" sz="3600" dirty="0"/>
              <a:t> — это естественное состояние организма, которое позволяет человеку полностью реализовать свои </a:t>
            </a:r>
            <a:r>
              <a:rPr lang="ru-RU" sz="3600" u="sng" dirty="0"/>
              <a:t>способности</a:t>
            </a:r>
            <a:r>
              <a:rPr lang="ru-RU" sz="3600" dirty="0"/>
              <a:t>, без ограничения осуществлять </a:t>
            </a:r>
            <a:r>
              <a:rPr lang="ru-RU" sz="3600" u="sng" dirty="0"/>
              <a:t>трудовую деятельность </a:t>
            </a:r>
            <a:r>
              <a:rPr lang="ru-RU" sz="3600" dirty="0"/>
              <a:t>при максимальном </a:t>
            </a:r>
            <a:r>
              <a:rPr lang="ru-RU" sz="3600" u="sng" dirty="0"/>
              <a:t>сохранении продолжительности активной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879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559988-1193-4BD9-91FC-ECBE6CDA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279"/>
            <a:ext cx="10515600" cy="5432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Под здоровьем понимают: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отсутствие заболеваний;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отсутствие функциональных отклонений организма;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наличие высокого уровня функционирования различных систем;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гармоничность физического развития.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buNone/>
            </a:pPr>
            <a:r>
              <a:rPr lang="ru-RU" dirty="0"/>
              <a:t> Эксперты Всемирной организации здравоохранения </a:t>
            </a:r>
            <a:r>
              <a:rPr lang="ru-RU" b="1" dirty="0"/>
              <a:t>(ВОЗ)</a:t>
            </a:r>
            <a:r>
              <a:rPr lang="ru-RU" dirty="0"/>
              <a:t> кратко определили </a:t>
            </a:r>
            <a:r>
              <a:rPr lang="ru-RU" b="1" dirty="0"/>
              <a:t>здоровье как состояние полного физического, душевного и социального благополучия, а не только как отсутствие физических дефектов или болезни.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11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542E6A-FB5F-49C8-85C1-DAF16B157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223285"/>
            <a:ext cx="11376837" cy="67304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Физическое, духовно-психическое и социальное здоровье человека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Эти три компоненты являются мерилом здоровья человека.</a:t>
            </a:r>
          </a:p>
          <a:p>
            <a:r>
              <a:rPr lang="ru-RU" u="sng" dirty="0"/>
              <a:t>Физическое (</a:t>
            </a:r>
            <a:r>
              <a:rPr lang="ru-RU" dirty="0"/>
              <a:t>телесное, соматическое) здоровье подразумевает отсутствие у человека не только заболеваний, но и любых морфологических и функциональных нарушений в организме, которые рассматриваются как предпосылки к формированию хронической патологии. </a:t>
            </a:r>
          </a:p>
          <a:p>
            <a:r>
              <a:rPr lang="ru-RU" u="sng" dirty="0"/>
              <a:t>Духовно-психическое здоровье </a:t>
            </a:r>
            <a:r>
              <a:rPr lang="ru-RU" dirty="0"/>
              <a:t>— это наличие у человека мышления и поведения, основанных на понимании им своего неразрывного единства со всем мирозданием, что позволяет формировать благоприятный фон для его жизнедеятельности. </a:t>
            </a:r>
          </a:p>
          <a:p>
            <a:pPr marL="0" indent="0">
              <a:buNone/>
            </a:pPr>
            <a:r>
              <a:rPr lang="ru-RU" dirty="0"/>
              <a:t> Духовность и нравственность — это внутреннее, прежде всего эмоциональное, состояние человека, которое во многом обеспечивает толерантность, устойчивость организма в окружающей среде. </a:t>
            </a:r>
          </a:p>
          <a:p>
            <a:pPr marL="0" indent="0">
              <a:buNone/>
            </a:pPr>
            <a:r>
              <a:rPr lang="ru-RU" dirty="0"/>
              <a:t>Духовно-психическое здоровье во многом определяет и физическое здоровье: агрессия, злые помыслы, даже и без их реализации, являются факторами риска тяжелых заболеваний.</a:t>
            </a:r>
          </a:p>
          <a:p>
            <a:r>
              <a:rPr lang="ru-RU" u="sng" dirty="0"/>
              <a:t>Социальное здоровье </a:t>
            </a:r>
            <a:r>
              <a:rPr lang="ru-RU" dirty="0"/>
              <a:t>— это хорошее самочувствие человека в обществе, коллективе, семье в реальных жизненных обстоятельствах. Фактически это самооценка здоровья, межличностных взаимоотношений, удовлетворенность жизнью и уверенность в будущем.</a:t>
            </a:r>
          </a:p>
          <a:p>
            <a:pPr marL="0" indent="0">
              <a:buNone/>
            </a:pPr>
            <a:r>
              <a:rPr lang="ru-RU" dirty="0"/>
              <a:t>Таким образом, здоровье — это гармония всех компонентов, его составляющих. Физически здоровый человек, как правило, находится в ладу с самим собой и окружающими его людьми на любом уровне социальной иерархии в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78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ED0EC-B4F5-484E-AF71-D2C61EBA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Факторы риска здоровью населения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3E9D8-80E3-4910-AFA8-7EF281481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1038"/>
            <a:ext cx="10896600" cy="5495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Факторы риска -</a:t>
            </a:r>
            <a:r>
              <a:rPr lang="ru-RU" dirty="0"/>
              <a:t> это определяющие </a:t>
            </a:r>
            <a:r>
              <a:rPr lang="ru-RU" u="sng" dirty="0">
                <a:hlinkClick r:id="rId2" tooltip="Здоровье"/>
              </a:rPr>
              <a:t>здоровье</a:t>
            </a:r>
            <a:r>
              <a:rPr lang="ru-RU" dirty="0"/>
              <a:t> факторы, влияющие на него отрицательно. </a:t>
            </a:r>
          </a:p>
          <a:p>
            <a:pPr marL="0" indent="0">
              <a:buNone/>
            </a:pPr>
            <a:r>
              <a:rPr lang="ru-RU" dirty="0"/>
              <a:t>Фактор риска — это признак, который каким-то образом связан в будущем с возникновением заболевания. </a:t>
            </a:r>
          </a:p>
          <a:p>
            <a:pPr marL="0" indent="0">
              <a:buNone/>
            </a:pPr>
            <a:r>
              <a:rPr lang="ru-RU" dirty="0"/>
              <a:t>Непосредственные причины заболевания (этиологические факторы) прямо воздействуют на организм, вызывая в нем патологические изменения. </a:t>
            </a:r>
          </a:p>
          <a:p>
            <a:pPr marL="0" indent="0">
              <a:buNone/>
            </a:pPr>
            <a:r>
              <a:rPr lang="ru-RU" u="sng" dirty="0"/>
              <a:t>Этиологические факторы могут быть: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физическими,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химическими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бактериальными, и т. 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037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90A6F0-3377-4AE6-BBB4-83F97C2EE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260"/>
            <a:ext cx="10515600" cy="5634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I. Физические производственные факторы:</a:t>
            </a:r>
          </a:p>
          <a:p>
            <a:pPr marL="0" indent="0">
              <a:buNone/>
            </a:pPr>
            <a:r>
              <a:rPr lang="ru-RU" dirty="0"/>
              <a:t>1)повышенная или пониженная температура, влажность, скорость движения воздуха;</a:t>
            </a:r>
          </a:p>
          <a:p>
            <a:pPr marL="0" indent="0">
              <a:buNone/>
            </a:pPr>
            <a:r>
              <a:rPr lang="ru-RU" dirty="0"/>
              <a:t>2) повышенный уровень различных видов излучений (ультрафиолетового, лазерного, электромагнитного, инфракрасного, ионизирующего);</a:t>
            </a:r>
          </a:p>
          <a:p>
            <a:pPr marL="0" indent="0">
              <a:buNone/>
            </a:pPr>
            <a:r>
              <a:rPr lang="ru-RU" dirty="0"/>
              <a:t>3) статическое электричество;</a:t>
            </a:r>
          </a:p>
          <a:p>
            <a:pPr marL="0" indent="0">
              <a:buNone/>
            </a:pPr>
            <a:r>
              <a:rPr lang="ru-RU" dirty="0"/>
              <a:t>4) запыленность и загазованность воздуха рабочей зоны;</a:t>
            </a:r>
          </a:p>
          <a:p>
            <a:pPr marL="0" indent="0">
              <a:buNone/>
            </a:pPr>
            <a:r>
              <a:rPr lang="ru-RU" dirty="0"/>
              <a:t>5) повышенный уровень шума, вибрации, ультразвука, инфразвука;</a:t>
            </a:r>
          </a:p>
          <a:p>
            <a:pPr marL="0" indent="0">
              <a:buNone/>
            </a:pPr>
            <a:r>
              <a:rPr lang="ru-RU" dirty="0"/>
              <a:t>6) недостаточная освещенность или нерациональное освещение рабочей зоны;</a:t>
            </a:r>
          </a:p>
          <a:p>
            <a:pPr marL="0" indent="0">
              <a:buNone/>
            </a:pPr>
            <a:r>
              <a:rPr lang="ru-RU" dirty="0"/>
              <a:t>7) повышенное или пониженное атмосферное давление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491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10193A-6B2B-4D77-A02D-590FC3A7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605"/>
            <a:ext cx="10515600" cy="54645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II. Химические факторы:</a:t>
            </a:r>
          </a:p>
          <a:p>
            <a:r>
              <a:rPr lang="ru-RU" u="sng" dirty="0"/>
              <a:t>общетоксические</a:t>
            </a:r>
            <a:r>
              <a:rPr lang="ru-RU" dirty="0"/>
              <a:t>, вызывают отравление организма (пестициды, минеральные удобрения, выхлопные газы, синильная кислота и др.)</a:t>
            </a:r>
          </a:p>
          <a:p>
            <a:r>
              <a:rPr lang="ru-RU" u="sng" dirty="0"/>
              <a:t>раздражающие</a:t>
            </a:r>
            <a:r>
              <a:rPr lang="ru-RU" dirty="0"/>
              <a:t>, вызывают раздражение слизистых оболочек и верхних дыхательных путей (насморк, слезотечение, кашель): это кислоты, щелочи, хлор, аммиак, сера, фтор и др. </a:t>
            </a:r>
          </a:p>
          <a:p>
            <a:r>
              <a:rPr lang="ru-RU" u="sng" dirty="0"/>
              <a:t>сенсибилизирующие</a:t>
            </a:r>
            <a:r>
              <a:rPr lang="ru-RU" dirty="0"/>
              <a:t>, вызывают аллергические реакции (ртуть, лаки и краски, никель).</a:t>
            </a:r>
          </a:p>
          <a:p>
            <a:r>
              <a:rPr lang="ru-RU" u="sng" dirty="0"/>
              <a:t>канцерогенные</a:t>
            </a:r>
            <a:r>
              <a:rPr lang="ru-RU" dirty="0"/>
              <a:t>, приводят к росту раковых клеток (асбест, мышьяк, </a:t>
            </a:r>
            <a:r>
              <a:rPr lang="ru-RU" dirty="0" err="1"/>
              <a:t>бензапирен</a:t>
            </a:r>
            <a:r>
              <a:rPr lang="ru-RU" dirty="0"/>
              <a:t> и др.).</a:t>
            </a:r>
          </a:p>
          <a:p>
            <a:r>
              <a:rPr lang="ru-RU" u="sng" dirty="0"/>
              <a:t>мутагенные</a:t>
            </a:r>
            <a:r>
              <a:rPr lang="ru-RU" dirty="0"/>
              <a:t>, приводят к изменению наследственности (свинец, марганец, ртуть). </a:t>
            </a:r>
          </a:p>
          <a:p>
            <a:r>
              <a:rPr lang="ru-RU" u="sng" dirty="0"/>
              <a:t>влияющие на репродуктивную функцию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3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027359-4953-4F0F-B3EA-1355ABE3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381"/>
            <a:ext cx="10515600" cy="5943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III. Биологические факторы:</a:t>
            </a:r>
          </a:p>
          <a:p>
            <a:pPr marL="0" indent="0">
              <a:buNone/>
            </a:pPr>
            <a:r>
              <a:rPr lang="ru-RU" dirty="0"/>
              <a:t>1) микро и </a:t>
            </a:r>
            <a:r>
              <a:rPr lang="ru-RU" dirty="0" err="1"/>
              <a:t>макроорганизмы</a:t>
            </a:r>
            <a:r>
              <a:rPr lang="ru-RU" dirty="0"/>
              <a:t> (микробы, вирусы, животные и т.д.);</a:t>
            </a:r>
          </a:p>
          <a:p>
            <a:pPr marL="0" indent="0">
              <a:buNone/>
            </a:pPr>
            <a:r>
              <a:rPr lang="ru-RU" dirty="0"/>
              <a:t>2) витамины, гормоны, антибиотики, вещества белковой природы.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IV. Психофизиологические факторы:</a:t>
            </a:r>
          </a:p>
          <a:p>
            <a:pPr marL="0" indent="0">
              <a:buNone/>
            </a:pPr>
            <a:r>
              <a:rPr lang="ru-RU" dirty="0"/>
              <a:t>1) физические перегрузки – подъем и перенос тяжестей, неудобное положение тела, длительное давление на кожу, суставы, мышцы, кости;</a:t>
            </a:r>
          </a:p>
          <a:p>
            <a:pPr marL="0" indent="0">
              <a:buNone/>
            </a:pPr>
            <a:r>
              <a:rPr lang="ru-RU" dirty="0"/>
              <a:t>2) нервно-психические перегрузки – умственное перенапряжение, эмоциональные перегрузки, монотонность труда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84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165EC1-634D-4AEE-9FA6-E2A7B4F32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6568"/>
            <a:ext cx="10896600" cy="5730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1.История развития гигиены.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наука, изучающая  влияние условий жизни (быта, труда, учебы и т. д) на здоровье, работоспособность и продолжительность жизни человека, а также разрабатывает мероприятия по профилактике заболеваний, обеспечению оптимальных условий существования, сохранению здоровья и активного долголетия.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греческого «гигиена» – забота  о здоровье.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128DDD-2E27-4E7A-B13D-096B5AAD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744"/>
            <a:ext cx="10515600" cy="4954219"/>
          </a:xfrm>
        </p:spPr>
        <p:txBody>
          <a:bodyPr>
            <a:normAutofit/>
          </a:bodyPr>
          <a:lstStyle/>
          <a:p>
            <a:r>
              <a:rPr lang="ru-RU" sz="3600" dirty="0"/>
              <a:t>Для развития болезни необходимо сочетание факторов риска и непосредственных причин заболевания. </a:t>
            </a:r>
          </a:p>
          <a:p>
            <a:r>
              <a:rPr lang="ru-RU" sz="3600" dirty="0"/>
              <a:t>Часто трудно выделить причину болезни, так как причин может быть несколько и они взаимосвязаны.</a:t>
            </a:r>
          </a:p>
        </p:txBody>
      </p:sp>
    </p:spTree>
    <p:extLst>
      <p:ext uri="{BB962C8B-B14F-4D97-AF65-F5344CB8AC3E}">
        <p14:creationId xmlns:p14="http://schemas.microsoft.com/office/powerpoint/2010/main" val="2642442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A1C097-C91C-430B-BD7A-672A9E690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014"/>
            <a:ext cx="10515600" cy="5453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u="sng" dirty="0"/>
              <a:t>Факторы риска могут относиться:</a:t>
            </a:r>
          </a:p>
          <a:p>
            <a:r>
              <a:rPr lang="ru-RU" sz="3200" dirty="0"/>
              <a:t> к внешней среде (экологические, экономические и др.),</a:t>
            </a:r>
          </a:p>
          <a:p>
            <a:r>
              <a:rPr lang="ru-RU" sz="3200" dirty="0"/>
              <a:t> самому человеку (повышенный уровень холестерина в крови, артериальная гипертензия, </a:t>
            </a:r>
          </a:p>
          <a:p>
            <a:r>
              <a:rPr lang="ru-RU" sz="3200" dirty="0"/>
              <a:t>наследственная предрасположенность  </a:t>
            </a:r>
          </a:p>
          <a:p>
            <a:r>
              <a:rPr lang="ru-RU" sz="3200" dirty="0"/>
              <a:t> особенностям поведения (курение, гиподинамия и др.). </a:t>
            </a:r>
          </a:p>
        </p:txBody>
      </p:sp>
    </p:spTree>
    <p:extLst>
      <p:ext uri="{BB962C8B-B14F-4D97-AF65-F5344CB8AC3E}">
        <p14:creationId xmlns:p14="http://schemas.microsoft.com/office/powerpoint/2010/main" val="1279139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2BDA11-97E2-42C4-9574-A720B99FD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3526"/>
            <a:ext cx="10515600" cy="5613437"/>
          </a:xfrm>
        </p:spPr>
        <p:txBody>
          <a:bodyPr/>
          <a:lstStyle/>
          <a:p>
            <a:r>
              <a:rPr lang="ru-RU" dirty="0"/>
              <a:t>Сочетание нескольких факторов суммирует их эффект. При этом нередко происходит потенцирование итогового результата, когда общее негативное влияние оказывается больше, чем просто сумма отдельных вкладов. Выделяют главные, так называемые</a:t>
            </a:r>
            <a:r>
              <a:rPr lang="ru-RU" b="1" dirty="0"/>
              <a:t> большие, факторы риска,</a:t>
            </a:r>
            <a:r>
              <a:rPr lang="ru-RU" dirty="0"/>
              <a:t> т. е. являющиеся общими для самых различных заболеваний: курение, гиподинамия, избыточная масса тела, несбалансированное питание, артериальная гипертензия, психоэмоциональные стрессы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527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DBBFE-D5E2-412C-B9E2-DA199D2B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6"/>
            <a:ext cx="11546958" cy="4110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Первичные и вторичные факторы риска заболеваний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89BCD-57A1-439C-B2D9-33E43CD95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Различают факторы риска: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первичные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вторичные</a:t>
            </a:r>
          </a:p>
          <a:p>
            <a:pPr marL="0" indent="0">
              <a:buNone/>
            </a:pPr>
            <a:r>
              <a:rPr lang="ru-RU" dirty="0"/>
              <a:t> К</a:t>
            </a:r>
            <a:r>
              <a:rPr lang="ru-RU" b="1" dirty="0"/>
              <a:t> первичным</a:t>
            </a:r>
            <a:r>
              <a:rPr lang="ru-RU" dirty="0"/>
              <a:t> факторам относятся факторы, отрицательно влияющие на здоровье: нездоровый образ жизни, загрязнение окружающей среды, отягощенная наследственность, неудовлетворительная работа служб здравоохранения и т. д.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7519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97D3E7-6B84-4E7E-B1FC-CC73DAE5B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1116"/>
            <a:ext cx="10515600" cy="5485847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нездоровый образ жизни </a:t>
            </a:r>
            <a:r>
              <a:rPr lang="ru-RU" dirty="0"/>
              <a:t>(курение, употребление алкоголя, несбалансированное питание, стрессовые ситуации, постоянное психоэмоциональное напряжение, гиподинамия, плохие материально-бытовые условия, употребление наркотиков, неблагоприятный моральный климат в семье, низкий культурный и образовательный уровень, низкая медицинская активность и т. д.);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повышенный уровень </a:t>
            </a:r>
            <a:r>
              <a:rPr lang="ru-RU" dirty="0"/>
              <a:t>холестерина в крови, артериальная гипертензия;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неблагоприятная наследственность </a:t>
            </a:r>
            <a:r>
              <a:rPr lang="ru-RU" dirty="0"/>
              <a:t>(наследственная предрасположенность к различным заболеваниям, генетический риск — предрасположенность к наследственным болезням);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неблагоприятное состояние окружающей среды </a:t>
            </a:r>
            <a:r>
              <a:rPr lang="ru-RU" dirty="0"/>
              <a:t>(загрязнение воздуха канцерогенами и другими вредными веществами, загрязнение воды, загрязнение почвы, резкая смена атмосферных параметров, повышение радиационных, магнитных и других излучений);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неудовлетворительная работа органов здравоохранения </a:t>
            </a:r>
            <a:r>
              <a:rPr lang="ru-RU" dirty="0"/>
              <a:t>(низкое качество медицинской помощи, несвоевременность оказания медицинской помощи, </a:t>
            </a:r>
            <a:r>
              <a:rPr lang="ru-RU" dirty="0" err="1"/>
              <a:t>труднолоступность</a:t>
            </a:r>
            <a:r>
              <a:rPr lang="ru-RU" dirty="0"/>
              <a:t> медицинской помощи).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289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5B225-39C1-4130-ABD8-E9A250D3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вторичным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факторам риска относятся заболевания, которые отягощают течение других болезней: сахарный диабет, атеросклероз, артериальная гипертензия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73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CD181-FD6B-4A3E-B68D-2CFCE4C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42" y="414670"/>
            <a:ext cx="11013557" cy="9569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Классификация  факторов в системе «здоровье – среда обитания».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A42F55-CB23-4D0D-8F73-04CBC2FBE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Среда обитания</a:t>
            </a:r>
            <a:r>
              <a:rPr lang="ru-RU" sz="3600" dirty="0"/>
              <a:t> — это окружающая человека среда, осуществляющая через совокупность факторов (физических, биологических, химических и социальных) прямое или косвенное воздействие на жизнедеятельность человека, его здоровье, трудоспособность и потомство.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85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D03358-19F0-4454-AF4E-48666945A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623"/>
            <a:ext cx="10515600" cy="51243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риска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условий, которые допускают вероятность утраты здоровья, формирование хронической патологии, прогрессирование болезней инвалидизации и преждевременной смерти</a:t>
            </a:r>
          </a:p>
        </p:txBody>
      </p:sp>
    </p:spTree>
    <p:extLst>
      <p:ext uri="{BB962C8B-B14F-4D97-AF65-F5344CB8AC3E}">
        <p14:creationId xmlns:p14="http://schemas.microsoft.com/office/powerpoint/2010/main" val="32008651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7E1172-C6D4-4DB1-8BB6-2C4217B2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79" y="712381"/>
            <a:ext cx="10779642" cy="5624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группы факторов риска: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Окружающая природная среда (природно-климатические условия, повышенные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гелиокосмические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магнитные излучения, резкие смены атмосферных явлений, загрязнения атмосферного воздуха, водоемов, почвы) доля влияния около 20%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 около 20%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 (условия жизни, режим труда, быта, отдыха, питание, физическая культура, вредные привычки, микроклимат в семье) около 50%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и Здравоохранение (качество и своевременность оказания медицинской помощи населению) около 10%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514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E4663-92E3-4076-854E-A9298409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365126"/>
            <a:ext cx="10843437" cy="8044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Здоровый образ жизни и его формирование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FC0AD-BB64-48C5-8DE8-0B8455C6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3136"/>
            <a:ext cx="10515600" cy="559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данным  Всемирной орга­низации здравоохранения (ВОЗ)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здоровье населения более чем на 50% зави­сит от образа условий жизни;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 10—20% от на­следственности (генетических факторов);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10—20% влияние оказывает внешняя, окружающая человека среда,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8—10% приходится на оздоровительную работу практического здравоохранения.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66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DF4C53-1412-44AB-A2D0-32F7AF11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6177"/>
            <a:ext cx="10515600" cy="5400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основы гигиены сформировались в глубокой древности: Египте, Риме, Греции, Китае.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средневековья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глубокий застой, этот период является эпохой эпидемии- чумы, холеры, проказы. </a:t>
            </a:r>
          </a:p>
          <a:p>
            <a:pPr marL="0" indent="0">
              <a:buNone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Эпоху возрождения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развивается естествознание, параллельно отдельные вопросы гигиены (Пастер, Кох,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 веке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развития гигиены, как самостоятельной научной дисциплины.</a:t>
            </a: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Петтенкофер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Рубнер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основоположники гигиены как науки, которая оформилась в виде самостоятельных разделов коммунальной гигиены, гигиены питания, гигиены детей и подростков.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5646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A42164-CC16-4FFA-8AAC-63643C88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321"/>
            <a:ext cx="10515600" cy="55496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Факторы риска и факторы здорового образа жизни.</a:t>
            </a:r>
            <a:endParaRPr lang="ru-RU" dirty="0"/>
          </a:p>
          <a:p>
            <a:r>
              <a:rPr lang="ru-RU" dirty="0"/>
              <a:t> Помимо преодоления «факторов риска», заключающихся в негативных сторонах образа жизни конкретных лиц, нужно уметь видеть, находить и использовать позитивные для здоровья стороны образа жизни.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u="sng" dirty="0"/>
              <a:t>Факторы здорового образа жизни:</a:t>
            </a:r>
          </a:p>
          <a:p>
            <a:r>
              <a:rPr lang="ru-RU" dirty="0"/>
              <a:t>рациональный, гигиенический режим труда и от­дыха, сбалансированное питание, </a:t>
            </a:r>
          </a:p>
          <a:p>
            <a:r>
              <a:rPr lang="ru-RU" dirty="0"/>
              <a:t>психоэмоциональные нагрузки, </a:t>
            </a:r>
          </a:p>
          <a:p>
            <a:r>
              <a:rPr lang="ru-RU" dirty="0"/>
              <a:t>физиче­ская активность, </a:t>
            </a:r>
          </a:p>
          <a:p>
            <a:r>
              <a:rPr lang="ru-RU" dirty="0"/>
              <a:t>гармоничное сочетание физической и интеллектуальной деятельности, высокий духовный, культурный уровень, преодоление безду­ховности, воспитание гуманности, гражданственности, патриотизма, разум­ных потребностей, грамотное экологическое поведение и многие другие черты образа мышления, чувств и активности, сохраняющих и укрепляю­щих здоровье.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108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A5935B-0F14-4527-A161-B54EE5C8D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"/>
            <a:ext cx="10515600" cy="66985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 Формирование здорового образа жизни</a:t>
            </a:r>
            <a:endParaRPr lang="ru-RU" dirty="0"/>
          </a:p>
          <a:p>
            <a:r>
              <a:rPr lang="ru-RU" dirty="0"/>
              <a:t> Формирование здорового образа жизни, таким образом, — это целая система общественных и индивидуальных видов, способов, форм деятель­ности, активности, направленных на преодоление факторов риска возник­новения и развития заболеваний, оптимального использования в интересах охраны и улучшения здоровья социальных, психологических и природных условий и факторов образа жизни.</a:t>
            </a:r>
          </a:p>
          <a:p>
            <a:r>
              <a:rPr lang="ru-RU" dirty="0"/>
              <a:t>И эта программа должна координировать совместные усилия государ­ственных, общественных организаций, медицинских учреждений, самого на­селения.</a:t>
            </a:r>
          </a:p>
          <a:p>
            <a:r>
              <a:rPr lang="ru-RU" dirty="0"/>
              <a:t> Она должна исходить из примата первичной профилактики заболе­ваний, причин, которые кроются, как отмечалось, не только в природных, генетических факторах, но прежде всего в социальных явлениях — в небла­гоприятных сторонах жизни.</a:t>
            </a:r>
          </a:p>
          <a:p>
            <a:r>
              <a:rPr lang="ru-RU" dirty="0"/>
              <a:t>Внедрение основных элементов первичной профилактики в виде </a:t>
            </a:r>
            <a:r>
              <a:rPr lang="ru-RU" i="1" dirty="0"/>
              <a:t>навыков гигиенического поведения</a:t>
            </a:r>
            <a:r>
              <a:rPr lang="ru-RU" dirty="0"/>
              <a:t>, здорового образа жизни должно входить в систему дошкольного и школьного воспитания детей и подростков.</a:t>
            </a:r>
          </a:p>
          <a:p>
            <a:r>
              <a:rPr lang="ru-RU" dirty="0"/>
              <a:t>Меры </a:t>
            </a:r>
            <a:r>
              <a:rPr lang="ru-RU" i="1" dirty="0"/>
              <a:t>первичной профилактики </a:t>
            </a:r>
            <a:r>
              <a:rPr lang="ru-RU" dirty="0"/>
              <a:t>должны быть важнейшей обязанно­стью всей сети </a:t>
            </a:r>
            <a:r>
              <a:rPr lang="ru-RU" i="1" dirty="0"/>
              <a:t>лечебно-профилактических учреждений и особенно служб первичной медико-санитарной помощи </a:t>
            </a:r>
            <a:r>
              <a:rPr lang="ru-RU" dirty="0"/>
              <a:t>— амбулаторно-поликлинической, скорой и неотложной помощи — родовспоможения, центров гигиены и эпидемиологии, фельдшерско-акушерских пунктов, участковых больниц, складывающейся системы семейной медицины.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507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093905-BF1D-465D-9F88-D4F96DF7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647"/>
            <a:ext cx="10515600" cy="544331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Гигиеническое обучение и воспитание населения </a:t>
            </a:r>
            <a:r>
              <a:rPr lang="ru-RU" dirty="0"/>
              <a:t>— необходимая составная часть работы любого лечебно-профилактического учреждения и каждого медицинского работника. </a:t>
            </a:r>
          </a:p>
          <a:p>
            <a:pPr marL="0" indent="0">
              <a:buNone/>
            </a:pPr>
            <a:r>
              <a:rPr lang="ru-RU" u="sng" dirty="0"/>
              <a:t>Они направлены на повышение:</a:t>
            </a:r>
          </a:p>
          <a:p>
            <a:r>
              <a:rPr lang="ru-RU" dirty="0"/>
              <a:t>санитарной культуры населения</a:t>
            </a:r>
          </a:p>
          <a:p>
            <a:r>
              <a:rPr lang="ru-RU" dirty="0"/>
              <a:t>профилактику заболеваний</a:t>
            </a:r>
          </a:p>
          <a:p>
            <a:r>
              <a:rPr lang="ru-RU" dirty="0"/>
              <a:t> распространение знаний о здоровом образе жизни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919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009F5E-76E0-4181-8D97-EA28AB18C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9851"/>
            <a:ext cx="10515600" cy="5507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/>
              <a:t>В основу гигиенического обучения и воспитания положена концепция</a:t>
            </a:r>
          </a:p>
          <a:p>
            <a:pPr marL="0" indent="0">
              <a:buNone/>
            </a:pPr>
            <a:r>
              <a:rPr lang="ru-RU" dirty="0"/>
              <a:t>формирования здорового образа жизни, которая объединяет:</a:t>
            </a:r>
          </a:p>
          <a:p>
            <a:pPr marL="0" indent="0">
              <a:buNone/>
            </a:pPr>
            <a:r>
              <a:rPr lang="ru-RU" dirty="0"/>
              <a:t>-совокупность типичных видов жизнедеятельности индивида,</a:t>
            </a:r>
          </a:p>
          <a:p>
            <a:pPr marL="0" indent="0">
              <a:buNone/>
            </a:pPr>
            <a:r>
              <a:rPr lang="ru-RU" dirty="0"/>
              <a:t>-социальной группы, </a:t>
            </a:r>
          </a:p>
          <a:p>
            <a:pPr marL="0" indent="0">
              <a:buNone/>
            </a:pPr>
            <a:r>
              <a:rPr lang="ru-RU" dirty="0"/>
              <a:t>-общества в целом в единстве с условиями жизни. </a:t>
            </a:r>
          </a:p>
          <a:p>
            <a:pPr marL="0" indent="0">
              <a:buNone/>
            </a:pPr>
            <a:r>
              <a:rPr lang="ru-RU" u="sng" dirty="0"/>
              <a:t>Основные задачи</a:t>
            </a:r>
            <a:r>
              <a:rPr lang="ru-RU" dirty="0"/>
              <a:t>: </a:t>
            </a:r>
          </a:p>
          <a:p>
            <a:r>
              <a:rPr lang="ru-RU" dirty="0"/>
              <a:t>снижение распространенности курения и потребления алкоголя населением, </a:t>
            </a:r>
          </a:p>
          <a:p>
            <a:r>
              <a:rPr lang="ru-RU" dirty="0"/>
              <a:t>улучшение качества питания, </a:t>
            </a:r>
          </a:p>
          <a:p>
            <a:r>
              <a:rPr lang="ru-RU" dirty="0"/>
              <a:t>увеличение физической активности,</a:t>
            </a:r>
          </a:p>
          <a:p>
            <a:r>
              <a:rPr lang="ru-RU" dirty="0"/>
              <a:t> смягчение влияния повреждающих психосоциальных факторов и повышение качества жизни, </a:t>
            </a:r>
          </a:p>
          <a:p>
            <a:r>
              <a:rPr lang="ru-RU" dirty="0"/>
              <a:t>соблюдение населением мер личной и общественной гигиены</a:t>
            </a:r>
          </a:p>
          <a:p>
            <a:r>
              <a:rPr lang="ru-RU" dirty="0"/>
              <a:t>профилактика употребления наркотиков, улучшение качества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18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3F3EE5-9962-4212-AA40-B8DCBCDFE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995"/>
            <a:ext cx="10515600" cy="56559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Санитарное просвещение, гигиеническое воспитание следует обязательно включать в деятельность каждого лечебно-профилактического учреждения, профессиональную обязанность каждого медицинского работника. </a:t>
            </a:r>
          </a:p>
          <a:p>
            <a:pPr marL="0" indent="0">
              <a:buNone/>
            </a:pPr>
            <a:r>
              <a:rPr lang="ru-RU" i="1" dirty="0"/>
              <a:t>Гигиеническое воспитание и пропаганду ЗОЖ осуществляют следующими методами: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устным (лекция, беседа, совет, </a:t>
            </a:r>
            <a:r>
              <a:rPr lang="ru-RU" dirty="0" err="1"/>
              <a:t>дискуссия,час</a:t>
            </a:r>
            <a:r>
              <a:rPr lang="ru-RU" dirty="0"/>
              <a:t> вопросов и ответов, уроки здоровья),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печатным (</a:t>
            </a:r>
            <a:r>
              <a:rPr lang="ru-RU" dirty="0" err="1"/>
              <a:t>памятки,брошюры</a:t>
            </a:r>
            <a:r>
              <a:rPr lang="ru-RU" dirty="0"/>
              <a:t>, листовки, статьи, доска вопросов и ответов),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наглядным (т е л е в и д е н и е , кино, видеофильмы, слайды, санитарные бюллетени),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 м е </a:t>
            </a:r>
            <a:r>
              <a:rPr lang="ru-RU" dirty="0" err="1"/>
              <a:t>шанным</a:t>
            </a:r>
            <a:r>
              <a:rPr lang="ru-RU" dirty="0"/>
              <a:t> (всеми средствами одновременно).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090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A33CD-1C8E-4E53-B7B9-628EFCA6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Основные понятия. Физическая культура. Вопросы личной гигиены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2FB6C4-9F82-420B-95DF-89E9B38B4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Физическая культура</a:t>
            </a:r>
            <a:r>
              <a:rPr lang="ru-RU" dirty="0"/>
              <a:t>– часть общечеловеческой культуры, вся совокупность достижений общества в создании и рациональном использовании социальных средств, методов и условий направленного физического совершенствования человека.</a:t>
            </a:r>
          </a:p>
          <a:p>
            <a:pPr marL="0" indent="0">
              <a:buNone/>
            </a:pPr>
            <a:r>
              <a:rPr lang="ru-RU" b="1" dirty="0"/>
              <a:t>Физическое воспитание</a:t>
            </a:r>
            <a:r>
              <a:rPr lang="ru-RU" dirty="0"/>
              <a:t>– педагогически организованный процесс развития физических качеств, обучение двигательным действиям и формирования специальных знаний.</a:t>
            </a:r>
          </a:p>
          <a:p>
            <a:pPr marL="0" indent="0">
              <a:buNone/>
            </a:pPr>
            <a:r>
              <a:rPr lang="ru-RU" b="1" dirty="0"/>
              <a:t>Спорт </a:t>
            </a:r>
            <a:r>
              <a:rPr lang="ru-RU" dirty="0"/>
              <a:t>– составная часть физической культуры, основанная на использовании соревновательной деятельности и подготовки к ней, со стремлением занимающихся к достижению максимального результата.</a:t>
            </a:r>
          </a:p>
          <a:p>
            <a:pPr marL="0" indent="0">
              <a:buNone/>
            </a:pPr>
            <a:r>
              <a:rPr lang="ru-RU" b="1" dirty="0"/>
              <a:t>Физическое развитие </a:t>
            </a:r>
            <a:r>
              <a:rPr lang="ru-RU" dirty="0"/>
              <a:t>– процесс изменения естественных морфо-функциональных свойств организма человека в течение индивидуальной жизни.</a:t>
            </a:r>
          </a:p>
          <a:p>
            <a:pPr marL="0" indent="0">
              <a:buNone/>
            </a:pPr>
            <a:r>
              <a:rPr lang="ru-RU" b="1" dirty="0"/>
              <a:t>Физическое совершенство </a:t>
            </a:r>
            <a:r>
              <a:rPr lang="ru-RU" dirty="0"/>
              <a:t>– процесс физического образования и воспитания, выражающий высокую степень физической подготовленности к жизни, труду и защите Родины.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65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7CDAC1-2462-4562-B25B-02DFC67F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014"/>
            <a:ext cx="10515600" cy="54539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Физическая и функциональная подготовленность</a:t>
            </a:r>
            <a:r>
              <a:rPr lang="ru-RU" dirty="0"/>
              <a:t>– результат физической подготовки, достигнутый в овладении двигательными навыками и в развитии и в развитии физических качеств с одновременным повышением уровня деятельности его функциональных систем: опорно-двигательной, сердечно-сосудистой, дыхательной, нервной и других системах.</a:t>
            </a:r>
          </a:p>
          <a:p>
            <a:r>
              <a:rPr lang="ru-RU" b="1" dirty="0"/>
              <a:t>Двигательная активность</a:t>
            </a:r>
            <a:r>
              <a:rPr lang="ru-RU" dirty="0"/>
              <a:t>– естественная и специально организованная двигательная деятельность человека, обеспечивающая жизнедеятельность человеческого организма.</a:t>
            </a:r>
          </a:p>
          <a:p>
            <a:r>
              <a:rPr lang="ru-RU" b="1" dirty="0"/>
              <a:t>Профессиональная направленность физического воспитания </a:t>
            </a:r>
            <a:r>
              <a:rPr lang="ru-RU" dirty="0"/>
              <a:t>– это использование средств физической культуры для подготовки к высокопроизводительному труду, обеспечению высокой работоспособности человека.</a:t>
            </a:r>
          </a:p>
          <a:p>
            <a:r>
              <a:rPr lang="ru-RU" b="1" dirty="0"/>
              <a:t>Физическая культура</a:t>
            </a:r>
            <a:r>
              <a:rPr lang="ru-RU" dirty="0"/>
              <a:t>– составляет важную часть культуры общества – всю совокупность его достижений в его создании и рациональном использовании специальных средств, методов и условий направленного физического совершенства человека.</a:t>
            </a:r>
          </a:p>
          <a:p>
            <a:r>
              <a:rPr lang="ru-RU" dirty="0"/>
              <a:t>В самом содержании физической культуры можно с некоторой успеваемостью выделить две основные стороны:</a:t>
            </a:r>
          </a:p>
          <a:p>
            <a:pPr marL="0" indent="0">
              <a:buNone/>
            </a:pPr>
            <a:r>
              <a:rPr lang="ru-RU" dirty="0"/>
              <a:t>-во-первых, все то ценное, что создает и использует общество к качестве специальных средств, методов и условий их применения, позволяющих оптимизировать физическое развитие и обеспечить определенный уровень физической подготовленности людей (функционально обеспечивающая сторона физической культуры); </a:t>
            </a:r>
          </a:p>
          <a:p>
            <a:pPr marL="0" indent="0">
              <a:buNone/>
            </a:pPr>
            <a:r>
              <a:rPr lang="ru-RU" dirty="0"/>
              <a:t>- во-вторых, позитивные результаты использования этих средств, методов и условий (результативная сторона физической культуры).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7901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36B222-897D-4A6A-AAB9-C98D44B0E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6809"/>
            <a:ext cx="10515600" cy="539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продукт развития определенных исторических условий.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 уровень развития физической культуры на том или ином этапе зависит от ряда условий: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географической среды;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труда, быта, условий жизни и уровня развития производительных сил;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и социальных факторов.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040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BD9783-EF6F-4B3D-BD6C-81A79A1C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7834"/>
            <a:ext cx="10896600" cy="5709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состояния физической культуры в обществе являются: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использования средств физической культуры в сфере образования и воспитания;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здоровья и всестороннего развития физических способностей людей;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спортивных достижений;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уровень квалификации профессиональных и общественных физкультурных кадров;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физической культуры и спорта;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и характер использования СМИ, в сфере задач, стоящих перед физической культурой;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науки и наличие развитой системы физического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5242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375F84-B0B8-480C-B9AB-97DFD96A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80"/>
            <a:ext cx="10515600" cy="6528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Гигиеническое воспитание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i="1" dirty="0"/>
              <a:t>Гигиеническое воспитание</a:t>
            </a:r>
            <a:r>
              <a:rPr lang="ru-RU" dirty="0"/>
              <a:t> — это средство охраны и улучшения здоровья, а не просто пассивное знание гигиенических правил.</a:t>
            </a:r>
          </a:p>
          <a:p>
            <a:r>
              <a:rPr lang="ru-RU" dirty="0"/>
              <a:t>Важным является готовность каждого человека следовать гигиеническим советам и рекомендациям медицинских работни­ков, стремление укреплять свое здоровье.</a:t>
            </a:r>
          </a:p>
          <a:p>
            <a:r>
              <a:rPr lang="ru-RU" dirty="0"/>
              <a:t>В решении этой проблемы должны участвовать многие государственные и об­щественные организации. </a:t>
            </a:r>
          </a:p>
          <a:p>
            <a:r>
              <a:rPr lang="ru-RU" dirty="0"/>
              <a:t>В итоге — снижение показателей смертно­сти, увеличение средней продолжительности жизни до 75—80 лет.</a:t>
            </a:r>
          </a:p>
          <a:p>
            <a:r>
              <a:rPr lang="ru-RU" dirty="0"/>
              <a:t>Ответственность каждого члена общества за свое здоровье и здоровье своих детей повышает отношение населения к </a:t>
            </a:r>
            <a:r>
              <a:rPr lang="ru-RU" dirty="0" err="1"/>
              <a:t>самоохранительному</a:t>
            </a:r>
            <a:r>
              <a:rPr lang="ru-RU" dirty="0"/>
              <a:t> поведе­нию, </a:t>
            </a:r>
            <a:r>
              <a:rPr lang="ru-RU" i="1" dirty="0"/>
              <a:t>здоровому образу жизни.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7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D6F921-4C15-4F89-B125-206DCDD17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5302"/>
            <a:ext cx="10515600" cy="5751661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Основоположники научной гигиены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А.П.Доброславин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Ф.Ф Эрисман придали гигиене экспериментально - доказательный (научный) характер.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А.П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Доброславин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(1842-1889) был первым профессором кафедры гигиены  в России. Это кафедра была организованна в военной медакадемии в Петербурге.  А.П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Доброславин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издал первый курс лекций по общей гигиене. В своей практической деятельности  он занимался вопросами  оздоровления населенных, в частности Петербурга.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Ф.Ф Эрисман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(1842-1915) является  гигиенистом и общественным деятелем. Он организовал кафедру гигиены в московском университете и создал первую  в России санитарную станцию. Работы Ф.Ф Эрисмана  был посвящен вопросам коммунальной гигиены –жилищным вопросам в Петербурга, качеству питьевой воды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582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566BA8-1527-4189-A249-78D9CF96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748"/>
            <a:ext cx="10515600" cy="57841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Личное активное участие граждан является необходимой предпосылкой успешной разработки и реализации стратегии, основанной на приоритете вопросов здоровья и направленной на профилактику заболеваний.</a:t>
            </a:r>
          </a:p>
          <a:p>
            <a:pPr marL="0" indent="0">
              <a:buNone/>
            </a:pPr>
            <a:r>
              <a:rPr lang="ru-RU" u="sng" dirty="0"/>
              <a:t>Основные усилия должны быть сосредоточены на:</a:t>
            </a:r>
          </a:p>
          <a:p>
            <a:pPr marL="0" indent="0">
              <a:buNone/>
            </a:pPr>
            <a:r>
              <a:rPr lang="ru-RU" dirty="0"/>
              <a:t>- разработке законодательной, нормативной базы и ресурсном обеспе­чении профилактических мероприятий;</a:t>
            </a:r>
          </a:p>
          <a:p>
            <a:pPr marL="0" indent="0">
              <a:buNone/>
            </a:pPr>
            <a:r>
              <a:rPr lang="ru-RU" dirty="0"/>
              <a:t>- активизации средств массовой информации и обучении населения принципам здорового образа жизни;</a:t>
            </a:r>
          </a:p>
          <a:p>
            <a:pPr marL="0" indent="0">
              <a:buNone/>
            </a:pPr>
            <a:r>
              <a:rPr lang="ru-RU" dirty="0"/>
              <a:t>- мониторировании эпидемиологической ситуации в отношении ин­фекционных заболеваний;</a:t>
            </a:r>
          </a:p>
          <a:p>
            <a:pPr marL="0" indent="0">
              <a:buNone/>
            </a:pPr>
            <a:r>
              <a:rPr lang="ru-RU" dirty="0"/>
              <a:t>- частичной ресурсной поддержке региональных профилактических программ;</a:t>
            </a:r>
          </a:p>
          <a:p>
            <a:pPr marL="0" indent="0">
              <a:buNone/>
            </a:pPr>
            <a:r>
              <a:rPr lang="ru-RU" dirty="0"/>
              <a:t>- использовании оптимальных тестов для выявления среди населения факторов риска, оценки индивидуального риска и регистрации этих пока­зателей в медицинской документации;</a:t>
            </a:r>
          </a:p>
          <a:p>
            <a:pPr marL="0" indent="0">
              <a:buNone/>
            </a:pPr>
            <a:r>
              <a:rPr lang="ru-RU" dirty="0"/>
              <a:t>- консультировании и обучении населения навыкам снижения уровней факторов риска в соответствии с социально-экономическими и другими условиями жизни;</a:t>
            </a:r>
          </a:p>
          <a:p>
            <a:pPr marL="0" indent="0">
              <a:buNone/>
            </a:pPr>
            <a:r>
              <a:rPr lang="ru-RU" dirty="0"/>
              <a:t>- мониторировании показателей здоровья населения и факторов, их опре­деляющих;</a:t>
            </a:r>
          </a:p>
          <a:p>
            <a:pPr marL="0" indent="0">
              <a:buNone/>
            </a:pPr>
            <a:r>
              <a:rPr lang="ru-RU" dirty="0"/>
              <a:t>- информировании властных структур о состоянии здоровья населения.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809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2CBE7A-5092-4B97-BEC7-8316D27BE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097"/>
            <a:ext cx="10515600" cy="587980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Принципы закаливания и физического совершенствования как факторы, способствующие улучшению здоровья населения.</a:t>
            </a:r>
          </a:p>
          <a:p>
            <a:pPr marL="0" indent="0">
              <a:buNone/>
            </a:pPr>
            <a:r>
              <a:rPr lang="ru-RU" sz="3200" i="1" dirty="0"/>
              <a:t>Закаливание и физическое совершенствование</a:t>
            </a:r>
            <a:r>
              <a:rPr lang="ru-RU" sz="3200" dirty="0"/>
              <a:t> являются важными факторами, способствующими сохранению, укреплению, развитию и совершенствованию состояния здоровья населения.</a:t>
            </a:r>
          </a:p>
          <a:p>
            <a:r>
              <a:rPr lang="ru-RU" sz="3200" b="1" i="1" u="sng" dirty="0"/>
              <a:t>Закаливание</a:t>
            </a:r>
            <a:r>
              <a:rPr lang="ru-RU" sz="3200" dirty="0"/>
              <a:t> – это система различных мероприятий, направленных на повышение устойчивости организма к неблагоприятным воздействиям таких природных факторов, как холод, тепло, солнечная радиация.</a:t>
            </a:r>
          </a:p>
        </p:txBody>
      </p:sp>
    </p:spTree>
    <p:extLst>
      <p:ext uri="{BB962C8B-B14F-4D97-AF65-F5344CB8AC3E}">
        <p14:creationId xmlns:p14="http://schemas.microsoft.com/office/powerpoint/2010/main" val="32107693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9F344A-50C5-4793-8581-BDF4E2B75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647"/>
            <a:ext cx="10515600" cy="5443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закаливания: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систематичность;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постепенность в увеличении силы воздействия природного фактора;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 индивидуальных особенностей при выборе метода закаливания;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комплексное использование всех природных факторов и закаливающих процедур;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последовательность выполнения закаливающих процедур;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положительный настрой.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8115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AC965C-461A-46C5-A6A8-F8380393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"/>
            <a:ext cx="10515600" cy="6241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правильного питания для организма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незаменимый фактор жизни. Пищевые вещества обеспечивают физическую и умственную работоспособность, определяют здоровье и продолжительность жизни человека.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Незначительные отклонения в питании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ведут к снижению иммунитета. Увеличиваются случаи таких состояний, как избыточная и недостаточная масса тела, нарушение функций толстого кишечника.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питание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стабильную массу тела (18 – 60 лет), оптимальную умственную, физическую работоспособность, оптимальное развитие и функционирование физиологических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3466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FE8DAB-CF4C-4C82-9496-E15D0928B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078"/>
            <a:ext cx="10515600" cy="62732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FF0000"/>
                </a:solidFill>
              </a:rPr>
              <a:t>Личная гигиена</a:t>
            </a:r>
            <a:endParaRPr lang="ru-RU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Личная гигиена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раздел гигиены, изучающий вопросы сохранения и укрепления здоровья путем соблюдения норм и правил гигиены в повседневной жизни.</a:t>
            </a:r>
          </a:p>
          <a:p>
            <a:r>
              <a:rPr lang="ru-RU" i="1" dirty="0"/>
              <a:t>Личная гигиена</a:t>
            </a:r>
            <a:r>
              <a:rPr lang="ru-RU" dirty="0"/>
              <a:t> разработала правила ухода за телом, волосами, полостью рта на основе физиологических функций кожи и слизистых оболочек, их барьерной и выделительной функций, значения бактерицидных свойств секретов кожи и слизистых оболочек.</a:t>
            </a:r>
          </a:p>
          <a:p>
            <a:r>
              <a:rPr lang="ru-RU" i="1" dirty="0"/>
              <a:t>Личной гигиеной</a:t>
            </a:r>
            <a:r>
              <a:rPr lang="ru-RU" dirty="0"/>
              <a:t> разработаны правила по соблюдению чистоты и гигиенического режима в жилье, поскольку предметы быта и жилье могут быть местом скопления пыли и микроорганизмов, что приводит к распространению возбудителей воздушно-капельных инфекций, туберкулеза, вирусных заболеваний. </a:t>
            </a:r>
          </a:p>
          <a:p>
            <a:r>
              <a:rPr lang="ru-RU" b="1" i="1" dirty="0">
                <a:solidFill>
                  <a:srgbClr val="FF0000"/>
                </a:solidFill>
              </a:rPr>
              <a:t>Психогигиена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это новый раздел личной гигиены. Только начинает разрабатываться и приобретать самостоятельность.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12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3A769-9949-46DB-8641-A2F959F7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3A6E6FF-1808-48B6-BA64-50A5963A6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811" t="18888" r="17058" b="14160"/>
          <a:stretch/>
        </p:blipFill>
        <p:spPr>
          <a:xfrm>
            <a:off x="382772" y="365125"/>
            <a:ext cx="11153554" cy="6025042"/>
          </a:xfrm>
        </p:spPr>
      </p:pic>
    </p:spTree>
    <p:extLst>
      <p:ext uri="{BB962C8B-B14F-4D97-AF65-F5344CB8AC3E}">
        <p14:creationId xmlns:p14="http://schemas.microsoft.com/office/powerpoint/2010/main" val="315820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4A02-29BF-4E07-9F02-B223545D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365126"/>
            <a:ext cx="10864702" cy="761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гигиены послереволюционный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A2EB98-585A-4ECF-8801-3C506966E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052"/>
            <a:ext cx="10515600" cy="536582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гигиенических знаний-дисциплины(коммунальной гигиены , гигиена труда)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В.Г Хлопин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(1863-1929) ученик Ф.Ф Эрисмана в своей научной работе и практической деятельности также уделял  внимание вопросам коммунальной гигиены, разрабатывал методы исследования воды, воздуха, почвы.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 Сысин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коммунальная гигиена, дезинфекционное дело, Санитарное законодательство страны, автор первых советских учебников «Курс дезинфекции и дератизации», «Общая гигиена».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Марзеев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возглавил  санитарную службу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Киеве,автор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учебников «Основы коммунальной гигиены», «Коммунальная гигиена».</a:t>
            </a:r>
          </a:p>
        </p:txBody>
      </p:sp>
    </p:spTree>
    <p:extLst>
      <p:ext uri="{BB962C8B-B14F-4D97-AF65-F5344CB8AC3E}">
        <p14:creationId xmlns:p14="http://schemas.microsoft.com/office/powerpoint/2010/main" val="89719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284" y="148856"/>
            <a:ext cx="11844669" cy="60281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Особенностью гигиенической науки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ее государственная направленность, так как она призвана</a:t>
            </a:r>
          </a:p>
          <a:p>
            <a:pPr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разрабатывать мероприятия, предусматривающие сохранение здоровья не только отдельного человека, но</a:t>
            </a:r>
          </a:p>
          <a:p>
            <a:pPr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всего населения. </a:t>
            </a:r>
          </a:p>
          <a:p>
            <a:pPr>
              <a:buNone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Гигиена имеет тесную связь со всеми медицинскими дисци­плинами, а также с химией, биологией, физикой,</a:t>
            </a:r>
          </a:p>
          <a:p>
            <a:pPr>
              <a:buNone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математикой, общественными науками и др. Гигиена непосредственно связана с эпидемиологией, которая широко</a:t>
            </a:r>
          </a:p>
          <a:p>
            <a:pPr>
              <a:buNone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использует гигиенические рекомендации и санитарные мероприятия для борьбы с инфекционными заболеваниями.</a:t>
            </a:r>
          </a:p>
          <a:p>
            <a:pPr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Гигиена служит научной основой для профилактической медицины.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Выделяет три вида профилактики: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первичную,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вторичную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третичную. 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Первичная 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целью предупреждение возникновения и развития любого заболевания, травмы, отравления и других патологических состояний. 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Вторичная 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направлена на предупреждение осложнений возникшей у человека болезни, перехода ее в хроническую форму. 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Третичная 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целью предупреждение инвалидности и смертности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6A54C-3313-4DA7-B88A-5D81D0D5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16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Разделы гигиены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68CF0-F208-4380-8D7C-EF69E7D82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61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Merriweather"/>
              </a:rPr>
              <a:t> I</a:t>
            </a:r>
            <a:r>
              <a:rPr lang="ru-RU" b="0" i="0" dirty="0">
                <a:solidFill>
                  <a:srgbClr val="020202"/>
                </a:solidFill>
                <a:effectLst/>
                <a:latin typeface="Merriweather"/>
              </a:rPr>
              <a:t>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Коммунальная гигиена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–изучает влияние на организм природных и социальных факторов в условиях населенных мест и разрабатывает гигиенические нормативы и мероприятия для создания оптимальных условий проживания.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подразделы: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1.Гигиена воздуха населенных мест;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Гигиена воды и водоснабжения;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Гигиена почвы и система очистки населенных мест;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4.Санитарная охрана водоемов;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Гигиена жилищ и общественных зданий;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Гигиена планировки населенных мест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C8A10-FA86-43F5-96F5-BA48583A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363869"/>
            <a:ext cx="10515600" cy="6343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гигиены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2B19A-CE50-4F43-88A0-6DA1ADC2F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507" y="1190847"/>
            <a:ext cx="10611293" cy="53032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Merriweather"/>
              </a:rPr>
              <a:t> </a:t>
            </a:r>
            <a:r>
              <a:rPr lang="en-US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питания-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влияние на организм пищевых веществ и рационов, разрабатывает оптимальное соотношения пищевых веществ  в зависимости от условий труда и быта, меры профилактики алиментарных заболеваний.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III</a:t>
            </a:r>
            <a:r>
              <a:rPr lang="ru-RU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детей и подростков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влияние различных факторов на растущий организм и разрабатывает мероприятия, обеспечивающие полноценное физическое и умственное развитие детей.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Радиационная гигиена-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действие радиоактивных веществ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ионизирующией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радиации, как фактора производственной среды на организм работающих и разрабатывает мероприятия по противорадиационной защите.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труда-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наука, 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изучающая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условия и характер 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их влияние на здоровье и работоспособность человека и разрабатывающая научные основы и практические меры по предупреждению отрицательных последствий трудовой деятельности. </a:t>
            </a:r>
            <a:endParaRPr lang="ru-RU" dirty="0">
              <a:solidFill>
                <a:srgbClr val="0202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b="0" i="0" dirty="0">
                <a:solidFill>
                  <a:srgbClr val="02020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Военная гигиена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985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4742</Words>
  <Application>Microsoft Office PowerPoint</Application>
  <PresentationFormat>Широкоэкранный</PresentationFormat>
  <Paragraphs>315</Paragraphs>
  <Slides>55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Merriweather</vt:lpstr>
      <vt:lpstr>Times New Roman</vt:lpstr>
      <vt:lpstr>Wingdings</vt:lpstr>
      <vt:lpstr>Тема Office</vt:lpstr>
      <vt:lpstr>Лекция №1.  Введение. Общие вопросы. </vt:lpstr>
      <vt:lpstr>План лекции:</vt:lpstr>
      <vt:lpstr>Презентация PowerPoint</vt:lpstr>
      <vt:lpstr>Презентация PowerPoint</vt:lpstr>
      <vt:lpstr>Презентация PowerPoint</vt:lpstr>
      <vt:lpstr>История развития гигиены послереволюционный период</vt:lpstr>
      <vt:lpstr>Презентация PowerPoint</vt:lpstr>
      <vt:lpstr> Разделы гигиены</vt:lpstr>
      <vt:lpstr> Разделы гигиены (продолжение)</vt:lpstr>
      <vt:lpstr>2.Предмет и содержание гигиены  </vt:lpstr>
      <vt:lpstr>3. Методология гигиены   </vt:lpstr>
      <vt:lpstr>4.Окружающая среда и здоровье человека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Риски влияния среды  обитания на здоровье населения</vt:lpstr>
      <vt:lpstr>Презентация PowerPoint</vt:lpstr>
      <vt:lpstr>Презентация PowerPoint</vt:lpstr>
      <vt:lpstr>Глобальные экологические проблемы XXI столетия </vt:lpstr>
      <vt:lpstr>Глобальные экологические проблемы XXI столетия (продолжение)</vt:lpstr>
      <vt:lpstr>5. Понятие «здоровье»; физическое, духовно-психическое и социальное здоровье человека </vt:lpstr>
      <vt:lpstr>Презентация PowerPoint</vt:lpstr>
      <vt:lpstr>Презентация PowerPoint</vt:lpstr>
      <vt:lpstr>6. Факторы риска здоровью населения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Первичные и вторичные факторы риска заболеваний </vt:lpstr>
      <vt:lpstr>Презентация PowerPoint</vt:lpstr>
      <vt:lpstr>Презентация PowerPoint</vt:lpstr>
      <vt:lpstr>7. Классификация  факторов в системе «здоровье – среда обитания». </vt:lpstr>
      <vt:lpstr>Презентация PowerPoint</vt:lpstr>
      <vt:lpstr>Презентация PowerPoint</vt:lpstr>
      <vt:lpstr>8. Здоровый образ жизни и его формирование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 Основные понятия. Физическая культура. Вопросы личной гигиены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№1. Введение. Общие вопросы.</dc:title>
  <dc:creator>пользователь пользователь</dc:creator>
  <cp:lastModifiedBy>пользователь пользователь</cp:lastModifiedBy>
  <cp:revision>83</cp:revision>
  <dcterms:created xsi:type="dcterms:W3CDTF">2020-01-11T08:26:24Z</dcterms:created>
  <dcterms:modified xsi:type="dcterms:W3CDTF">2021-01-11T06:12:51Z</dcterms:modified>
</cp:coreProperties>
</file>