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8"/>
  </p:notesMasterIdLst>
  <p:sldIdLst>
    <p:sldId id="283" r:id="rId2"/>
    <p:sldId id="279" r:id="rId3"/>
    <p:sldId id="257" r:id="rId4"/>
    <p:sldId id="281" r:id="rId5"/>
    <p:sldId id="284" r:id="rId6"/>
    <p:sldId id="258" r:id="rId7"/>
    <p:sldId id="285" r:id="rId8"/>
    <p:sldId id="287" r:id="rId9"/>
    <p:sldId id="290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0" r:id="rId18"/>
    <p:sldId id="268" r:id="rId19"/>
    <p:sldId id="269" r:id="rId20"/>
    <p:sldId id="270" r:id="rId21"/>
    <p:sldId id="261" r:id="rId22"/>
    <p:sldId id="271" r:id="rId23"/>
    <p:sldId id="291" r:id="rId24"/>
    <p:sldId id="272" r:id="rId25"/>
    <p:sldId id="292" r:id="rId26"/>
    <p:sldId id="273" r:id="rId27"/>
    <p:sldId id="274" r:id="rId28"/>
    <p:sldId id="275" r:id="rId29"/>
    <p:sldId id="282" r:id="rId30"/>
    <p:sldId id="276" r:id="rId31"/>
    <p:sldId id="294" r:id="rId32"/>
    <p:sldId id="298" r:id="rId33"/>
    <p:sldId id="297" r:id="rId34"/>
    <p:sldId id="299" r:id="rId35"/>
    <p:sldId id="300" r:id="rId36"/>
    <p:sldId id="301" r:id="rId37"/>
    <p:sldId id="304" r:id="rId38"/>
    <p:sldId id="302" r:id="rId39"/>
    <p:sldId id="305" r:id="rId40"/>
    <p:sldId id="303" r:id="rId41"/>
    <p:sldId id="307" r:id="rId42"/>
    <p:sldId id="308" r:id="rId43"/>
    <p:sldId id="277" r:id="rId44"/>
    <p:sldId id="310" r:id="rId45"/>
    <p:sldId id="280" r:id="rId46"/>
    <p:sldId id="30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7" autoAdjust="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327E1-7D0D-46BE-8A66-88E7C091DFB8}" type="datetimeFigureOut">
              <a:rPr lang="ru-RU" smtClean="0"/>
              <a:pPr/>
              <a:t>16/03/21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07A07-3D7B-4A14-9093-F1E098FC1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ГКС проходят ч/з мембрану внутрь клетки и связываются со специфическим рецептором.</a:t>
            </a: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867348-846C-4ABA-B4C0-466E9D8EF965}" type="slidenum">
              <a:rPr lang="ru-RU">
                <a:latin typeface="Arial" pitchFamily="34" charset="0"/>
                <a:cs typeface="Arial" pitchFamily="34" charset="0"/>
              </a:rPr>
              <a:pPr/>
              <a:t>35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4A90-532E-4E9F-AF55-64FF1645F4CB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5E37-9D50-4EF9-B8F0-FD05C2EA0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4096C-F3E5-4467-9B65-5F4D2D9E40DC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92087-2082-41BB-93B8-E17C151CD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9E22B-5484-4F7A-9963-CB058CFBD4FD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0DD4B-49D3-4A7C-9047-510DDC282B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CD56C-D491-460F-B177-08A1922F5154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481DB-9526-4FDE-9382-76E1D3528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604A2-EA36-4EF1-ADB6-ACE102AF49BF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912D4-2C63-46C2-A122-226C79D9E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2E296-FE6D-41E1-92B0-3602628FADEF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58F70-0323-407F-B7B2-CFF4F4CB3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4DD1D-4B36-4999-9FB0-1F2868EEA819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CF29F-F005-422E-9609-2E5326572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0F3B-4B77-4C02-8E10-461312D39E11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2145F-F9E2-4E52-91E6-CF7ED8BBB0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097D0-F0D4-4C1A-9580-7F964949A5EF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8FA0F-4455-4EC8-B004-019F84C06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29AE9-CC67-424D-A162-790B1462BC25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A6A65-FB8E-4170-8003-40A9074C8B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E9C5A-E323-4A59-8A2D-04F8B3C5B146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B9097-5F1A-4197-806C-D83A61970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2078FC-08C5-4205-B45D-E3861CA708CF}" type="datetimeFigureOut">
              <a:rPr lang="ru-RU" smtClean="0"/>
              <a:pPr>
                <a:defRPr/>
              </a:pPr>
              <a:t>16/03/21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B29B08-07E8-4203-B4FD-7246088D8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 имени профессора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 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50" y="4286250"/>
            <a:ext cx="2500313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Брюханова И.Я.</a:t>
            </a:r>
            <a:endParaRPr lang="ru-RU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285875" y="1928813"/>
            <a:ext cx="7358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Лекция  12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Клиническая фармакология противовоспалительных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лекарственных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79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НПВС с выраженной противовоспалительной </a:t>
            </a:r>
            <a:b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активностью:</a:t>
            </a:r>
            <a:endParaRPr lang="ru-RU" sz="6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САЛИЦИЛАТЫ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3999" cy="1500187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Ацетилсалициловая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(Аспирин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106484-2E79-43BD-850F-9E2F24BDB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705" b="3560"/>
          <a:stretch/>
        </p:blipFill>
        <p:spPr>
          <a:xfrm>
            <a:off x="1837158" y="2529192"/>
            <a:ext cx="5469683" cy="42169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4" y="728743"/>
            <a:ext cx="9144000" cy="1428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ПРОИЗВОДНЫЕ ИНДОЛУКСУСНОЙ КИСЛОТЫ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-13603" y="2420888"/>
            <a:ext cx="9108970" cy="5429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Ииндометацин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Метиндол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 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1239F6-C028-462F-AE49-B60684C700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599" y="3227222"/>
            <a:ext cx="6266801" cy="35008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ПРОИЗВОДНЫЕ ФЕНИЛУКСУСНОЙ КИСЛОТЫ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624" y="1500166"/>
            <a:ext cx="9126375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Ортофен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ольтарен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FF3851-A5E6-437A-AEF5-67AACFACA7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100" b="9051"/>
          <a:stretch/>
        </p:blipFill>
        <p:spPr>
          <a:xfrm>
            <a:off x="1783390" y="2290652"/>
            <a:ext cx="557722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847"/>
            <a:ext cx="9144000" cy="942535"/>
          </a:xfrm>
        </p:spPr>
        <p:txBody>
          <a:bodyPr/>
          <a:lstStyle/>
          <a:p>
            <a:pPr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ОКСИКАМЫ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5046" y="918215"/>
            <a:ext cx="7308304" cy="1500187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Пироксикам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Мелоксикам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Мовалис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6D8E10-B6F4-41BA-9294-B5011375A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57" t="13535" r="3254" b="8774"/>
          <a:stretch/>
        </p:blipFill>
        <p:spPr>
          <a:xfrm>
            <a:off x="0" y="2418402"/>
            <a:ext cx="5292080" cy="2249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012E90-931F-4812-BBE4-9563496C0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76" t="6596" r="1712" b="4013"/>
          <a:stretch/>
        </p:blipFill>
        <p:spPr>
          <a:xfrm>
            <a:off x="4739257" y="4259212"/>
            <a:ext cx="4404743" cy="25987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ПРОИЗВОДНЫЕ ПРОПИОНОВОЙ КИСЛОТЫ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90" y="1239505"/>
            <a:ext cx="8229600" cy="175736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Ибупрофен 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Бруфен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Напроксен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Кетопрофен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(кетонал)</a:t>
            </a:r>
          </a:p>
          <a:p>
            <a:pPr>
              <a:defRPr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Рисунок 5" descr="(кетонал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37" y="3429000"/>
            <a:ext cx="33575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27794F-2829-46CB-ACBE-D512B690A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23" r="1910"/>
          <a:stretch/>
        </p:blipFill>
        <p:spPr>
          <a:xfrm>
            <a:off x="5354771" y="1214422"/>
            <a:ext cx="3786630" cy="24306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627CBD-2EF1-44A4-A97B-CBD0F1666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20" t="10075" r="6520" b="9757"/>
          <a:stretch/>
        </p:blipFill>
        <p:spPr>
          <a:xfrm>
            <a:off x="3635896" y="3963917"/>
            <a:ext cx="5403367" cy="24306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85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ПРОИЗВОДНЫЕ СУЛЬФОНАНИЛИДОВ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49129"/>
            <a:ext cx="9144000" cy="118586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Нимесулид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Целекоксиб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Эторикоксиб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Рисунок 3" descr="нимесулид.jpeg"/>
          <p:cNvPicPr>
            <a:picLocks noChangeAspect="1"/>
          </p:cNvPicPr>
          <p:nvPr/>
        </p:nvPicPr>
        <p:blipFill rotWithShape="1">
          <a:blip r:embed="rId2" cstate="print"/>
          <a:srcRect l="7636" t="5891" r="9091" b="10109"/>
          <a:stretch/>
        </p:blipFill>
        <p:spPr bwMode="auto">
          <a:xfrm>
            <a:off x="5038278" y="1249129"/>
            <a:ext cx="39262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9E231B3-8412-4DAA-A52D-EF438B35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283" b="11717"/>
          <a:stretch/>
        </p:blipFill>
        <p:spPr>
          <a:xfrm>
            <a:off x="179512" y="3717032"/>
            <a:ext cx="4858856" cy="30310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9763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НПВС со слабой противовоспалительной активностью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ПИРАЗОЛОНЫ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28700"/>
            <a:ext cx="8229600" cy="1114425"/>
          </a:xfrm>
        </p:spPr>
        <p:txBody>
          <a:bodyPr>
            <a:no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Метамизол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(Анальгин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Рисунок 4" descr="бутадион .jpg"/>
          <p:cNvPicPr>
            <a:picLocks noChangeAspect="1"/>
          </p:cNvPicPr>
          <p:nvPr/>
        </p:nvPicPr>
        <p:blipFill rotWithShape="1">
          <a:blip r:embed="rId2" cstate="print"/>
          <a:srcRect t="4670" b="4171"/>
          <a:stretch/>
        </p:blipFill>
        <p:spPr bwMode="auto">
          <a:xfrm>
            <a:off x="5151455" y="1859667"/>
            <a:ext cx="3912443" cy="39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8C708E-BB7F-4AFF-85D8-66D7F4FBD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61" t="21915" r="9788" b="21276"/>
          <a:stretch/>
        </p:blipFill>
        <p:spPr>
          <a:xfrm>
            <a:off x="80102" y="3171825"/>
            <a:ext cx="5010349" cy="35204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3761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ПРОИЗВОДНЫЕ ПАРААМИНОФЕНОЛА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687116" y="1772816"/>
            <a:ext cx="5004048" cy="714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</a:t>
            </a:r>
          </a:p>
          <a:p>
            <a:pPr>
              <a:buFont typeface="Wingdings 2" pitchFamily="18" charset="2"/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9DD8686-6D5C-4464-A497-F49A66358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369" b="5878"/>
          <a:stretch/>
        </p:blipFill>
        <p:spPr>
          <a:xfrm>
            <a:off x="1333922" y="2655915"/>
            <a:ext cx="6476156" cy="3998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061"/>
            <a:ext cx="8229600" cy="73989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План  лекции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910" y="731837"/>
            <a:ext cx="9166909" cy="61261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Воспаление: понятие, причины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Противовоспалительные	средства, основные группы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противовоспалительных средств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Классификация нестероидных противовоспалительных средств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Клинико-фармакологическая характеристика НПВС: механизм действия, фармакологические эффекты, фармакокинетика, показания,    побочные эффекты и их профилактика, противопоказания.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Критерии эффективности и безопасности применения НПВС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Клинико-фармакологическая характеристика ГКС: механизм действия, фармакологические эффекты, фармакокинетика, показания,    побочные эффекты и их профилактика, противопоказания.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Критерии эффективности и безопасности применения ГКС</a:t>
            </a:r>
          </a:p>
          <a:p>
            <a:pPr marL="0" lvl="0" indent="-514350">
              <a:buFont typeface="+mj-lt"/>
              <a:buAutoNum type="arabicPeriod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Особенности работы медицинской сестры с пациентами, получающими противовоспалительные лекарственные средства.</a:t>
            </a:r>
          </a:p>
          <a:p>
            <a:pPr marL="514350" indent="-514350">
              <a:buFont typeface="+mj-lt"/>
              <a:buAutoNum type="arabicPeriod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44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ПРОИЗВОДНЫЕ ГЕТЕРОАРИЛУКСУСНОЙ КИСЛОТЫ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535906" y="2257425"/>
            <a:ext cx="6072187" cy="714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Кеторолак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Кетанов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0D9699C-EF95-438A-B23C-2C352564F8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797" y="3270090"/>
            <a:ext cx="5060405" cy="35879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596" y="-243408"/>
            <a:ext cx="8229600" cy="243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46" y="5760"/>
            <a:ext cx="9144000" cy="6852240"/>
          </a:xfrm>
        </p:spPr>
        <p:txBody>
          <a:bodyPr>
            <a:noAutofit/>
          </a:bodyPr>
          <a:lstStyle/>
          <a:p>
            <a:pPr marL="0" indent="-5143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угнетении синтеза простагландинов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арахидоновой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в результате ингибировании фермента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циклооксигеназы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(ЦОГ). Изофермент ЦОГ -1 постоянно присутствует  в клетках и контролирует выработку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простагандинов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Е, регулирующих целостность слизистой оболочки желудочно-кишечного тракта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тромбоксана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тромбоцитами. Изофермент ЦОГ - 2 участвует в синтезе простагландинов при воспалении,  ее уровень резко возрастает при воспалении. В связи с этим противовоспалительное действие НПВС обусловлено ингибированием ЦОГ-2, а нежелательные реакции – ингибированием ЦОГ-1.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7500938" y="2928938"/>
            <a:ext cx="12144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00500" y="5000625"/>
            <a:ext cx="19288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3" y="2857500"/>
            <a:ext cx="2143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0" y="0"/>
            <a:ext cx="1428750" cy="571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2357438" y="2571750"/>
            <a:ext cx="5072062" cy="2428875"/>
          </a:xfrm>
          <a:prstGeom prst="leftRightUpArrow">
            <a:avLst>
              <a:gd name="adj1" fmla="val 34515"/>
              <a:gd name="adj2" fmla="val 313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214313" y="1428750"/>
            <a:ext cx="3857625" cy="785813"/>
          </a:xfrm>
          <a:prstGeom prst="rightArrowCallout">
            <a:avLst>
              <a:gd name="adj1" fmla="val 27478"/>
              <a:gd name="adj2" fmla="val 25000"/>
              <a:gd name="adj3" fmla="val 10758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429000" y="0"/>
            <a:ext cx="3786188" cy="2643188"/>
          </a:xfrm>
          <a:prstGeom prst="downArrowCallout">
            <a:avLst>
              <a:gd name="adj1" fmla="val 20116"/>
              <a:gd name="adj2" fmla="val 20576"/>
              <a:gd name="adj3" fmla="val 41410"/>
              <a:gd name="adj4" fmla="val 24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НПВС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Арахидоновая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(-)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Циклооксигеназа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Воспаление              Простагландины               Боль</a:t>
            </a: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Лихорадка</a:t>
            </a: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(-) – НПВС ингибируют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циклооксигеназу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Селективные ингибиторы ЦОГ2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Выраженная селективность ЦОГ-2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Коксибы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Умеренная селективность ЦОГ-2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Мелоксикам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Нимесулид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перспективны НПВС избирательно угнетающие фермент ЦОГ-2 и  тем самым обеспечивающие  противовоспалительное действие при меньшем развитии побочных эффектов.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167"/>
            <a:ext cx="9144000" cy="6695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Фармакологические эффекты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НПВС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0">
              <a:buFont typeface="Wingdings 2" pitchFamily="18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Противовоспалительный эффект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Наиболее выраженным противовоспалительным эффектом обладает диклофенак.</a:t>
            </a:r>
          </a:p>
          <a:p>
            <a:pPr marL="0">
              <a:buFont typeface="Wingdings 2" pitchFamily="18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Анальгезирующий эффект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Наиболее выраженным анальгетическим эффектом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кеторолак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диклофенак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метамизол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кетопрофен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большей степени проявляется при болях слабой и средней интенсивности, которые локализуются в мышцах, суставах, сухожилиях, нервных стволах, а также при головной и зубных болях. При сильных висцеральных болях  НПВП менее эффективны и уступают по силе  наркотическим анальгетикам.</a:t>
            </a:r>
            <a:r>
              <a:rPr lang="ru-RU" sz="2800" dirty="0" smtClean="0"/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 2" pitchFamily="18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25417" cy="583264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Жаропонижающий эффект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 2" pitchFamily="18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Жаропонижающий эффект НПВП заключается в снижении повышенной температуры тела. На нормальную температуру тела не влияют.</a:t>
            </a:r>
          </a:p>
          <a:p>
            <a:pPr marL="0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Антиагрегантный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эффект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buFont typeface="Wingdings 2" pitchFamily="18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обусловлен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ингибированем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ЦОГ-1, в тромбоцитах подавляется синтез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проагреганта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тромбоксана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тромбоксан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активирует активность тромбоцитов). Наиболее длительной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антиагрегантной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активностью обладает Аспирин, который применяют для профилактики тромбозов.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Антиагрегационный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эффект других НПВС слабее и является обратимым.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Фармакокинетика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-30052" y="1152346"/>
            <a:ext cx="9144000" cy="5705654"/>
          </a:xfrm>
        </p:spPr>
        <p:txBody>
          <a:bodyPr>
            <a:normAutofit/>
          </a:bodyPr>
          <a:lstStyle/>
          <a:p>
            <a:pPr marL="0" algn="just">
              <a:buFont typeface="Wingdings 2" pitchFamily="18" charset="2"/>
              <a:buNone/>
            </a:pPr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НПВС вводятся через рот, после еды,  но для многих препаратов возможен и парентеральный путь введения (в/м и в/в). НПВС на 90-97% подвергаются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биотрансформации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печени. Экскреция большинства НПВС осуществляется на 90% почками. Терапевтическая концентрация   у большинства НПВС сохраняется 6-8 часов. Существуют НПВС пролонгированного действии до 24 часов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Мовалис,Сулиндак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37"/>
            <a:ext cx="9144000" cy="5443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назначению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4983"/>
          </a:xfrm>
        </p:spPr>
        <p:txBody>
          <a:bodyPr>
            <a:noAutofit/>
          </a:bodyPr>
          <a:lstStyle/>
          <a:p>
            <a:pPr marL="0">
              <a:buFont typeface="Wingdings 2" pitchFamily="18" charset="2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itchFamily="18" charset="0"/>
              </a:rPr>
              <a:t>1. Ревматологические заболевания: ревматоидный артрит, ревматизм, реактивные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артриты.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 2" pitchFamily="18" charset="2"/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2. Неревматические заболевания опорно-двигательного аппарата: остеоартроз, миозит, тендовагинит, бытовые и спортивные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травмы. 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 2" pitchFamily="18" charset="2"/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3. Неврологические заболевания: невралгии,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радикулиты.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4. Болевой синдром различной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этиологии,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том числе, головная, зубная и послеоперационные боли.</a:t>
            </a:r>
          </a:p>
          <a:p>
            <a:pPr marL="0">
              <a:buFont typeface="Wingdings 2" pitchFamily="18" charset="2"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Лихорадка (как правило, при температуре тела выше 38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 2" pitchFamily="18" charset="2"/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6. Профилактика артериальных тромбозов (широко используется аспирин в качестве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антиагреганта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464" y="476672"/>
            <a:ext cx="28527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637" y="2348880"/>
            <a:ext cx="27527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4221088"/>
            <a:ext cx="178251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785818"/>
            <a:ext cx="9144000" cy="6072182"/>
          </a:xfrm>
        </p:spPr>
        <p:txBody>
          <a:bodyPr>
            <a:noAutofit/>
          </a:bodyPr>
          <a:lstStyle/>
          <a:p>
            <a:pPr marL="0" indent="-261938">
              <a:buFont typeface="Wingdings 2" pitchFamily="18" charset="2"/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1. Поражение ЖКТ - основное негативное свойство всех  НПВС. Отмечаются тошнота, рвота, боли 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области, возникновение язв и эрозий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желудоно-кишечного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тракта, кровотечения и перфорации ЖКТ.    </a:t>
            </a:r>
          </a:p>
          <a:p>
            <a:pPr marL="0">
              <a:buFont typeface="Wingdings 2" pitchFamily="18" charset="2"/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Нефротоксичность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Наиболее опасны в этом отношении анальгин, индометацин.</a:t>
            </a:r>
          </a:p>
          <a:p>
            <a:pPr marL="0">
              <a:buFont typeface="Wingdings 2" pitchFamily="18" charset="2"/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Гематотоксичность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Нарушение кроветворения проявляется снижением содержания в крови лейкоцитов (лейкопения, агранулоцитоз), тромбоцитов (тромбоцитопения), реже эритроцитов (анемия). В наибольшей степени эти нарушения выражены при применении анальгина.  </a:t>
            </a:r>
          </a:p>
          <a:p>
            <a:pPr>
              <a:buFont typeface="Wingdings 2" pitchFamily="18" charset="2"/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Коагулопатия. Нарушение свертываемости крови обусловлено торможением агрегации тромбоцитов, что может проявляться кровоточивость, появлением крови в моче, желудочно-кишечными кровотечениями.  </a:t>
            </a:r>
          </a:p>
          <a:p>
            <a:pPr marL="0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Гепатотоксичность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Проявляется  изменением активности ферментов печени, в тяжелых случаях может развиться гепатит </a:t>
            </a:r>
          </a:p>
          <a:p>
            <a:pPr marL="0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Нейротоксичность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Проявляется головокружением,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оглушенностью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звоном и шумом в ушах.  </a:t>
            </a:r>
          </a:p>
          <a:p>
            <a:pPr marL="0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Аллергические реакции.  </a:t>
            </a:r>
          </a:p>
          <a:p>
            <a:pPr marL="0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Тератогенный эффект.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pPr marL="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250" b="1" dirty="0" smtClean="0">
                <a:latin typeface="Times New Roman" pitchFamily="18" charset="0"/>
                <a:cs typeface="Times New Roman" pitchFamily="18" charset="0"/>
              </a:rPr>
              <a:t>    ВОСПАЛЕНИЕ </a:t>
            </a:r>
            <a:r>
              <a:rPr lang="ru-RU" sz="3250" dirty="0">
                <a:latin typeface="Times New Roman" pitchFamily="18" charset="0"/>
                <a:cs typeface="Times New Roman" pitchFamily="18" charset="0"/>
              </a:rPr>
              <a:t>– это универсальная реакция организма на воздействие разнообразных   повреждающих факторов, к которым относятся возбудители бактериальных, вирусных и паразитарных инфекций, а также аллергические, физические и химические агенты. </a:t>
            </a:r>
          </a:p>
          <a:p>
            <a:pPr marL="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250" dirty="0" smtClean="0">
                <a:latin typeface="Times New Roman" pitchFamily="18" charset="0"/>
                <a:cs typeface="Times New Roman" pitchFamily="18" charset="0"/>
              </a:rPr>
              <a:t>    Воспалительные </a:t>
            </a:r>
            <a:r>
              <a:rPr lang="ru-RU" sz="3250" dirty="0">
                <a:latin typeface="Times New Roman" pitchFamily="18" charset="0"/>
                <a:cs typeface="Times New Roman" pitchFamily="18" charset="0"/>
              </a:rPr>
              <a:t>реакции, возникающие при воздействии различных повреждающих факторов, могут быть чрезмерно выраженными, приводя к нарушению функций органов и тканей, поэтому рациональное подавление воспаления имеет большое практическое значение и включается в фармакотерапию многих заболеваний.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25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2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55" y="260648"/>
            <a:ext cx="914925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применению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C4526D-D179-49ED-884B-40F9146A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085184"/>
          </a:xfrm>
        </p:spPr>
        <p:txBody>
          <a:bodyPr>
            <a:noAutofit/>
          </a:bodyPr>
          <a:lstStyle/>
          <a:p>
            <a:pPr marL="0" indent="-51435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Язвенная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желудка и ДПК в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обострения</a:t>
            </a:r>
          </a:p>
          <a:p>
            <a:pPr marL="0" indent="-51435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Беременность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1435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поражения печени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почек    </a:t>
            </a:r>
          </a:p>
          <a:p>
            <a:pPr marL="228600" indent="-74295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Лейкопения 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1435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Геморрагический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диатез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Стероидные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противовоспалительные средства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стероидным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противовоспалительным средствам относятся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(ГКС) являются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стероидными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гормонами, которые вырабатываются в коре надпочечников (пучковая зона).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Естественные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глюкокортикоиды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вырабатываемые корой надпочечников (гидрокортизон, кортизон).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 и наиболее активным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глюкокортикоидом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образующимся в организме человека, является гидрокортизон (кортизол),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Данный термин относится также и к полусинтетическим препаратам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дексаментазон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др.), которые являются производными гидрокортизона – наиболее активного природного ГКС.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-369272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ГКС по происхождению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глюкокортикоиды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(кортизон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пролекарство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образующее активный метаболит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гидрокортизон 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гидрокортизон), </a:t>
            </a: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беклометазон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др.) препараты.</a:t>
            </a:r>
          </a:p>
          <a:p>
            <a:pPr indent="450850" algn="just" eaLnBrk="0" hangingPunct="0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ГКС по способу применения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Неингаляционные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(системные), </a:t>
            </a: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Ингаляционные  </a:t>
            </a: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Местные (оказывают преимущественно местное противовоспалительное действие).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ГКС по продолжительности действия:</a:t>
            </a: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Короткого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действия (5-12 часов): гидрокортизон,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кортизон.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Средней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продолжительности (12-30 часов):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метилпреднизолон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/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метилпреднизолона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ацепонат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Продолжительного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действия (36-72 часа):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триамцинолон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бетаметазон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eaLnBrk="0" hangingPunct="0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lsnet.ru/images/fckeditor/image/articles/DOCT_DERMV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350"/>
            <a:ext cx="9144000" cy="6858000"/>
          </a:xfrm>
        </p:spPr>
        <p:txBody>
          <a:bodyPr rtlCol="0">
            <a:noAutofit/>
          </a:bodyPr>
          <a:lstStyle/>
          <a:p>
            <a:pPr marL="627063"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ГКС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ГКС подавляют  активность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фосфолипазы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А2,что ведет к торможению образования   медиаторов воспаления: простагландинов,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лейкотриенов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Поэтому ГКС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обладают выраженным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противовоспалительным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противоаллергическим действием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уменьшают отек бронхов и предупреждают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бронхоспазм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ГКС проникают внутрь клеток и взаимодействуют с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цитозольными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рецепторами  в дальнейшем через белки –регуляторы влияют на все виды обмена веществ. Поэтому при использовании системных ГКС наблюдается много побочных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эффекктов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Ингаляционные ГКС плохо всасываются в кровь.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Биодоступность составляет всего 10-15%, что снижает риск развития побочных эффектов.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42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.1. Метаболизм арахидоновой кисл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8680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336800" y="428625"/>
            <a:ext cx="447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330000"/>
                </a:solidFill>
                <a:latin typeface="Times New Roman" pitchFamily="18" charset="0"/>
                <a:cs typeface="Times New Roman" pitchFamily="18" charset="0"/>
              </a:rPr>
              <a:t>Метаболизм </a:t>
            </a:r>
            <a:r>
              <a:rPr lang="ru-RU" dirty="0" err="1">
                <a:solidFill>
                  <a:srgbClr val="330000"/>
                </a:solidFill>
                <a:latin typeface="Times New Roman" pitchFamily="18" charset="0"/>
                <a:cs typeface="Times New Roman" pitchFamily="18" charset="0"/>
              </a:rPr>
              <a:t>арахидоновой</a:t>
            </a:r>
            <a:r>
              <a:rPr lang="ru-RU" dirty="0">
                <a:solidFill>
                  <a:srgbClr val="330000"/>
                </a:solidFill>
                <a:latin typeface="Times New Roman" pitchFamily="18" charset="0"/>
                <a:cs typeface="Times New Roman" pitchFamily="18" charset="0"/>
              </a:rPr>
              <a:t> кислоты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75" y="1928813"/>
            <a:ext cx="2286000" cy="428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Ингибируется ГК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955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эффекты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ГКС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Противовоспалительный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ингибируют фермент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фосфолипазу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т.е. подавляется "каскад распада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арахидоновой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кислоты", 	ГКС угнетают все фазы воспаления, стабилизируют клеточные мембраны, уменьшают проницаемость капилляров.</a:t>
            </a:r>
          </a:p>
          <a:p>
            <a:pPr indent="450850" algn="just" eaLnBrk="0" hangingPunct="0">
              <a:buFontTx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Противоаллергическое действие: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препятствуют взаимодействию иммуноглобулинов с тучными клетками, оказывают стабилизирующее действие на мембрану тучных клеток.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42875" y="0"/>
            <a:ext cx="8786813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ГКС влияют на все виды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обмена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Белковый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угнетают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белка и повышают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распад белка, особенно в коже, мышечной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костнойт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Проявляется  похуданием, мышечной слабостью, атрофией кожи и мышц,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стриями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замедлением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заживления ран.</a:t>
            </a:r>
          </a:p>
          <a:p>
            <a:pPr indent="450850"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Жировой обмен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перераспределение подкожно-жировой клетчатки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кушингоидному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типу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Углеводный обмен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повышают содержание глюкозы в крови, развитие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стероидного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сахарного диабета.</a:t>
            </a: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Водно-электролитный баланс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замедляют выведение из организма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Н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 что приводит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повышентю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ОЦК и повышение АД; усиливают выведение К, уменьшается всасывание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кишечнике, выводят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костей и увеличивается выведение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мочой. Развивается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33575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5715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643188"/>
            <a:ext cx="49911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650" y="500063"/>
            <a:ext cx="3054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3214688"/>
            <a:ext cx="27828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-37984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0" hangingPunct="0">
              <a:tabLst>
                <a:tab pos="166211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16621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приеме внутрь ГКС хорошо всасываются в ЖКТ. Максимальная концентрация в крови ч/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0,5-1,5 часа. Пища замедляет всасывание  ГКС, но не уменьшает степень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 eaLnBrk="0" hangingPunct="0">
              <a:tabLst>
                <a:tab pos="16621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Связь с белками плазмы у естественных ГКС составляет 90 -97%, у синтетических  60%, поэтому эффективность синтетических ГКС выше, но и  вероятность развития нежелательных эффектов тоже выше.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ГКС подвергаются в основном в печени. Экскреция осуществляется  почками. </a:t>
            </a:r>
          </a:p>
          <a:p>
            <a:pPr indent="450850" algn="just" eaLnBrk="0" hangingPunct="0">
              <a:tabLst>
                <a:tab pos="16621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назначении  ГКС обязательно учитывается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циркадный ритм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особенность секреции естественных ГКС. Максимальная секреция гидрокортизона происходит в утренние часы ( с 7 до 9 часов) с резким снижением в вечерние и ночные.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16621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Внутривенном введении начало действия ч/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несколько минут, максимальная концентрация в крови ч/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20-60 минут, продолжительность до 2-3 часов. </a:t>
            </a:r>
          </a:p>
          <a:p>
            <a:pPr indent="450850" algn="just" eaLnBrk="0" hangingPunct="0">
              <a:tabLst>
                <a:tab pos="16621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внутримышечном введении максимальная концентрация в крови ч/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1- 2 часа.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Противовоспалительными препаратами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препараты, препятствующие развитию патофизиологических механизмов воспаления и устраняющие его признаки, но не влияющие на причину воспалительной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реакции, применяемые для лечения заболеваний, характеризующихся воспалительным процессом.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Показания к  применению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Прямым показанием к применению ГКС является острая и хроническая недостаточность надпочечников –  заместительная терапия.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Показанием для назначения ГКС могут быть неотложные состояния (шок,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астматичексий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статус и др.) и плановая терапия.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и лечение шока различной этиологии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ГКС широко используются с целью патогенетической терапии в качестве противовоспалительных и противоаллергических средств для лечения: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ревматизма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ревматоидного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артрита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коллагенозов(системная красная волчанка, склеродермия)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бронхиальная астма с тяжелым течением, астматический статус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аллергический заболевания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кожные заболевания с выраженным воспалительным компонентом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заболевания крови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глазные болезни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тяжелые интоксикации в том числе и инфекционного происхождения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иммунодепрессивное действие ГКС позволяет использовать их при  трансплантации органов и тканей для подавления реакции отторжения.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-222688"/>
            <a:ext cx="89296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0" hangingPunct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действия системных ГКС при длительном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лечении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1.Экзогенный синдром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Иценко-Кушинга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ятрогенный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кушингоид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перераспределение жировой ткани в области лица, шеи, живота).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инфекционным заболеваниям в результате угнетения иммунитета. Активируется эндогенная инфекция ( туберкулез, грибковые заболевания).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3. Возникновение язв в ЖКТ с развитием кровотечений.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4. Артериальная гипертензия.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привести к развитию патологических переломов.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6. 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стероидного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сахарного диабета.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7. Склонность к тромбозам.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8. Осложнения со стороны глаз (катаракта, глаукома)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9. Изменение психики (эйфория, плаксивость, неустойчивое настроение)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10. Торможение синтеза АКТГ – может развиться полная  надпочечниковая недостаточность.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Замедление  регенерации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Гиповитаминоз – ГК ускоряют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биотрансформацию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витаминов Д, А, Е,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Тератогенный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эффект (рекомендуются естественные ГК).</a:t>
            </a:r>
          </a:p>
          <a:p>
            <a:pPr indent="450850"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80740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 безопасности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противовоспалительных средств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161405"/>
            <a:ext cx="9144000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расспрос, осмотр, пальпация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динамикой  болей, состоянием  пораженных суставов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состоянием ЖКТ: диспепсические расстройства, боли в эпигастрии, характер стула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появлением отеков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состоянием кожи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Лабораторно-инструментальные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анализы крови и мочи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кала на скрытую кровь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пробы печени и почек 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фиброгастроскопия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1.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такое воспаление?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 Что такое противовоспалительные средства?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 Назовите группы противовоспалительных средств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 Назовите НПВС с выраженной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противовоспалителбной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активностью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 Назовите НПВС со слабой противовоспалительной активностью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  Назовите основные эффекты НПВС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7.  Назовите нежелательные реакции НПВС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8.  Что такое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9.   Назовите показания  для назначения ГКС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10. Назовите нежелательные реакции ГКС</a:t>
            </a:r>
          </a:p>
          <a:p>
            <a:pPr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4" y="-22129"/>
            <a:ext cx="9137815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 Обязательная: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 Лекция   «Клиническая фармакология противовоспалительных лекарственных средств»  </a:t>
            </a:r>
          </a:p>
          <a:p>
            <a:pPr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Дополнительная литература: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Белоусов Ю.Б.,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Кукес</a:t>
            </a:r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 В.Г. и др. «Клиническая фармакология Национальное руководство. – М.: ГЭОТАР –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2010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Машковский</a:t>
            </a:r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 М.Д. Лекарственные средства. – М.: Новая волна, 2011.</a:t>
            </a:r>
          </a:p>
          <a:p>
            <a:pPr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Электронные ресурсы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Лекция- презентация  «Клиническая фармакология 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противовоспалительных    лекарственных средств»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Электронный справочник «Лекарственные средства»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Тесты АСТ по теме</a:t>
            </a: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Обращение лекарственных – база данных </a:t>
            </a:r>
            <a:r>
              <a:rPr lang="ru-RU" sz="2300" b="1" u="sng" dirty="0" err="1">
                <a:latin typeface="Times New Roman" panose="02020603050405020304" pitchFamily="18" charset="0"/>
                <a:cs typeface="Times New Roman" pitchFamily="18" charset="0"/>
              </a:rPr>
              <a:t>www.regmed.ru</a:t>
            </a:r>
            <a:r>
              <a:rPr lang="ru-RU" sz="2300" b="1" u="sng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2300" b="1" u="sng" dirty="0" err="1">
                <a:latin typeface="Times New Roman" panose="02020603050405020304" pitchFamily="18" charset="0"/>
                <a:cs typeface="Times New Roman" pitchFamily="18" charset="0"/>
              </a:rPr>
              <a:t>search.asp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36867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14313" y="3197109"/>
            <a:ext cx="86439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противовоспалительных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Нестероидные противовоспалительные средства (НПВС) </a:t>
            </a:r>
          </a:p>
          <a:p>
            <a:pPr indent="450850"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тероидные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противовоспалительные препараты (ГКС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529" y="363656"/>
            <a:ext cx="8169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Местные симптомы воспаления: покраснение, жар,  отек, боль, нарушение функции.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симптомы воспаления: лихорадка (повышение температуры), лейкоцитоз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(повышение количества лейкоцитов), увеличение скорости оседания эритроцитов (СОЭ).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25417" cy="460851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НПВС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 большое число препаратов, которые классифицируются в зависимости от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противовоспалительной активности и химической структуры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НПВС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4334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первую группу включены препараты с выраженным противовоспалительным действием.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НПВП второй группы оказывающие слабый противовоспалительный эффект, часто обозначают термином «анальгетики-антипиретики».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НПВС с выраженной противовоспалительной активностью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"/>
          <a:ext cx="8892480" cy="6786046"/>
        </p:xfrm>
        <a:graphic>
          <a:graphicData uri="http://schemas.openxmlformats.org/drawingml/2006/table">
            <a:tbl>
              <a:tblPr/>
              <a:tblGrid>
                <a:gridCol w="5256584"/>
                <a:gridCol w="3635896"/>
              </a:tblGrid>
              <a:tr h="32600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Кислоты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Производные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салициловой 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кислоты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Ацетилсалициловая кислота</a:t>
                      </a: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Пиразолидины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Фенилбутазон</a:t>
                      </a: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Производные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индолуксусной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кислоты</a:t>
                      </a: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Индометацин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Производные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фенилуксусной 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кислоты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Диклофенак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Ацеклофенак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Оксикамы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Пироксикам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Лорноксикам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Мелоксикам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Производные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пропионовой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кислоты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Ибупрофен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Напроксен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Кетопрофен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Некислотные производные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Производные 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сульфонанилидов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Нимесулид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Целекококсиб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Эторикоксиб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"/>
          <a:ext cx="8892480" cy="5791200"/>
        </p:xfrm>
        <a:graphic>
          <a:graphicData uri="http://schemas.openxmlformats.org/drawingml/2006/table">
            <a:tbl>
              <a:tblPr/>
              <a:tblGrid>
                <a:gridCol w="5256584"/>
                <a:gridCol w="3635896"/>
              </a:tblGrid>
              <a:tr h="32600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НПВП со слабой противовоспалительной     активностью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иразолоны</a:t>
                      </a:r>
                      <a:endParaRPr lang="ru-RU" sz="3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Метамизол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Производные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парааминофенола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Фенацетин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Парацетамол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Производные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гетероарилуксусной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к-ты</a:t>
                      </a:r>
                      <a:endParaRPr lang="ru-RU" sz="3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Кеторолак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30" marR="6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2035</Words>
  <Application>Microsoft Office PowerPoint</Application>
  <PresentationFormat>Экран (4:3)</PresentationFormat>
  <Paragraphs>267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  Российской Федерации Фармацевтический колледж  </vt:lpstr>
      <vt:lpstr>План  лекции      </vt:lpstr>
      <vt:lpstr>Слайд 3</vt:lpstr>
      <vt:lpstr>Слайд 4</vt:lpstr>
      <vt:lpstr>Слайд 5</vt:lpstr>
      <vt:lpstr>Группа НПВС насчитывает большое число препаратов, которые классифицируются в зависимости от выраженнос- ти противовоспалительной активности и химической структуры </vt:lpstr>
      <vt:lpstr> Классификация НПВС </vt:lpstr>
      <vt:lpstr>Слайд 8</vt:lpstr>
      <vt:lpstr>Слайд 9</vt:lpstr>
      <vt:lpstr> НПВС с выраженной противовоспалительной   активностью:</vt:lpstr>
      <vt:lpstr>1. САЛИЦИЛАТЫ</vt:lpstr>
      <vt:lpstr>2. ПРОИЗВОДНЫЕ ИНДОЛУКСУСНОЙ КИСЛОТЫ  </vt:lpstr>
      <vt:lpstr>3. ПРОИЗВОДНЫЕ ФЕНИЛУКСУСНОЙ КИСЛОТЫ </vt:lpstr>
      <vt:lpstr>4. ОКСИКАМЫ </vt:lpstr>
      <vt:lpstr>5. ПРОИЗВОДНЫЕ ПРОПИОНОВОЙ КИСЛОТЫ</vt:lpstr>
      <vt:lpstr>6. ПРОИЗВОДНЫЕ СУЛЬФОНАНИЛИДОВ</vt:lpstr>
      <vt:lpstr> НПВС со слабой противовоспалительной активностью</vt:lpstr>
      <vt:lpstr>1. ПИРАЗОЛОНЫ </vt:lpstr>
      <vt:lpstr>2. ПРОИЗВОДНЫЕ ПАРААМИНОФЕНОЛА </vt:lpstr>
      <vt:lpstr>3. ПРОИЗВОДНЫЕ ГЕТЕРОАРИЛУКСУСНОЙ КИСЛОТЫ</vt:lpstr>
      <vt:lpstr> </vt:lpstr>
      <vt:lpstr>Слайд 22</vt:lpstr>
      <vt:lpstr>Селективные ингибиторы ЦОГ2</vt:lpstr>
      <vt:lpstr>Фармакологические эффекты НПВС  </vt:lpstr>
      <vt:lpstr>  </vt:lpstr>
      <vt:lpstr>Фармакокинетика</vt:lpstr>
      <vt:lpstr>Показания к назначению</vt:lpstr>
      <vt:lpstr>Побочные эффекты</vt:lpstr>
      <vt:lpstr>Слайд 29</vt:lpstr>
      <vt:lpstr>Противопоказания к применению</vt:lpstr>
      <vt:lpstr>Стероидные  противовоспалительные средства 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Показания к  применению </vt:lpstr>
      <vt:lpstr>Слайд 41</vt:lpstr>
      <vt:lpstr>Слайд 42</vt:lpstr>
      <vt:lpstr>Критерии эффективности и безопасности  противовоспалительных средств</vt:lpstr>
      <vt:lpstr> Контрольные вопросы для закрепления  </vt:lpstr>
      <vt:lpstr>Рекомендуемая литература:</vt:lpstr>
      <vt:lpstr>Спасибо за внимание!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фармакология противовоспалительных средств.</dc:title>
  <dc:creator>Usver</dc:creator>
  <cp:lastModifiedBy>Admin</cp:lastModifiedBy>
  <cp:revision>65</cp:revision>
  <dcterms:created xsi:type="dcterms:W3CDTF">2008-10-21T15:32:18Z</dcterms:created>
  <dcterms:modified xsi:type="dcterms:W3CDTF">2021-03-16T08:48:41Z</dcterms:modified>
</cp:coreProperties>
</file>