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68" r:id="rId3"/>
    <p:sldId id="267" r:id="rId4"/>
    <p:sldId id="272" r:id="rId5"/>
    <p:sldId id="269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7" r:id="rId19"/>
    <p:sldId id="285" r:id="rId20"/>
    <p:sldId id="286" r:id="rId21"/>
    <p:sldId id="288" r:id="rId22"/>
    <p:sldId id="289" r:id="rId23"/>
    <p:sldId id="290" r:id="rId24"/>
    <p:sldId id="291" r:id="rId25"/>
    <p:sldId id="29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E36DE-C126-4BAA-A089-EB967205E958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D7382-39C8-4C83-9DD3-EE4FD325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3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Добавьте «обучения» после «ординатор 1-го года»</a:t>
            </a: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2FF280F-2CE6-44FC-A19F-2D1051508DCC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210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D7382-39C8-4C83-9DD3-EE4FD325987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7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5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930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71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402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8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15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3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3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3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3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1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44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8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A2D86-0D6A-4B72-B4E1-1CEF29D95ED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D39104B-0974-433B-936D-0808F3D4E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4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rcid.org/0000-0001-7538-385X" TargetMode="External"/><Relationship Id="rId3" Type="http://schemas.openxmlformats.org/officeDocument/2006/relationships/hyperlink" Target="https://doi.org/10.1148/rg.2021200069" TargetMode="External"/><Relationship Id="rId7" Type="http://schemas.openxmlformats.org/officeDocument/2006/relationships/hyperlink" Target="https://orcid.org/0000-0001-5254-11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rcid.org/0000-0002-4439-6970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hyperlink" Target="https://orcid.org/0000-0002-3303-8318" TargetMode="External"/><Relationship Id="rId9" Type="http://schemas.openxmlformats.org/officeDocument/2006/relationships/hyperlink" Target="https://pubs.rsna.org/journal/radiographic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0" y="3713019"/>
            <a:ext cx="6788727" cy="3144982"/>
          </a:xfrm>
        </p:spPr>
        <p:txBody>
          <a:bodyPr>
            <a:normAutofit/>
          </a:bodyPr>
          <a:lstStyle/>
          <a:p>
            <a:pPr algn="l"/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endParaRPr lang="ru-RU" altLang="ru-RU" sz="20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5569" y="1979813"/>
            <a:ext cx="9144000" cy="2308225"/>
          </a:xfrm>
        </p:spPr>
        <p:txBody>
          <a:bodyPr rtlCol="0">
            <a:normAutofit fontScale="77500" lnSpcReduction="20000"/>
          </a:bodyPr>
          <a:lstStyle/>
          <a:p>
            <a:pPr algn="ctr"/>
            <a:r>
              <a:rPr lang="ru-RU" sz="5400" b="1" dirty="0" err="1">
                <a:solidFill>
                  <a:schemeClr val="tx1"/>
                </a:solidFill>
              </a:rPr>
              <a:t>Мультимодальная</a:t>
            </a:r>
            <a:r>
              <a:rPr lang="ru-RU" sz="5400" b="1" dirty="0">
                <a:solidFill>
                  <a:schemeClr val="tx1"/>
                </a:solidFill>
              </a:rPr>
              <a:t> визуализация транспозиции магистральных </a:t>
            </a:r>
            <a:r>
              <a:rPr lang="ru-RU" sz="5400" b="1" dirty="0" smtClean="0">
                <a:solidFill>
                  <a:schemeClr val="tx1"/>
                </a:solidFill>
              </a:rPr>
              <a:t>артерий</a:t>
            </a:r>
            <a:endParaRPr lang="en-US" sz="5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5400" b="1" smtClean="0">
                <a:solidFill>
                  <a:schemeClr val="tx1"/>
                </a:solidFill>
              </a:rPr>
              <a:t>Часть 5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076" name="Прямоугольник 3"/>
          <p:cNvSpPr>
            <a:spLocks noChangeArrowheads="1"/>
          </p:cNvSpPr>
          <p:nvPr/>
        </p:nvSpPr>
        <p:spPr bwMode="auto">
          <a:xfrm>
            <a:off x="292100" y="0"/>
            <a:ext cx="114950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300" dirty="0"/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</a:t>
            </a:r>
            <a:r>
              <a:rPr lang="ru-RU" altLang="ru-RU" sz="2300" dirty="0" err="1"/>
              <a:t>Войно-Ясенецкого</a:t>
            </a:r>
            <a:r>
              <a:rPr lang="ru-RU" altLang="ru-RU" sz="2300" dirty="0"/>
              <a:t>" Министерства здравоохранения Российской Федерации</a:t>
            </a:r>
            <a:br>
              <a:rPr lang="ru-RU" altLang="ru-RU" sz="2300" dirty="0"/>
            </a:br>
            <a:r>
              <a:rPr lang="ru-RU" altLang="ru-RU" sz="2300" dirty="0"/>
              <a:t> Кафедра лучевой диагностики ИПО </a:t>
            </a:r>
          </a:p>
        </p:txBody>
      </p:sp>
      <p:sp>
        <p:nvSpPr>
          <p:cNvPr id="5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478014" y="5422765"/>
            <a:ext cx="6712268" cy="15946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2900" b="1" dirty="0" smtClean="0"/>
              <a:t>Выполнил: врач-ординатор 2-го </a:t>
            </a:r>
            <a:r>
              <a:rPr lang="ru-RU" sz="2900" b="1" dirty="0" err="1" smtClean="0"/>
              <a:t>го</a:t>
            </a:r>
            <a:r>
              <a:rPr lang="az-Cyrl-AZ" sz="2900" b="1" dirty="0" smtClean="0"/>
              <a:t>д</a:t>
            </a:r>
            <a:r>
              <a:rPr lang="ru-RU" sz="2900" b="1" dirty="0" smtClean="0"/>
              <a:t>а        кафедры лучевой диагностики ИПО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900" b="1" dirty="0" smtClean="0"/>
              <a:t>                                   Николаев Н.М</a:t>
            </a:r>
            <a:r>
              <a:rPr lang="ru-RU" b="1" dirty="0" smtClean="0"/>
              <a:t>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2862" y="5213479"/>
            <a:ext cx="48554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Arzu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Canan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, Ravi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Ashwath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Prachi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P.Agarwal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, Christopher Francois,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Prabhakar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Rajiah</a:t>
            </a:r>
            <a:endParaRPr kumimoji="0" lang="en-US" alt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Published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Online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: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Jan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22 2021</a:t>
            </a:r>
            <a:endParaRPr kumimoji="0" lang="en-US" alt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AC012B"/>
                </a:solidFill>
                <a:effectLst/>
                <a:latin typeface="Open Sans"/>
                <a:hlinkClick r:id="rId3"/>
              </a:rPr>
              <a:t>https://doi.org/10.1148/rg.2021200069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026" name="Picture 2" descr="https://pubs.rsna.org/templates/jsp/images/orci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997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pubs.rsna.org/templates/jsp/images/orcid.png">
            <a:hlinkClick r:id="rId6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2752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ubs.rsna.org/templates/jsp/images/orcid.png">
            <a:hlinkClick r:id="rId7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4687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pubs.rsna.org/templates/jsp/images/orcid.png">
            <a:hlinkClick r:id="rId8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7582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pubs.rsna.org/pb-assets/images/logos/RadioGraphics_logo-1516662132517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6" y="3713019"/>
            <a:ext cx="369570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7672" y="2724912"/>
            <a:ext cx="4224528" cy="3867912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Корональное МРТ-изображение в SSFP режиме у </a:t>
            </a:r>
            <a:r>
              <a:rPr lang="ru-RU" sz="2400" dirty="0" smtClean="0">
                <a:solidFill>
                  <a:schemeClr val="tx1"/>
                </a:solidFill>
              </a:rPr>
              <a:t>пациента, </a:t>
            </a:r>
            <a:r>
              <a:rPr lang="ru-RU" sz="2400" dirty="0">
                <a:solidFill>
                  <a:schemeClr val="tx1"/>
                </a:solidFill>
              </a:rPr>
              <a:t>перенесшего операцию «двойного переключения», включающую операцию </a:t>
            </a:r>
            <a:r>
              <a:rPr lang="ru-RU" sz="2400" dirty="0" err="1">
                <a:solidFill>
                  <a:schemeClr val="tx1"/>
                </a:solidFill>
              </a:rPr>
              <a:t>Senning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с последующим выполнением операции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Rastelli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1566526"/>
            <a:ext cx="5780467" cy="51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4832" y="2432304"/>
            <a:ext cx="4548281" cy="354292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Трехмерное, объемное МР-ангиографическое изображение у другого пациента, демонстрирующее экстракардиальный кондуит, после операции «двойного переключения»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1408964"/>
            <a:ext cx="5131308" cy="53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Послеоперационное наблюдение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Пациенты, перенесшие Операцию «двойного переключения», нуждаются в длительном последующем наблюдении.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После операции «двойного переключения», включающая операцию </a:t>
            </a:r>
            <a:r>
              <a:rPr lang="ru-RU" sz="2400" dirty="0" err="1">
                <a:solidFill>
                  <a:schemeClr val="tx1"/>
                </a:solidFill>
              </a:rPr>
              <a:t>Senning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или </a:t>
            </a:r>
            <a:r>
              <a:rPr lang="ru-RU" sz="2400" dirty="0" err="1">
                <a:solidFill>
                  <a:schemeClr val="tx1"/>
                </a:solidFill>
              </a:rPr>
              <a:t>Mustard</a:t>
            </a:r>
            <a:r>
              <a:rPr lang="ru-RU" sz="2400" dirty="0">
                <a:solidFill>
                  <a:schemeClr val="tx1"/>
                </a:solidFill>
              </a:rPr>
              <a:t> с последующим выполнением операции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переключения магистральных сосудов долгосрочный результат неблагоприятный из-за системной желудочковой недостаточности.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87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Послеоперационная визуализация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4" y="2112264"/>
            <a:ext cx="8911687" cy="459943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tx1"/>
                </a:solidFill>
              </a:rPr>
              <a:t>Трансторакальная</a:t>
            </a:r>
            <a:r>
              <a:rPr lang="ru-RU" sz="2400" dirty="0">
                <a:solidFill>
                  <a:schemeClr val="tx1"/>
                </a:solidFill>
              </a:rPr>
              <a:t> эхокардиография является первостепенным методом визуализации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МРТ является более чувствительным и специфичным методом диагностики и может помочь получить исчерпывающую информацию о функции желудочков и анатомических деталях восстановления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КТ проводится только при наличии противопоказаний или артефактов при МРТ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674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Послеоперационная визуализация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МРТ помогает в оценке осложнений, в послеоперационном периоде.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Морфологическая дисфункция </a:t>
            </a:r>
            <a:r>
              <a:rPr lang="ru-RU" sz="2400" dirty="0">
                <a:solidFill>
                  <a:schemeClr val="tx1"/>
                </a:solidFill>
              </a:rPr>
              <a:t>ЛЖ </a:t>
            </a:r>
            <a:r>
              <a:rPr lang="ru-RU" sz="2400" dirty="0" smtClean="0">
                <a:solidFill>
                  <a:schemeClr val="tx1"/>
                </a:solidFill>
              </a:rPr>
              <a:t>наблюдается </a:t>
            </a:r>
            <a:r>
              <a:rPr lang="ru-RU" sz="2400" dirty="0">
                <a:solidFill>
                  <a:schemeClr val="tx1"/>
                </a:solidFill>
              </a:rPr>
              <a:t>в 10-20% случаев.                                                  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Частота повторных вмешательств почти одинакова для операции с двойным переключением и операции </a:t>
            </a:r>
            <a:r>
              <a:rPr lang="ru-RU" sz="2400" dirty="0" err="1">
                <a:solidFill>
                  <a:schemeClr val="tx1"/>
                </a:solidFill>
              </a:rPr>
              <a:t>Сеннинга-Растелли</a:t>
            </a:r>
            <a:r>
              <a:rPr lang="ru-RU" sz="2400" dirty="0">
                <a:solidFill>
                  <a:schemeClr val="tx1"/>
                </a:solidFill>
              </a:rPr>
              <a:t> (50,3% против 49,1% соответственно)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46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288" y="402336"/>
            <a:ext cx="9729216" cy="1143000"/>
          </a:xfrm>
        </p:spPr>
        <p:txBody>
          <a:bodyPr>
            <a:noAutofit/>
          </a:bodyPr>
          <a:lstStyle/>
          <a:p>
            <a:r>
              <a:rPr lang="ru-RU" dirty="0"/>
              <a:t>Осложнения операции </a:t>
            </a:r>
            <a:r>
              <a:rPr lang="ru-RU" dirty="0" smtClean="0"/>
              <a:t> «двойного переключения»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9696" y="2481072"/>
            <a:ext cx="3456432" cy="4322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Сагиттальное </a:t>
            </a:r>
            <a:r>
              <a:rPr lang="ru-RU" sz="2400" dirty="0" smtClean="0">
                <a:solidFill>
                  <a:schemeClr val="tx1"/>
                </a:solidFill>
              </a:rPr>
              <a:t>МР-ангиографическое </a:t>
            </a:r>
            <a:r>
              <a:rPr lang="ru-RU" sz="2400" dirty="0">
                <a:solidFill>
                  <a:schemeClr val="tx1"/>
                </a:solidFill>
              </a:rPr>
              <a:t>изображение у пациента, перенесшего </a:t>
            </a:r>
            <a:r>
              <a:rPr lang="ru-RU" sz="2400" dirty="0" smtClean="0">
                <a:solidFill>
                  <a:schemeClr val="tx1"/>
                </a:solidFill>
              </a:rPr>
              <a:t>операцию </a:t>
            </a:r>
            <a:r>
              <a:rPr lang="ru-RU" sz="2400" dirty="0">
                <a:solidFill>
                  <a:schemeClr val="tx1"/>
                </a:solidFill>
              </a:rPr>
              <a:t>«двойного переключения»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>
                <a:solidFill>
                  <a:schemeClr val="tx1"/>
                </a:solidFill>
              </a:rPr>
              <a:t>демонстрирует обструкцию экстракардиального кондуита.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20" y="2048256"/>
            <a:ext cx="6332884" cy="461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39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3469" y="386366"/>
            <a:ext cx="8911687" cy="1280890"/>
          </a:xfrm>
        </p:spPr>
        <p:txBody>
          <a:bodyPr/>
          <a:lstStyle/>
          <a:p>
            <a:r>
              <a:rPr lang="ru-RU" dirty="0" smtClean="0"/>
              <a:t>Осложнения после операции </a:t>
            </a:r>
            <a:r>
              <a:rPr lang="ru-RU" dirty="0"/>
              <a:t>по поводу </a:t>
            </a:r>
            <a:r>
              <a:rPr lang="ru-RU" dirty="0" smtClean="0"/>
              <a:t>КТМС</a:t>
            </a:r>
            <a:endParaRPr lang="ru-RU" dirty="0"/>
          </a:p>
        </p:txBody>
      </p:sp>
      <p:pic>
        <p:nvPicPr>
          <p:cNvPr id="4" name="00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4336" y="1929384"/>
            <a:ext cx="7184136" cy="4396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1096" y="1999590"/>
            <a:ext cx="306324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Видеофрагмент аксиальной </a:t>
            </a:r>
            <a:r>
              <a:rPr lang="ru-RU" sz="2200" dirty="0" smtClean="0"/>
              <a:t>МРТ, показывающий механический </a:t>
            </a:r>
            <a:r>
              <a:rPr lang="ru-RU" sz="2200" dirty="0"/>
              <a:t>трехстворчатый клапан, установленный при рецидивирующей </a:t>
            </a:r>
            <a:r>
              <a:rPr lang="ru-RU" sz="2200" dirty="0" err="1"/>
              <a:t>трикуспидальной</a:t>
            </a:r>
            <a:r>
              <a:rPr lang="ru-RU" sz="2200" dirty="0"/>
              <a:t> </a:t>
            </a:r>
            <a:r>
              <a:rPr lang="ru-RU" sz="2200" dirty="0" err="1"/>
              <a:t>регургитации</a:t>
            </a:r>
            <a:r>
              <a:rPr lang="ru-RU" sz="2200" dirty="0"/>
              <a:t> после операции двойного переключения по поводу КТМС</a:t>
            </a:r>
          </a:p>
        </p:txBody>
      </p:sp>
    </p:spTree>
    <p:extLst>
      <p:ext uri="{BB962C8B-B14F-4D97-AF65-F5344CB8AC3E}">
        <p14:creationId xmlns:p14="http://schemas.microsoft.com/office/powerpoint/2010/main" val="139004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656" y="624110"/>
            <a:ext cx="9684957" cy="1280890"/>
          </a:xfrm>
        </p:spPr>
        <p:txBody>
          <a:bodyPr/>
          <a:lstStyle/>
          <a:p>
            <a:r>
              <a:rPr lang="ru-RU" dirty="0" smtClean="0"/>
              <a:t>Анатомия коронарных артерий при ТМА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5647" y="1905000"/>
            <a:ext cx="4635419" cy="462381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Наиболее распространенная картина (65%) коронарной анатомии при </a:t>
            </a:r>
            <a:r>
              <a:rPr lang="ru-RU" sz="2200" dirty="0" smtClean="0">
                <a:solidFill>
                  <a:schemeClr val="tx1"/>
                </a:solidFill>
              </a:rPr>
              <a:t>ТМА заключается в том, что левая передняя нисходящая артерия </a:t>
            </a:r>
            <a:r>
              <a:rPr lang="ru-RU" sz="2200" dirty="0">
                <a:solidFill>
                  <a:schemeClr val="tx1"/>
                </a:solidFill>
              </a:rPr>
              <a:t>и </a:t>
            </a:r>
            <a:r>
              <a:rPr lang="ru-RU" sz="2200" dirty="0" smtClean="0">
                <a:solidFill>
                  <a:schemeClr val="tx1"/>
                </a:solidFill>
              </a:rPr>
              <a:t>левая огибающая артерия, отходят </a:t>
            </a:r>
            <a:r>
              <a:rPr lang="ru-RU" sz="2200" dirty="0">
                <a:solidFill>
                  <a:schemeClr val="tx1"/>
                </a:solidFill>
              </a:rPr>
              <a:t>от обращенного влево синуса, </a:t>
            </a:r>
            <a:r>
              <a:rPr lang="ru-RU" sz="2200" dirty="0" smtClean="0">
                <a:solidFill>
                  <a:schemeClr val="tx1"/>
                </a:solidFill>
              </a:rPr>
              <a:t>а правая коронарная артерия отходит </a:t>
            </a:r>
            <a:r>
              <a:rPr lang="ru-RU" sz="2200" dirty="0">
                <a:solidFill>
                  <a:schemeClr val="tx1"/>
                </a:solidFill>
              </a:rPr>
              <a:t>от обращенного вправо синуса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16" y="1699641"/>
            <a:ext cx="5113546" cy="46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7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656" y="624110"/>
            <a:ext cx="9684957" cy="1280890"/>
          </a:xfrm>
        </p:spPr>
        <p:txBody>
          <a:bodyPr/>
          <a:lstStyle/>
          <a:p>
            <a:r>
              <a:rPr lang="ru-RU" dirty="0"/>
              <a:t>Анатомия коронарных артерий </a:t>
            </a:r>
            <a:r>
              <a:rPr lang="ru-RU" dirty="0" smtClean="0"/>
              <a:t>при ТМА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2209449"/>
            <a:ext cx="4364355" cy="4453606"/>
          </a:xfrm>
        </p:spPr>
      </p:pic>
      <p:sp>
        <p:nvSpPr>
          <p:cNvPr id="6" name="Прямоугольник 5"/>
          <p:cNvSpPr/>
          <p:nvPr/>
        </p:nvSpPr>
        <p:spPr>
          <a:xfrm>
            <a:off x="1251204" y="195407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</a:rPr>
              <a:t>Аксиальное КТ-ангиографическое изображение сердца у пациента с ТМА</a:t>
            </a:r>
            <a:endParaRPr lang="ru-RU" sz="2000" dirty="0">
              <a:latin typeface="+mj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показывающее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левую коронарную артерию, отходящую от левого синуса, 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дальнейшую бифуркацию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в </a:t>
            </a:r>
            <a:endParaRPr lang="ru-RU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2000" dirty="0" smtClean="0"/>
              <a:t>левую </a:t>
            </a:r>
            <a:r>
              <a:rPr lang="ru-RU" sz="2000" dirty="0" smtClean="0"/>
              <a:t>переднюю </a:t>
            </a:r>
            <a:r>
              <a:rPr lang="ru-RU" sz="2000" dirty="0" smtClean="0"/>
              <a:t>нисходящую артерию </a:t>
            </a:r>
            <a:r>
              <a:rPr lang="ru-RU" sz="2000" dirty="0" smtClean="0">
                <a:latin typeface="+mj-lt"/>
              </a:rPr>
              <a:t>(</a:t>
            </a:r>
            <a:r>
              <a:rPr lang="ru-RU" sz="2000" dirty="0"/>
              <a:t>ПМЖВ – </a:t>
            </a:r>
            <a:r>
              <a:rPr lang="ru-RU" sz="2000" dirty="0" smtClean="0"/>
              <a:t>передняя </a:t>
            </a:r>
            <a:r>
              <a:rPr lang="ru-RU" sz="2000" dirty="0"/>
              <a:t>межжелудочковая </a:t>
            </a:r>
            <a:r>
              <a:rPr lang="ru-RU" sz="2000" dirty="0" smtClean="0"/>
              <a:t>ветвь, </a:t>
            </a:r>
            <a:r>
              <a:rPr lang="ru-RU" sz="2000" dirty="0" smtClean="0">
                <a:latin typeface="+mj-lt"/>
              </a:rPr>
              <a:t>передняя </a:t>
            </a:r>
            <a:r>
              <a:rPr lang="ru-RU" sz="2000" dirty="0">
                <a:latin typeface="+mj-lt"/>
              </a:rPr>
              <a:t>нисходящая артерия, левая передняя нисходящая артерия, левая передняя межжелудочковая </a:t>
            </a:r>
            <a:r>
              <a:rPr lang="ru-RU" sz="2000" dirty="0" smtClean="0">
                <a:latin typeface="+mj-lt"/>
              </a:rPr>
              <a:t>артерия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(</a:t>
            </a:r>
            <a:r>
              <a:rPr lang="en-US" sz="2000" dirty="0" smtClean="0">
                <a:latin typeface="+mj-lt"/>
              </a:rPr>
              <a:t>LAD)</a:t>
            </a:r>
            <a:r>
              <a:rPr lang="ru-RU" sz="2000" dirty="0" smtClean="0">
                <a:latin typeface="+mj-lt"/>
              </a:rPr>
              <a:t>)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и левую огибающую артерию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 (LCX)(в левой атриовентрикулярной борозде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 </a:t>
            </a:r>
            <a:endParaRPr lang="ru-RU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Правая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коронарная артерия (ПКА) отходит от правого заднего 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синуса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203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6483" y="465614"/>
            <a:ext cx="9648381" cy="1280890"/>
          </a:xfrm>
        </p:spPr>
        <p:txBody>
          <a:bodyPr/>
          <a:lstStyle/>
          <a:p>
            <a:r>
              <a:rPr lang="ru-RU" dirty="0"/>
              <a:t>Анатомия коронарных </a:t>
            </a:r>
            <a:r>
              <a:rPr lang="ru-RU" dirty="0" smtClean="0"/>
              <a:t>артерий при ТМА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7360" y="1746504"/>
            <a:ext cx="4873752" cy="4672584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Следующим наиболее распространенным типом </a:t>
            </a:r>
            <a:r>
              <a:rPr lang="ru-RU" sz="2400" dirty="0" smtClean="0">
                <a:solidFill>
                  <a:schemeClr val="tx1"/>
                </a:solidFill>
              </a:rPr>
              <a:t>кровоснабжения сердца (13</a:t>
            </a:r>
            <a:r>
              <a:rPr lang="ru-RU" sz="2400" dirty="0">
                <a:solidFill>
                  <a:schemeClr val="tx1"/>
                </a:solidFill>
              </a:rPr>
              <a:t>%) </a:t>
            </a:r>
            <a:r>
              <a:rPr lang="ru-RU" sz="2400" dirty="0" smtClean="0">
                <a:solidFill>
                  <a:schemeClr val="tx1"/>
                </a:solidFill>
              </a:rPr>
              <a:t>является та ситуация, когда </a:t>
            </a:r>
            <a:r>
              <a:rPr lang="ru-RU" sz="2400" dirty="0">
                <a:solidFill>
                  <a:schemeClr val="tx1"/>
                </a:solidFill>
              </a:rPr>
              <a:t>левая передняя нисходящая </a:t>
            </a:r>
            <a:r>
              <a:rPr lang="ru-RU" sz="2400" dirty="0" smtClean="0">
                <a:solidFill>
                  <a:schemeClr val="tx1"/>
                </a:solidFill>
              </a:rPr>
              <a:t>артерия отходит </a:t>
            </a:r>
            <a:r>
              <a:rPr lang="ru-RU" sz="2400" dirty="0">
                <a:solidFill>
                  <a:schemeClr val="tx1"/>
                </a:solidFill>
              </a:rPr>
              <a:t>от синуса, обращенного </a:t>
            </a:r>
            <a:r>
              <a:rPr lang="ru-RU" sz="2400" dirty="0" smtClean="0">
                <a:solidFill>
                  <a:schemeClr val="tx1"/>
                </a:solidFill>
              </a:rPr>
              <a:t>влево ,а правая </a:t>
            </a:r>
            <a:r>
              <a:rPr lang="ru-RU" sz="2400" dirty="0">
                <a:solidFill>
                  <a:schemeClr val="tx1"/>
                </a:solidFill>
              </a:rPr>
              <a:t>венечная и левая огибающая артерии, </a:t>
            </a:r>
            <a:r>
              <a:rPr lang="ru-RU" sz="2400" dirty="0" smtClean="0">
                <a:solidFill>
                  <a:schemeClr val="tx1"/>
                </a:solidFill>
              </a:rPr>
              <a:t>отходят </a:t>
            </a:r>
            <a:r>
              <a:rPr lang="ru-RU" sz="2400" dirty="0">
                <a:solidFill>
                  <a:schemeClr val="tx1"/>
                </a:solidFill>
              </a:rPr>
              <a:t>от обращенного вправо синуса, и левая огибающая артерия, </a:t>
            </a:r>
            <a:r>
              <a:rPr lang="ru-RU" sz="2400" dirty="0" smtClean="0">
                <a:solidFill>
                  <a:schemeClr val="tx1"/>
                </a:solidFill>
              </a:rPr>
              <a:t>имеет </a:t>
            </a:r>
            <a:r>
              <a:rPr lang="ru-RU" sz="2400" dirty="0" err="1">
                <a:solidFill>
                  <a:schemeClr val="tx1"/>
                </a:solidFill>
              </a:rPr>
              <a:t>ретропульмональное</a:t>
            </a:r>
            <a:r>
              <a:rPr lang="ru-RU" sz="2400" dirty="0">
                <a:solidFill>
                  <a:schemeClr val="tx1"/>
                </a:solidFill>
              </a:rPr>
              <a:t> направление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360660"/>
            <a:ext cx="5373624" cy="532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0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Цель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smtClean="0">
                <a:solidFill>
                  <a:schemeClr val="tx1"/>
                </a:solidFill>
              </a:rPr>
              <a:t>Изучить методы хирургического лечения и послеоперационную визуализацию КТМС</a:t>
            </a:r>
            <a:endParaRPr lang="ru-RU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5376" y="624110"/>
            <a:ext cx="9639237" cy="1280890"/>
          </a:xfrm>
        </p:spPr>
        <p:txBody>
          <a:bodyPr/>
          <a:lstStyle/>
          <a:p>
            <a:r>
              <a:rPr lang="ru-RU" dirty="0"/>
              <a:t>Анатомия коронарных артерий </a:t>
            </a:r>
            <a:r>
              <a:rPr lang="ru-RU" dirty="0" smtClean="0"/>
              <a:t>при ТМА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04" y="2130552"/>
            <a:ext cx="5125914" cy="4639945"/>
          </a:xfrm>
        </p:spPr>
      </p:pic>
      <p:sp>
        <p:nvSpPr>
          <p:cNvPr id="5" name="Прямоугольник 4"/>
          <p:cNvSpPr/>
          <p:nvPr/>
        </p:nvSpPr>
        <p:spPr>
          <a:xfrm>
            <a:off x="1255776" y="2711586"/>
            <a:ext cx="5391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</a:rPr>
              <a:t>Аксиальное КТ-ангиографическое изображение сердца у пациента с 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ТМА демонстрирующее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левую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переднюю нисходящую артерию </a:t>
            </a:r>
            <a:r>
              <a:rPr lang="ru-RU" sz="2000" i="1" dirty="0">
                <a:solidFill>
                  <a:srgbClr val="000000"/>
                </a:solidFill>
                <a:latin typeface="+mj-lt"/>
              </a:rPr>
              <a:t>(LAD)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отходящую от левого синуса, тогда как правая коронарная артерия</a:t>
            </a:r>
            <a:r>
              <a:rPr lang="ru-RU" sz="2000" i="1" dirty="0">
                <a:solidFill>
                  <a:srgbClr val="000000"/>
                </a:solidFill>
                <a:latin typeface="+mj-lt"/>
              </a:rPr>
              <a:t> (RCA</a:t>
            </a:r>
            <a:r>
              <a:rPr lang="ru-RU" sz="2000" i="1" dirty="0" smtClean="0">
                <a:solidFill>
                  <a:srgbClr val="000000"/>
                </a:solidFill>
                <a:latin typeface="+mj-lt"/>
              </a:rPr>
              <a:t>) 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берет свое начало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из правого синуса. </a:t>
            </a:r>
            <a:endParaRPr lang="ru-RU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Левая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огибающая артерия 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  <a:latin typeface="+mj-lt"/>
              </a:rPr>
              <a:t>CIRC</a:t>
            </a:r>
            <a:r>
              <a:rPr lang="ru-RU" sz="2000" i="1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 берет начало от правой коронарной артерии и идет </a:t>
            </a:r>
            <a:r>
              <a:rPr lang="ru-RU" sz="2000" dirty="0" err="1" smtClean="0">
                <a:solidFill>
                  <a:srgbClr val="000000"/>
                </a:solidFill>
                <a:latin typeface="+mj-lt"/>
              </a:rPr>
              <a:t>ретропульмонально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6349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24" y="505238"/>
            <a:ext cx="9712389" cy="1280890"/>
          </a:xfrm>
        </p:spPr>
        <p:txBody>
          <a:bodyPr/>
          <a:lstStyle/>
          <a:p>
            <a:r>
              <a:rPr lang="ru-RU" dirty="0"/>
              <a:t>Анатомия коронарных </a:t>
            </a:r>
            <a:r>
              <a:rPr lang="ru-RU" dirty="0" smtClean="0"/>
              <a:t>артерий при ТМА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42" y="1325880"/>
            <a:ext cx="4858827" cy="5422520"/>
          </a:xfrm>
        </p:spPr>
      </p:pic>
      <p:sp>
        <p:nvSpPr>
          <p:cNvPr id="5" name="Прямоугольник 4"/>
          <p:cNvSpPr/>
          <p:nvPr/>
        </p:nvSpPr>
        <p:spPr>
          <a:xfrm>
            <a:off x="2084833" y="2374438"/>
            <a:ext cx="4562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+mj-lt"/>
              </a:rPr>
              <a:t>При перевернутом </a:t>
            </a:r>
            <a:r>
              <a:rPr lang="ru-RU" sz="2400" dirty="0" smtClean="0">
                <a:solidFill>
                  <a:srgbClr val="000000"/>
                </a:solidFill>
                <a:latin typeface="+mj-lt"/>
              </a:rPr>
              <a:t>типе  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правая коронарная артерия отходит от синуса, обращенного влево, а левая </a:t>
            </a:r>
            <a:r>
              <a:rPr lang="ru-RU" sz="2400" dirty="0" smtClean="0">
                <a:solidFill>
                  <a:srgbClr val="000000"/>
                </a:solidFill>
                <a:latin typeface="+mj-lt"/>
              </a:rPr>
              <a:t>коронарная артерия 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или левая передняя нисходящая артерия и левая огибающая артерия отходят от синуса, обращенного </a:t>
            </a:r>
            <a:r>
              <a:rPr lang="ru-RU" sz="2400" dirty="0" smtClean="0">
                <a:solidFill>
                  <a:srgbClr val="000000"/>
                </a:solidFill>
                <a:latin typeface="+mj-lt"/>
              </a:rPr>
              <a:t>вправо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4619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080" y="624110"/>
            <a:ext cx="9721533" cy="1280890"/>
          </a:xfrm>
        </p:spPr>
        <p:txBody>
          <a:bodyPr/>
          <a:lstStyle/>
          <a:p>
            <a:r>
              <a:rPr lang="ru-RU" dirty="0"/>
              <a:t>Анатомия коронарных </a:t>
            </a:r>
            <a:r>
              <a:rPr lang="ru-RU" dirty="0" smtClean="0"/>
              <a:t>артерий при ТМА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0" y="1548749"/>
            <a:ext cx="4639120" cy="52277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54" y="1545337"/>
            <a:ext cx="3973010" cy="52311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46320" y="1545337"/>
            <a:ext cx="31455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Open Sans"/>
              </a:rPr>
              <a:t>К</a:t>
            </a:r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оронарные </a:t>
            </a:r>
            <a:r>
              <a:rPr lang="ru-RU" sz="2200" dirty="0">
                <a:solidFill>
                  <a:srgbClr val="000000"/>
                </a:solidFill>
                <a:latin typeface="Open Sans"/>
              </a:rPr>
              <a:t>КТ-ангиографические изображения в аксиальной </a:t>
            </a:r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проекции показывающие </a:t>
            </a:r>
            <a:r>
              <a:rPr lang="ru-RU" sz="2200" dirty="0">
                <a:solidFill>
                  <a:srgbClr val="000000"/>
                </a:solidFill>
                <a:latin typeface="Open Sans"/>
              </a:rPr>
              <a:t>левую </a:t>
            </a:r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 коронарную артерию</a:t>
            </a:r>
            <a:r>
              <a:rPr lang="ru-RU" sz="2200" dirty="0">
                <a:solidFill>
                  <a:srgbClr val="000000"/>
                </a:solidFill>
                <a:latin typeface="Open Sans"/>
              </a:rPr>
              <a:t> (</a:t>
            </a:r>
            <a:r>
              <a:rPr lang="ru-RU" sz="2200" dirty="0" err="1">
                <a:solidFill>
                  <a:srgbClr val="000000"/>
                </a:solidFill>
                <a:latin typeface="Open Sans"/>
              </a:rPr>
              <a:t>Left</a:t>
            </a:r>
            <a:r>
              <a:rPr lang="ru-RU" sz="2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Open Sans"/>
              </a:rPr>
              <a:t>main</a:t>
            </a:r>
            <a:r>
              <a:rPr lang="ru-RU" sz="2200" dirty="0">
                <a:solidFill>
                  <a:srgbClr val="000000"/>
                </a:solidFill>
                <a:latin typeface="Open Sans"/>
              </a:rPr>
              <a:t>) </a:t>
            </a:r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,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отходящую  от заднебокового </a:t>
            </a:r>
            <a:r>
              <a:rPr lang="ru-RU" sz="2200" dirty="0">
                <a:solidFill>
                  <a:srgbClr val="000000"/>
                </a:solidFill>
                <a:latin typeface="Open Sans"/>
              </a:rPr>
              <a:t>синуса, и правую коронарную артерию </a:t>
            </a:r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en-US" sz="2200" dirty="0" smtClean="0">
                <a:solidFill>
                  <a:srgbClr val="000000"/>
                </a:solidFill>
                <a:latin typeface="Open Sans"/>
              </a:rPr>
              <a:t>RCA</a:t>
            </a:r>
            <a:r>
              <a:rPr lang="ru-RU" sz="2200" dirty="0" smtClean="0">
                <a:solidFill>
                  <a:srgbClr val="000000"/>
                </a:solidFill>
                <a:latin typeface="Open Sans"/>
              </a:rPr>
              <a:t>), отходящую от переднебокового синуса</a:t>
            </a:r>
          </a:p>
        </p:txBody>
      </p:sp>
    </p:spTree>
    <p:extLst>
      <p:ext uri="{BB962C8B-B14F-4D97-AF65-F5344CB8AC3E}">
        <p14:creationId xmlns:p14="http://schemas.microsoft.com/office/powerpoint/2010/main" val="149484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557" y="344390"/>
            <a:ext cx="9939528" cy="1280890"/>
          </a:xfrm>
        </p:spPr>
        <p:txBody>
          <a:bodyPr/>
          <a:lstStyle/>
          <a:p>
            <a:r>
              <a:rPr lang="ru-RU" dirty="0"/>
              <a:t>Анатомия коронарных </a:t>
            </a:r>
            <a:r>
              <a:rPr lang="ru-RU" dirty="0" smtClean="0"/>
              <a:t>артерий при КТМС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5084" y="1536192"/>
            <a:ext cx="6051868" cy="532180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</a:rPr>
              <a:t>КТМС </a:t>
            </a:r>
            <a:r>
              <a:rPr lang="ru-RU" sz="2000" dirty="0">
                <a:solidFill>
                  <a:schemeClr val="tx1"/>
                </a:solidFill>
              </a:rPr>
              <a:t>коронарные артерии морфологически следуют за </a:t>
            </a:r>
            <a:r>
              <a:rPr lang="ru-RU" sz="2000" dirty="0" smtClean="0">
                <a:solidFill>
                  <a:schemeClr val="tx1"/>
                </a:solidFill>
              </a:rPr>
              <a:t>желудочками</a:t>
            </a:r>
          </a:p>
          <a:p>
            <a:r>
              <a:rPr lang="ru-RU" sz="2000" dirty="0">
                <a:solidFill>
                  <a:schemeClr val="tx1"/>
                </a:solidFill>
              </a:rPr>
              <a:t>К</a:t>
            </a:r>
            <a:r>
              <a:rPr lang="ru-RU" sz="2000" dirty="0" smtClean="0">
                <a:solidFill>
                  <a:schemeClr val="tx1"/>
                </a:solidFill>
              </a:rPr>
              <a:t>оронарная </a:t>
            </a:r>
            <a:r>
              <a:rPr lang="ru-RU" sz="2000" dirty="0">
                <a:solidFill>
                  <a:schemeClr val="tx1"/>
                </a:solidFill>
              </a:rPr>
              <a:t>артерия, соединяющаяся с правым или обращенным </a:t>
            </a:r>
            <a:r>
              <a:rPr lang="ru-RU" sz="2000" dirty="0" smtClean="0">
                <a:solidFill>
                  <a:schemeClr val="tx1"/>
                </a:solidFill>
              </a:rPr>
              <a:t>кпереди </a:t>
            </a:r>
            <a:r>
              <a:rPr lang="ru-RU" sz="2000" dirty="0">
                <a:solidFill>
                  <a:schemeClr val="tx1"/>
                </a:solidFill>
              </a:rPr>
              <a:t>синусом, снабжает морфологически </a:t>
            </a:r>
            <a:r>
              <a:rPr lang="ru-RU" sz="2000" dirty="0" smtClean="0">
                <a:solidFill>
                  <a:schemeClr val="tx1"/>
                </a:solidFill>
              </a:rPr>
              <a:t>ЛЖ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ru-RU" sz="2000" dirty="0" smtClean="0">
                <a:solidFill>
                  <a:schemeClr val="tx1"/>
                </a:solidFill>
              </a:rPr>
              <a:t>делиться на левую </a:t>
            </a:r>
            <a:r>
              <a:rPr lang="ru-RU" sz="2000" dirty="0">
                <a:solidFill>
                  <a:schemeClr val="tx1"/>
                </a:solidFill>
              </a:rPr>
              <a:t>огибающую артерию (в правой атриовентрикулярной борозде</a:t>
            </a:r>
            <a:r>
              <a:rPr lang="ru-RU" sz="2000" dirty="0" smtClean="0">
                <a:solidFill>
                  <a:schemeClr val="tx1"/>
                </a:solidFill>
              </a:rPr>
              <a:t>)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ru-RU" sz="2000" dirty="0" smtClean="0">
                <a:solidFill>
                  <a:schemeClr val="tx1"/>
                </a:solidFill>
              </a:rPr>
              <a:t>левую переднюю нисходящую артерию </a:t>
            </a:r>
            <a:r>
              <a:rPr lang="ru-RU" sz="2000" dirty="0">
                <a:solidFill>
                  <a:schemeClr val="tx1"/>
                </a:solidFill>
              </a:rPr>
              <a:t>(в передней межжелудочковой борозде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Коронарная </a:t>
            </a:r>
            <a:r>
              <a:rPr lang="ru-RU" sz="2000" dirty="0">
                <a:solidFill>
                  <a:schemeClr val="tx1"/>
                </a:solidFill>
              </a:rPr>
              <a:t>артерия, соединяющаяся с левым синусом, обращенным назад, проходит в левой атриовентрикулярной борозде и </a:t>
            </a:r>
            <a:r>
              <a:rPr lang="ru-RU" sz="2000" dirty="0" err="1">
                <a:solidFill>
                  <a:schemeClr val="tx1"/>
                </a:solidFill>
              </a:rPr>
              <a:t>кровоснабжает</a:t>
            </a:r>
            <a:r>
              <a:rPr lang="ru-RU" sz="2000" dirty="0">
                <a:solidFill>
                  <a:schemeClr val="tx1"/>
                </a:solidFill>
              </a:rPr>
              <a:t> морфологически ПЖ и заднюю межжелудочковую перегородку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72" y="1714367"/>
            <a:ext cx="4568952" cy="473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5377" y="335743"/>
            <a:ext cx="9968420" cy="1280890"/>
          </a:xfrm>
        </p:spPr>
        <p:txBody>
          <a:bodyPr/>
          <a:lstStyle/>
          <a:p>
            <a:r>
              <a:rPr lang="ru-RU" dirty="0"/>
              <a:t>Анатомия коронарных артерий при КТМС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1697535"/>
            <a:ext cx="4827207" cy="5039434"/>
          </a:xfrm>
        </p:spPr>
      </p:pic>
      <p:sp>
        <p:nvSpPr>
          <p:cNvPr id="5" name="Прямоугольник 4"/>
          <p:cNvSpPr/>
          <p:nvPr/>
        </p:nvSpPr>
        <p:spPr>
          <a:xfrm>
            <a:off x="1865377" y="1801206"/>
            <a:ext cx="52303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КТ-изображение 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в аксиальной 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плоскости показывает, 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что правая коронарная артерия </a:t>
            </a:r>
            <a:r>
              <a:rPr lang="ru-RU" sz="2200" i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2200" i="1" dirty="0" smtClean="0">
                <a:solidFill>
                  <a:srgbClr val="000000"/>
                </a:solidFill>
                <a:latin typeface="+mj-lt"/>
              </a:rPr>
              <a:t>RCA</a:t>
            </a:r>
            <a:r>
              <a:rPr lang="ru-RU" sz="2200" i="1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 отходит от левого синуса, проходит в левой атриовентрикулярной борозде и </a:t>
            </a:r>
            <a:r>
              <a:rPr lang="ru-RU" sz="2200" dirty="0" err="1">
                <a:solidFill>
                  <a:srgbClr val="000000"/>
                </a:solidFill>
                <a:latin typeface="+mj-lt"/>
              </a:rPr>
              <a:t>кровоснабжает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ПЖ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От 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правого синуса отходит левая передняя нисходящая артерия </a:t>
            </a:r>
            <a:r>
              <a:rPr lang="ru-RU" sz="2200" i="1" dirty="0">
                <a:solidFill>
                  <a:srgbClr val="000000"/>
                </a:solidFill>
                <a:latin typeface="+mj-lt"/>
              </a:rPr>
              <a:t>(LAD</a:t>
            </a:r>
            <a:r>
              <a:rPr lang="ru-RU" sz="2200" i="1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которая проходит 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в 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межжелудочковой борозде, а левая огибающая артерия </a:t>
            </a:r>
            <a:r>
              <a:rPr lang="ru-RU" sz="2200" i="1" dirty="0">
                <a:solidFill>
                  <a:srgbClr val="000000"/>
                </a:solidFill>
                <a:latin typeface="+mj-lt"/>
              </a:rPr>
              <a:t>(LCX)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 проходит в правой атриовентрикулярной борозде, </a:t>
            </a:r>
            <a:r>
              <a:rPr lang="ru-RU" sz="2200" dirty="0" err="1">
                <a:solidFill>
                  <a:srgbClr val="000000"/>
                </a:solidFill>
                <a:latin typeface="+mj-lt"/>
              </a:rPr>
              <a:t>кровоснабжая</a:t>
            </a:r>
            <a:r>
              <a:rPr lang="ru-RU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ЛЖ</a:t>
            </a:r>
            <a:endParaRPr lang="ru-R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360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2264" y="1527048"/>
            <a:ext cx="9985248" cy="5175504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tx1"/>
                </a:solidFill>
              </a:rPr>
              <a:t>Методы лучевой диагностики предоставляют </a:t>
            </a:r>
            <a:r>
              <a:rPr lang="ru-RU" sz="2200" dirty="0">
                <a:solidFill>
                  <a:schemeClr val="tx1"/>
                </a:solidFill>
              </a:rPr>
              <a:t>анатомическую и функциональную информацию </a:t>
            </a:r>
            <a:r>
              <a:rPr lang="ru-RU" sz="2200" dirty="0" smtClean="0">
                <a:solidFill>
                  <a:schemeClr val="tx1"/>
                </a:solidFill>
              </a:rPr>
              <a:t>при ТМА, </a:t>
            </a:r>
            <a:r>
              <a:rPr lang="ru-RU" sz="2200" dirty="0">
                <a:solidFill>
                  <a:schemeClr val="tx1"/>
                </a:solidFill>
              </a:rPr>
              <a:t>которая необходима для хирургического планирования и оценки послеоперационных </a:t>
            </a:r>
            <a:r>
              <a:rPr lang="ru-RU" sz="2200" dirty="0" smtClean="0">
                <a:solidFill>
                  <a:schemeClr val="tx1"/>
                </a:solidFill>
              </a:rPr>
              <a:t>осложнений</a:t>
            </a:r>
          </a:p>
          <a:p>
            <a:r>
              <a:rPr lang="ru-RU" sz="2200" dirty="0" err="1" smtClean="0">
                <a:solidFill>
                  <a:schemeClr val="tx1"/>
                </a:solidFill>
              </a:rPr>
              <a:t>Трансторакальная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эхокардиография является методом визуализации первой линии и часто единственным </a:t>
            </a:r>
            <a:r>
              <a:rPr lang="ru-RU" sz="2200" dirty="0" smtClean="0">
                <a:solidFill>
                  <a:schemeClr val="tx1"/>
                </a:solidFill>
              </a:rPr>
              <a:t>лучевым методом диагностики, </a:t>
            </a:r>
            <a:r>
              <a:rPr lang="ru-RU" sz="2200" dirty="0">
                <a:solidFill>
                  <a:schemeClr val="tx1"/>
                </a:solidFill>
              </a:rPr>
              <a:t>необходимым для </a:t>
            </a:r>
            <a:r>
              <a:rPr lang="ru-RU" sz="2200" dirty="0" smtClean="0">
                <a:solidFill>
                  <a:schemeClr val="tx1"/>
                </a:solidFill>
              </a:rPr>
              <a:t>младенцев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МРТ </a:t>
            </a:r>
            <a:r>
              <a:rPr lang="ru-RU" sz="2200" dirty="0">
                <a:solidFill>
                  <a:schemeClr val="tx1"/>
                </a:solidFill>
              </a:rPr>
              <a:t>играет важную роль в </a:t>
            </a:r>
            <a:r>
              <a:rPr lang="ru-RU" sz="2200" dirty="0" smtClean="0">
                <a:solidFill>
                  <a:schemeClr val="tx1"/>
                </a:solidFill>
              </a:rPr>
              <a:t>послеоперационном наблюдении, </a:t>
            </a:r>
            <a:r>
              <a:rPr lang="ru-RU" sz="2200" dirty="0">
                <a:solidFill>
                  <a:schemeClr val="tx1"/>
                </a:solidFill>
              </a:rPr>
              <a:t>включая функциональную </a:t>
            </a:r>
            <a:r>
              <a:rPr lang="ru-RU" sz="2200" dirty="0" smtClean="0">
                <a:solidFill>
                  <a:schemeClr val="tx1"/>
                </a:solidFill>
              </a:rPr>
              <a:t>и количественную оценку в динамическом наблюдении пациентов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КТ </a:t>
            </a:r>
            <a:r>
              <a:rPr lang="ru-RU" sz="2200" dirty="0">
                <a:solidFill>
                  <a:schemeClr val="tx1"/>
                </a:solidFill>
              </a:rPr>
              <a:t>полезна, когда МРТ противопоказана или ожидается наличие артефактов, и помогает в оценке коронарных артерий и коллатеральных </a:t>
            </a:r>
            <a:r>
              <a:rPr lang="ru-RU" sz="2200" dirty="0" smtClean="0">
                <a:solidFill>
                  <a:schemeClr val="tx1"/>
                </a:solidFill>
              </a:rPr>
              <a:t>сосудов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99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589" y="553565"/>
            <a:ext cx="8911687" cy="1280890"/>
          </a:xfrm>
        </p:spPr>
        <p:txBody>
          <a:bodyPr/>
          <a:lstStyle/>
          <a:p>
            <a:r>
              <a:rPr lang="ru-RU" smtClean="0"/>
              <a:t>Введение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2" y="2199980"/>
            <a:ext cx="6856540" cy="3777622"/>
          </a:xfrm>
        </p:spPr>
        <p:txBody>
          <a:bodyPr/>
          <a:lstStyle/>
          <a:p>
            <a:r>
              <a:rPr lang="ru-RU" sz="2400">
                <a:solidFill>
                  <a:schemeClr val="tx1"/>
                </a:solidFill>
              </a:rPr>
              <a:t>Корригированная транспозиция магистральных сосудов (КТМС</a:t>
            </a:r>
            <a:r>
              <a:rPr lang="ru-RU" sz="2400" smtClean="0">
                <a:solidFill>
                  <a:schemeClr val="tx1"/>
                </a:solidFill>
              </a:rPr>
              <a:t>), </a:t>
            </a:r>
            <a:r>
              <a:rPr lang="ru-RU" sz="2400">
                <a:solidFill>
                  <a:schemeClr val="tx1"/>
                </a:solidFill>
              </a:rPr>
              <a:t>характеризуется атриовентрикулярной дискордантностью (т.е. ЛП морфологически соединяется с правым желудочком, а ПП соединяется с морфологическим ЛЖ)</a:t>
            </a:r>
          </a:p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52" y="1705173"/>
            <a:ext cx="3995928" cy="50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133" y="605822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1233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До сих пор у врачей по всему миру ведутся споры по поводу целесообразности операций при изолированной  КТМС (без сопутствующих поражений), так как дефект компенсированный и явных клинических проявлений порока не наблюдается (правильное телосложение, нормальное питание, кожные покровы обычной окраски)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Прогноз для жизни у таких пациентов является благоприятным </a:t>
            </a:r>
            <a:endParaRPr lang="en-US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13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3821" y="459518"/>
            <a:ext cx="8911687" cy="1280890"/>
          </a:xfrm>
        </p:spPr>
        <p:txBody>
          <a:bodyPr/>
          <a:lstStyle/>
          <a:p>
            <a:r>
              <a:rPr lang="ru-RU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6060" y="2234184"/>
            <a:ext cx="8915400" cy="4148328"/>
          </a:xfrm>
        </p:spPr>
        <p:txBody>
          <a:bodyPr>
            <a:normAutofit/>
          </a:bodyPr>
          <a:lstStyle/>
          <a:p>
            <a:r>
              <a:rPr lang="ru-RU" sz="2400">
                <a:solidFill>
                  <a:schemeClr val="tx1"/>
                </a:solidFill>
              </a:rPr>
              <a:t>При сопутствующих поражениях хирургическое лечение может быть осуществлено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ru-RU" sz="2400">
                <a:solidFill>
                  <a:schemeClr val="tx1"/>
                </a:solidFill>
              </a:rPr>
              <a:t>в виде выполнения паллиативных операций, операций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ru-RU" sz="2400">
                <a:solidFill>
                  <a:schemeClr val="tx1"/>
                </a:solidFill>
              </a:rPr>
              <a:t>на открытом сердце с целью устранения дефектов, либо операций «двойного переключения». </a:t>
            </a:r>
          </a:p>
          <a:p>
            <a:r>
              <a:rPr lang="ru-RU" sz="2400">
                <a:solidFill>
                  <a:schemeClr val="tx1"/>
                </a:solidFill>
              </a:rPr>
              <a:t>В качестве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ru-RU" sz="2400">
                <a:solidFill>
                  <a:schemeClr val="tx1"/>
                </a:solidFill>
              </a:rPr>
              <a:t>паллиативных операций наиболее часто выполняются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ru-RU" sz="2400">
                <a:solidFill>
                  <a:schemeClr val="tx1"/>
                </a:solidFill>
              </a:rPr>
              <a:t>операции </a:t>
            </a:r>
            <a:r>
              <a:rPr lang="ru-RU" sz="2400" smtClean="0">
                <a:solidFill>
                  <a:schemeClr val="tx1"/>
                </a:solidFill>
              </a:rPr>
              <a:t>стенозирования (сужения) </a:t>
            </a:r>
            <a:r>
              <a:rPr lang="ru-RU" sz="2400">
                <a:solidFill>
                  <a:schemeClr val="tx1"/>
                </a:solidFill>
              </a:rPr>
              <a:t>легочной артерии в новорожденном возрасте, наложения модифицированного системно-легочного анастомоза.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В зависимости от морфологических особенностей </a:t>
            </a:r>
            <a:r>
              <a:rPr lang="ru-RU" sz="2800" dirty="0" smtClean="0">
                <a:solidFill>
                  <a:schemeClr val="tx1"/>
                </a:solidFill>
              </a:rPr>
              <a:t>порока, </a:t>
            </a:r>
            <a:r>
              <a:rPr lang="ru-RU" sz="2800" dirty="0">
                <a:solidFill>
                  <a:schemeClr val="tx1"/>
                </a:solidFill>
              </a:rPr>
              <a:t>радикальная коррекция может быть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представлена следующими </a:t>
            </a:r>
            <a:r>
              <a:rPr lang="ru-RU" sz="2800" dirty="0" smtClean="0">
                <a:solidFill>
                  <a:schemeClr val="tx1"/>
                </a:solidFill>
              </a:rPr>
              <a:t>операциями :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– пластика ДМЖП;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– устранение стеноза легочной артерии;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– пластика </a:t>
            </a:r>
            <a:r>
              <a:rPr lang="ru-RU" sz="2800" dirty="0">
                <a:solidFill>
                  <a:schemeClr val="tx1"/>
                </a:solidFill>
              </a:rPr>
              <a:t>или протезирование трехстворчатого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клапана.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– операция «двойного переключения»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5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Операция «двойного переключения» может быть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представлена </a:t>
            </a:r>
            <a:r>
              <a:rPr lang="ru-RU" sz="2400" dirty="0" smtClean="0">
                <a:solidFill>
                  <a:schemeClr val="tx1"/>
                </a:solidFill>
              </a:rPr>
              <a:t>двумя вариантами :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– процедура, включающая операцию </a:t>
            </a:r>
            <a:r>
              <a:rPr lang="ru-RU" sz="2400" dirty="0" err="1">
                <a:solidFill>
                  <a:schemeClr val="tx1"/>
                </a:solidFill>
              </a:rPr>
              <a:t>Senning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или </a:t>
            </a:r>
            <a:r>
              <a:rPr lang="ru-RU" sz="2400" dirty="0" err="1">
                <a:solidFill>
                  <a:schemeClr val="tx1"/>
                </a:solidFill>
              </a:rPr>
              <a:t>Mustard</a:t>
            </a:r>
            <a:r>
              <a:rPr lang="ru-RU" sz="2400" dirty="0">
                <a:solidFill>
                  <a:schemeClr val="tx1"/>
                </a:solidFill>
              </a:rPr>
              <a:t> с последующим выполнением операции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переключения магистральных сосудов (при отсутствии стеноза легочной артерии);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– процедура, включающая операцию </a:t>
            </a:r>
            <a:r>
              <a:rPr lang="ru-RU" sz="2400" dirty="0" err="1">
                <a:solidFill>
                  <a:schemeClr val="tx1"/>
                </a:solidFill>
              </a:rPr>
              <a:t>Senning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или </a:t>
            </a:r>
            <a:r>
              <a:rPr lang="ru-RU" sz="2400" dirty="0" err="1">
                <a:solidFill>
                  <a:schemeClr val="tx1"/>
                </a:solidFill>
              </a:rPr>
              <a:t>Mustard</a:t>
            </a:r>
            <a:r>
              <a:rPr lang="ru-RU" sz="2400" dirty="0">
                <a:solidFill>
                  <a:schemeClr val="tx1"/>
                </a:solidFill>
              </a:rPr>
              <a:t> с последующим выполнением операции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Rastelli</a:t>
            </a:r>
            <a:r>
              <a:rPr lang="ru-RU" sz="2400" dirty="0">
                <a:solidFill>
                  <a:schemeClr val="tx1"/>
                </a:solidFill>
              </a:rPr>
              <a:t> (при наличии стеноза легочной артерии).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7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4308" y="2573154"/>
            <a:ext cx="4607116" cy="377762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Операция «двойного переключения», включающая операцию </a:t>
            </a:r>
            <a:r>
              <a:rPr lang="ru-RU" sz="2400" dirty="0" err="1">
                <a:solidFill>
                  <a:schemeClr val="tx1"/>
                </a:solidFill>
              </a:rPr>
              <a:t>Senning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или </a:t>
            </a:r>
            <a:r>
              <a:rPr lang="ru-RU" sz="2400" dirty="0" err="1">
                <a:solidFill>
                  <a:schemeClr val="tx1"/>
                </a:solidFill>
              </a:rPr>
              <a:t>Mustard</a:t>
            </a:r>
            <a:r>
              <a:rPr lang="ru-RU" sz="2400" dirty="0">
                <a:solidFill>
                  <a:schemeClr val="tx1"/>
                </a:solidFill>
              </a:rPr>
              <a:t> с последующим выполнением операции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переключения магистральных сосудов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8" y="1135892"/>
            <a:ext cx="4910328" cy="56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 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808" y="2724912"/>
            <a:ext cx="4297680" cy="2975998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Схематическая диаграмма показывает изменения кровообращения после операции двойного переключения.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40" y="1453895"/>
            <a:ext cx="5389213" cy="53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4759</TotalTime>
  <Words>901</Words>
  <Application>Microsoft Office PowerPoint</Application>
  <PresentationFormat>Широкоэкранный</PresentationFormat>
  <Paragraphs>89</Paragraphs>
  <Slides>25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Open Sans</vt:lpstr>
      <vt:lpstr>Wingdings 3</vt:lpstr>
      <vt:lpstr>Легкий дым</vt:lpstr>
      <vt:lpstr>  </vt:lpstr>
      <vt:lpstr>Цель </vt:lpstr>
      <vt:lpstr>Введение </vt:lpstr>
      <vt:lpstr>Хирургическое  лечение</vt:lpstr>
      <vt:lpstr>Хирургическое  лечение</vt:lpstr>
      <vt:lpstr>Хирургическое  лечение</vt:lpstr>
      <vt:lpstr>Хирургическое  лечение</vt:lpstr>
      <vt:lpstr>Хирургическое  лечение</vt:lpstr>
      <vt:lpstr>Хирургическое  лечение</vt:lpstr>
      <vt:lpstr>Хирургическое  лечение</vt:lpstr>
      <vt:lpstr>Хирургическое  лечение</vt:lpstr>
      <vt:lpstr>Послеоперационное наблюдение </vt:lpstr>
      <vt:lpstr>Послеоперационная визуализация</vt:lpstr>
      <vt:lpstr>Послеоперационная визуализация</vt:lpstr>
      <vt:lpstr>Осложнения операции  «двойного переключения» </vt:lpstr>
      <vt:lpstr>Осложнения после операции по поводу КТМС</vt:lpstr>
      <vt:lpstr>Анатомия коронарных артерий при ТМА</vt:lpstr>
      <vt:lpstr>Анатомия коронарных артерий при ТМА</vt:lpstr>
      <vt:lpstr>Анатомия коронарных артерий при ТМА</vt:lpstr>
      <vt:lpstr>Анатомия коронарных артерий при ТМА</vt:lpstr>
      <vt:lpstr>Анатомия коронарных артерий при ТМА</vt:lpstr>
      <vt:lpstr>Анатомия коронарных артерий при ТМА</vt:lpstr>
      <vt:lpstr>Анатомия коронарных артерий при КТМС</vt:lpstr>
      <vt:lpstr>Анатомия коронарных артерий при КТМС</vt:lpstr>
      <vt:lpstr>Заключение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User</dc:creator>
  <cp:lastModifiedBy>User</cp:lastModifiedBy>
  <cp:revision>31</cp:revision>
  <dcterms:created xsi:type="dcterms:W3CDTF">2022-12-13T15:05:19Z</dcterms:created>
  <dcterms:modified xsi:type="dcterms:W3CDTF">2023-01-31T16:24:13Z</dcterms:modified>
</cp:coreProperties>
</file>