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getativnaja-nervnaja-sistema-chelove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152400"/>
            <a:ext cx="4836726" cy="670560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3657600"/>
            <a:ext cx="4038600" cy="2209800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Презентацию приготовила студентка </a:t>
            </a:r>
            <a:r>
              <a:rPr lang="ru-RU" sz="1800" b="0" dirty="0" err="1" smtClean="0">
                <a:solidFill>
                  <a:schemeClr val="tx1"/>
                </a:solidFill>
                <a:effectLst/>
              </a:rPr>
              <a:t>КрасГМУ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им. п. В.Ф. </a:t>
            </a:r>
            <a:r>
              <a:rPr lang="ru-RU" sz="1800" b="0" dirty="0" err="1" smtClean="0">
                <a:solidFill>
                  <a:schemeClr val="tx1"/>
                </a:solidFill>
                <a:effectLst/>
              </a:rPr>
              <a:t>Войно-Ясенецкого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 105 группы стоматология Шагаева П.А.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Рисунок 6" descr="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38200"/>
            <a:ext cx="2913808" cy="2860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veget_packed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219200"/>
            <a:ext cx="5353249" cy="2863056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743200" y="4191000"/>
            <a:ext cx="6400800" cy="2514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Сегментарные </a:t>
            </a:r>
            <a:r>
              <a:rPr lang="ru-RU" b="1" dirty="0" smtClean="0"/>
              <a:t>центры </a:t>
            </a:r>
            <a:r>
              <a:rPr lang="ru-RU" dirty="0" smtClean="0"/>
              <a:t>располагаются в нескольких отделах центральной нервной системы, где выделяют 4 </a:t>
            </a:r>
            <a:r>
              <a:rPr lang="ru-RU" dirty="0" smtClean="0"/>
              <a:t>очага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Центры вегетативной нервной системы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2286000"/>
            <a:ext cx="5400675" cy="4300538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201136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Ретикулярная формация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, ядра которой формируют центры жизненно-важных функций (дыхательный и сосудодвигательный центры, центры сердечной деятельности, регуляции обмена веществ и т.д.). 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7200" y="60198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609600" y="1143000"/>
            <a:ext cx="4041775" cy="53133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	</a:t>
            </a:r>
            <a:r>
              <a:rPr lang="ru-RU" dirty="0" smtClean="0"/>
              <a:t>Мозжечок</a:t>
            </a:r>
            <a:r>
              <a:rPr lang="ru-RU" dirty="0" smtClean="0"/>
              <a:t>, принимая участие в регуляции двигательных актов, одновременно обеспечивает эти анимальные функции адаптационно-трофическими влияниями, которые через соответствующие центры приводят к расширению сосудов интенсивно работающих мышц, повышению уровня трофических процессов в последних.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34200" y="6172200"/>
            <a:ext cx="2057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600200" y="0"/>
            <a:ext cx="7315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038351"/>
            <a:ext cx="6629399" cy="386714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Лимбическая</a:t>
            </a:r>
            <a:r>
              <a:rPr lang="ru-RU" sz="2800" dirty="0" smtClean="0">
                <a:solidFill>
                  <a:schemeClr val="tx1"/>
                </a:solidFill>
              </a:rPr>
              <a:t> система 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обеспечивает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интеграцию вегетативных, соматических и эмоциональных реакций.</a:t>
            </a:r>
            <a:endParaRPr lang="ru-RU" sz="28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i-5309df8893f9a7.3351920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828800"/>
            <a:ext cx="7103424" cy="43397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>
                <a:solidFill>
                  <a:schemeClr val="tx1"/>
                </a:solidFill>
              </a:rPr>
              <a:t>Полосатое тело 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имеет ближайшее отношение к безусловно-рефлекторной регуляции вегетативных функций. Повреждение или раздражение ядер полосатого тела вызывает изменение кровяного давления, усиление </a:t>
            </a:r>
            <a:r>
              <a:rPr lang="ru-RU" sz="2200" b="0" dirty="0" err="1" smtClean="0">
                <a:solidFill>
                  <a:schemeClr val="tx1"/>
                </a:solidFill>
                <a:effectLst/>
              </a:rPr>
              <a:t>слюно</a:t>
            </a:r>
            <a:r>
              <a:rPr lang="ru-RU" sz="2200" b="0" dirty="0" smtClean="0">
                <a:solidFill>
                  <a:schemeClr val="tx1"/>
                </a:solidFill>
                <a:effectLst/>
              </a:rPr>
              <a:t>- и слезоотделения, усиление потоотделения.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295400"/>
            <a:ext cx="5176838" cy="387811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10200" y="914400"/>
            <a:ext cx="3352800" cy="5105400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Высшим центром регуляции вегетативных и соматических функций, а также их координации является 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кора полушарий большого мозга.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Непрерывный поток импульсов от органов чувств, сомы и внутренних органов по афферентным путям поступает в кору головного мозга и через эфферентную часть вегетативной нервной системы, главным образом через гипоталамус, кора оказывает соответствующее влияние на функцию внутренних органов, обеспечивая адаптацию организма к меняющимся условиям окружающей и внутренней среды. 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24-024-Spasibo-za-vnim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7696200" cy="4053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- это часть </a:t>
            </a:r>
            <a:r>
              <a:rPr lang="ru-RU" dirty="0" smtClean="0"/>
              <a:t>нервной системы, обеспечивающая деятельность внутренних органов, регуляцию сосудистого тонуса</a:t>
            </a:r>
            <a:r>
              <a:rPr lang="ru-RU" dirty="0" smtClean="0"/>
              <a:t>, иннервацию </a:t>
            </a:r>
            <a:r>
              <a:rPr lang="ru-RU" dirty="0" smtClean="0"/>
              <a:t>желез, трофическую иннервацию скелетной мускулатуры, рецепторов и самой </a:t>
            </a:r>
            <a:r>
              <a:rPr lang="ru-RU" dirty="0" smtClean="0"/>
              <a:t>нервной системы</a:t>
            </a:r>
            <a:r>
              <a:rPr lang="ru-RU" dirty="0" smtClean="0"/>
              <a:t>. Взаимодействуя с соматической (анимальной) нервной системой и эндокринной системой, </a:t>
            </a:r>
            <a:r>
              <a:rPr lang="ru-RU" dirty="0" smtClean="0"/>
              <a:t>она обеспечивает </a:t>
            </a:r>
            <a:r>
              <a:rPr lang="ru-RU" dirty="0" smtClean="0"/>
              <a:t>поддержание постоянства Гомеостаза и адаптацию в меняющихся условиях внешней среды.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Вегетативная нервная система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42" y="609600"/>
            <a:ext cx="9123958" cy="52136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981200"/>
            <a:ext cx="749808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Симпатические</a:t>
            </a:r>
            <a:r>
              <a:rPr lang="ru-RU" i="1" dirty="0" smtClean="0"/>
              <a:t> </a:t>
            </a:r>
            <a:r>
              <a:rPr lang="ru-RU" b="1" i="1" dirty="0" smtClean="0"/>
              <a:t>ядра</a:t>
            </a:r>
            <a:r>
              <a:rPr lang="ru-RU" i="1" dirty="0" smtClean="0"/>
              <a:t> </a:t>
            </a:r>
            <a:r>
              <a:rPr lang="ru-RU" i="1" dirty="0" smtClean="0"/>
              <a:t> </a:t>
            </a:r>
            <a:r>
              <a:rPr lang="ru-RU" dirty="0" smtClean="0"/>
              <a:t>расположены </a:t>
            </a:r>
            <a:r>
              <a:rPr lang="ru-RU" dirty="0" smtClean="0"/>
              <a:t>в грудном и верхнем поясничном отделах спинного мозга (в боковых его рогах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i="1" dirty="0" smtClean="0"/>
              <a:t>Парасимпатические ядра  </a:t>
            </a:r>
            <a:r>
              <a:rPr lang="ru-RU" dirty="0" smtClean="0"/>
              <a:t>находятся</a:t>
            </a:r>
            <a:r>
              <a:rPr lang="ru-RU" b="1" i="1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стволе головного мозга и крестцовом отделе спинного мозга (в промежуточном веществе).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Морфологические </a:t>
            </a:r>
            <a:r>
              <a:rPr lang="ru-RU" sz="3200" b="1" dirty="0" smtClean="0"/>
              <a:t>отличия </a:t>
            </a:r>
            <a:r>
              <a:rPr lang="ru-RU" sz="3200" dirty="0" smtClean="0"/>
              <a:t>между </a:t>
            </a:r>
            <a:r>
              <a:rPr lang="ru-RU" sz="3200" dirty="0" smtClean="0"/>
              <a:t>симпатической и парасимпатической системами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981200"/>
            <a:ext cx="749808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</a:t>
            </a:r>
            <a:r>
              <a:rPr lang="ru-RU" sz="2800" b="1" i="1" dirty="0" smtClean="0"/>
              <a:t>симпатической</a:t>
            </a:r>
            <a:r>
              <a:rPr lang="ru-RU" sz="2800" dirty="0" smtClean="0"/>
              <a:t> </a:t>
            </a:r>
            <a:r>
              <a:rPr lang="ru-RU" sz="2800" dirty="0" smtClean="0"/>
              <a:t>нервной системе на исполнительный орган сигнал передается с помощью </a:t>
            </a:r>
            <a:r>
              <a:rPr lang="ru-RU" sz="2800" dirty="0" smtClean="0"/>
              <a:t>норадреналина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</a:t>
            </a:r>
            <a:r>
              <a:rPr lang="ru-RU" sz="2800" dirty="0" smtClean="0"/>
              <a:t> </a:t>
            </a:r>
            <a:r>
              <a:rPr lang="ru-RU" sz="2800" b="1" i="1" dirty="0" smtClean="0"/>
              <a:t>парасимпатической</a:t>
            </a:r>
            <a:r>
              <a:rPr lang="ru-RU" sz="2800" dirty="0" smtClean="0"/>
              <a:t> нервной системе с помощью </a:t>
            </a:r>
            <a:r>
              <a:rPr lang="ru-RU" sz="2800" dirty="0" smtClean="0"/>
              <a:t>ацетилхолина.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Н</a:t>
            </a:r>
            <a:r>
              <a:rPr lang="ru-RU" sz="3200" b="1" dirty="0" smtClean="0"/>
              <a:t>ейрохимические отличия </a:t>
            </a:r>
            <a:r>
              <a:rPr lang="ru-RU" sz="3200" dirty="0" smtClean="0"/>
              <a:t>между </a:t>
            </a:r>
            <a:r>
              <a:rPr lang="ru-RU" sz="3200" dirty="0" smtClean="0"/>
              <a:t>симпатической и парасимпатической системами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fbm_ans_lection4_send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524000"/>
            <a:ext cx="6502400" cy="487680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err="1" smtClean="0"/>
              <a:t>М</a:t>
            </a:r>
            <a:r>
              <a:rPr lang="ru-RU" i="1" dirty="0" err="1" smtClean="0"/>
              <a:t>етасимпатическая</a:t>
            </a:r>
            <a:r>
              <a:rPr lang="ru-RU" i="1" dirty="0" smtClean="0"/>
              <a:t>(</a:t>
            </a:r>
            <a:r>
              <a:rPr lang="ru-RU" i="1" dirty="0" err="1" smtClean="0"/>
              <a:t>энтеральная</a:t>
            </a:r>
            <a:r>
              <a:rPr lang="ru-RU" i="1" dirty="0" smtClean="0"/>
              <a:t>) нервная система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Управляет деятельностью внутренних органов, кровеносных и лимфатических сосудов, осуществляя иннервацию гладкомышечных клеток и железистого эпителия.</a:t>
            </a:r>
          </a:p>
          <a:p>
            <a:r>
              <a:rPr lang="ru-RU" dirty="0" smtClean="0"/>
              <a:t>Регулирует обмен веществ, приспосабливая его уровень к снижению или повышению функции органа. Тем самым осуществляет адаптационно-трофическую функцию, в основе которой лежит транспорт </a:t>
            </a:r>
            <a:r>
              <a:rPr lang="ru-RU" dirty="0" err="1" smtClean="0"/>
              <a:t>аксоплазмы</a:t>
            </a:r>
            <a:r>
              <a:rPr lang="ru-RU" dirty="0" smtClean="0"/>
              <a:t> - процесс непрерывного движения различных веществ от тела нейрона по отросткам в ткани. Одни из них включаются в обмен веществ, другие активируют метаболизм, улучшая трофику ткани.</a:t>
            </a:r>
          </a:p>
          <a:p>
            <a:r>
              <a:rPr lang="ru-RU" dirty="0" smtClean="0"/>
              <a:t>Координирует работу всех внутренних органов, поддерживая постоянство внутренней среды организма.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Функции вегетативной нервной системы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Центры вегетативной нервной системы подразделяют на сегментарные (низшие) и </a:t>
            </a:r>
            <a:r>
              <a:rPr lang="ru-RU" dirty="0" err="1" smtClean="0"/>
              <a:t>надсегментарные</a:t>
            </a:r>
            <a:r>
              <a:rPr lang="ru-RU" dirty="0" smtClean="0"/>
              <a:t> (высшие или координационные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Сегментарные центры </a:t>
            </a:r>
            <a:r>
              <a:rPr lang="ru-RU" dirty="0" smtClean="0"/>
              <a:t>прямо связаны с </a:t>
            </a:r>
            <a:r>
              <a:rPr lang="ru-RU" dirty="0" err="1" smtClean="0"/>
              <a:t>эффекторными</a:t>
            </a:r>
            <a:r>
              <a:rPr lang="ru-RU" dirty="0" smtClean="0"/>
              <a:t> (рабочими) органами. Они рассмотрены при описании симпатического и парасимпатического отделов </a:t>
            </a:r>
            <a:r>
              <a:rPr lang="ru-RU" dirty="0" smtClean="0"/>
              <a:t>ВНС.</a:t>
            </a:r>
          </a:p>
          <a:p>
            <a:r>
              <a:rPr lang="ru-RU" b="1" dirty="0" err="1" smtClean="0"/>
              <a:t>Надсегментарные</a:t>
            </a:r>
            <a:r>
              <a:rPr lang="ru-RU" b="1" dirty="0" smtClean="0"/>
              <a:t> </a:t>
            </a:r>
            <a:r>
              <a:rPr lang="ru-RU" b="1" dirty="0" smtClean="0"/>
              <a:t>координационные центры </a:t>
            </a:r>
            <a:r>
              <a:rPr lang="ru-RU" dirty="0" smtClean="0"/>
              <a:t>осуществляют взаимодействие между ядерными и корковыми образованиями спинного и головного мозга.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Центры вегетативной нервной системы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253</Words>
  <PresentationFormat>Экран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Презентацию приготовила студентка КрасГМУ им. п. В.Ф. Войно-Ясенецкого  105 группы стоматология Шагаева П.А.</vt:lpstr>
      <vt:lpstr>Вегетативная нервная система</vt:lpstr>
      <vt:lpstr>Слайд 3</vt:lpstr>
      <vt:lpstr>Слайд 4</vt:lpstr>
      <vt:lpstr>Морфологические отличия между симпатической и парасимпатической системами</vt:lpstr>
      <vt:lpstr>Нейрохимические отличия между симпатической и парасимпатической системами</vt:lpstr>
      <vt:lpstr>Метасимпатическая(энтеральная) нервная система</vt:lpstr>
      <vt:lpstr>Функции вегетативной нервной системы </vt:lpstr>
      <vt:lpstr>Центры вегетативной нервной системы </vt:lpstr>
      <vt:lpstr>Слайд 10</vt:lpstr>
      <vt:lpstr>Центры вегетативной нервной системы </vt:lpstr>
      <vt:lpstr>Ретикулярная формация, ядра которой формируют центры жизненно-важных функций (дыхательный и сосудодвигательный центры, центры сердечной деятельности, регуляции обмена веществ и т.д.). </vt:lpstr>
      <vt:lpstr>Слайд 13</vt:lpstr>
      <vt:lpstr>Слайд 14</vt:lpstr>
      <vt:lpstr>Лимбическая система обеспечивает интеграцию вегетативных, соматических и эмоциональных реакций.</vt:lpstr>
      <vt:lpstr>Полосатое тело имеет ближайшее отношение к безусловно-рефлекторной регуляции вегетативных функций. Повреждение или раздражение ядер полосатого тела вызывает изменение кровяного давления, усиление слюно- и слезоотделения, усиление потоотделения. </vt:lpstr>
      <vt:lpstr>Высшим центром регуляции вегетативных и соматических функций, а также их координации является кора полушарий большого мозга. Непрерывный поток импульсов от органов чувств, сомы и внутренних органов по афферентным путям поступает в кору головного мозга и через эфферентную часть вегетативной нервной системы, главным образом через гипоталамус, кора оказывает соответствующее влияние на функцию внутренних органов, обеспечивая адаптацию организма к меняющимся условиям окружающей и внутренней среды.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2017-03-16T19:47:22Z</dcterms:created>
  <dcterms:modified xsi:type="dcterms:W3CDTF">2017-03-16T21:51:51Z</dcterms:modified>
</cp:coreProperties>
</file>