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56" r:id="rId2"/>
    <p:sldId id="257" r:id="rId3"/>
    <p:sldId id="264" r:id="rId4"/>
    <p:sldId id="265" r:id="rId5"/>
    <p:sldId id="266" r:id="rId6"/>
    <p:sldId id="271" r:id="rId7"/>
    <p:sldId id="270" r:id="rId8"/>
    <p:sldId id="260" r:id="rId9"/>
    <p:sldId id="261" r:id="rId10"/>
    <p:sldId id="272" r:id="rId11"/>
    <p:sldId id="277" r:id="rId12"/>
    <p:sldId id="274" r:id="rId13"/>
    <p:sldId id="263" r:id="rId14"/>
    <p:sldId id="267" r:id="rId15"/>
    <p:sldId id="268" r:id="rId16"/>
    <p:sldId id="275" r:id="rId17"/>
    <p:sldId id="278" r:id="rId18"/>
    <p:sldId id="26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6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09D73-34C7-4A07-8677-6FF47F2D89B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7DCF1-20C1-4CF0-878C-A734E5CB8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54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B6FC1-CF3E-43BC-8AC4-30C274CBA50D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0329-2E1C-41AC-B245-26A9FA09C27F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470D-457F-45A1-ABEA-6DE17860B68E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</p:spPr>
        <p:txBody>
          <a:bodyPr>
            <a:normAutofit/>
          </a:bodyPr>
          <a:lstStyle>
            <a:lvl1pPr marL="0" algn="ctr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B5FD8-BDD3-4AD8-822D-036E6EF44192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2D51-0ACF-4911-99C9-05601C45B111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1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AEA9-A2A9-4491-B1E9-9804986E511A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9A750-775A-4A56-8AAB-803B2D21EBAF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4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3D34-7593-455E-9A93-11F821E8DC08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3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9B74-6420-418A-933A-1DD352F50829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8BAF003-8699-4A6A-A8C1-898C63713D1B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F93FA-2730-43D3-9E7E-DE5889836D21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F54D92-52C5-4F16-9974-D85B5297A572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0D3D77-AF75-4363-8E63-9EF17E87B4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04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0"/>
            <a:ext cx="10058400" cy="35661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АВТОМАТИЗИРОВАННЫЙ АНАЛИЗ ИЗОБРАЖЕНИЙ ОБРАЗОВАНИЙ КОЖИ ДЛЯ ДИАГНОСТИКИ ЗЛОКАЧЕСТВЕННЫХ НОВООБРАЗОВАНИЙ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9292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non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Параскевопуло</a:t>
            </a:r>
            <a:r>
              <a:rPr lang="ru-RU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онстантин Михайлович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 кафедры медицинской кибернетики и информатики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cap="none" spc="-2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</a:t>
            </a:r>
            <a:r>
              <a:rPr lang="ru-RU" sz="2200" cap="none" spc="-3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200" cap="none" spc="-1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</a:t>
            </a:r>
            <a:r>
              <a:rPr lang="ru-RU" sz="2200" cap="none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 </a:t>
            </a:r>
            <a:r>
              <a:rPr lang="ru-RU" sz="2200" cap="none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 </a:t>
            </a:r>
            <a:r>
              <a:rPr lang="ru-RU" sz="2200" cap="none" spc="-5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В.Ф.Войно-Ясенецкого</a:t>
            </a:r>
            <a:r>
              <a:rPr lang="ru-RU" sz="2200" cap="none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cap="none" spc="-1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</a:t>
            </a:r>
            <a:r>
              <a:rPr lang="ru-RU" sz="2200" cap="none" spc="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cap="none" spc="-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cap="none" spc="-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200" cap="none" spc="-1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mail: konstparaskevopulo@gmail.com</a:t>
            </a:r>
            <a:endParaRPr lang="ru-RU" sz="22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Параметризация выделенных объектов</a:t>
            </a:r>
            <a:br>
              <a:rPr lang="ru-RU" dirty="0" smtClean="0"/>
            </a:br>
            <a:r>
              <a:rPr lang="ru-RU" dirty="0" smtClean="0"/>
              <a:t>Неровность краев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5390" y="2760989"/>
            <a:ext cx="2773853" cy="1909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313" y="2003949"/>
            <a:ext cx="7567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 smtClean="0"/>
              <a:t>Для оценки неровности краев объекта были определены следующие параметры</a:t>
            </a:r>
            <a:r>
              <a:rPr lang="en-US" b="0" dirty="0" smtClean="0"/>
              <a:t>:</a:t>
            </a:r>
          </a:p>
          <a:p>
            <a:endParaRPr lang="en-US" b="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разница значений минимальных и максимальных усеченных отклонений объекта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стандартное отклонение значений усеченных отклонений объекта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отношение значений минимального и максимального усеченных отклонений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коэффициент вариации значений усеченных отклонений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110285" y="2534032"/>
            <a:ext cx="3422468" cy="236002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808456" y="3683563"/>
            <a:ext cx="104502" cy="9579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stCxn id="11" idx="0"/>
          </p:cNvCxnSpPr>
          <p:nvPr/>
        </p:nvCxnSpPr>
        <p:spPr>
          <a:xfrm flipV="1">
            <a:off x="9860707" y="2904146"/>
            <a:ext cx="121920" cy="7794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0"/>
          </p:cNvCxnSpPr>
          <p:nvPr/>
        </p:nvCxnSpPr>
        <p:spPr>
          <a:xfrm flipV="1">
            <a:off x="9860707" y="2974188"/>
            <a:ext cx="459442" cy="7093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978322" y="2904146"/>
            <a:ext cx="358057" cy="7741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Параметризация выделенных объектов</a:t>
            </a:r>
            <a:br>
              <a:rPr lang="ru-RU" dirty="0" smtClean="0"/>
            </a:br>
            <a:r>
              <a:rPr lang="ru-RU" dirty="0" smtClean="0"/>
              <a:t>Цвет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5390" y="2760989"/>
            <a:ext cx="2773853" cy="1909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0313" y="2003949"/>
            <a:ext cx="75670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 smtClean="0"/>
              <a:t>Для оценки неоднородности цвета объекта были определены следующие параметры</a:t>
            </a:r>
            <a:r>
              <a:rPr lang="en-US" b="0" dirty="0" smtClean="0"/>
              <a:t>:</a:t>
            </a:r>
          </a:p>
          <a:p>
            <a:endParaRPr lang="en-US" b="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разница минимальных и максимальных, ковариация и стандартное отклонение значений интенсивности и яркости цвета пикселей объекта (изображение представлено в цветовой схеме </a:t>
            </a:r>
            <a:r>
              <a:rPr lang="en-US" b="0" dirty="0" smtClean="0"/>
              <a:t>RGB)</a:t>
            </a:r>
            <a:endParaRPr lang="ru-RU" b="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разница минимальных и максимальных, ковариация и стандартное отклонение значений интенсивности и яркости цвета пикселей объекта (изображение представлено в цветовой схеме </a:t>
            </a:r>
            <a:r>
              <a:rPr lang="en-US" b="0" dirty="0" smtClean="0"/>
              <a:t>HSV)</a:t>
            </a:r>
            <a:endParaRPr lang="ru-RU" b="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8110285" y="2534032"/>
            <a:ext cx="3422468" cy="236002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Параметризация выделенных объектов</a:t>
            </a:r>
            <a:br>
              <a:rPr lang="ru-RU" dirty="0" smtClean="0"/>
            </a:br>
            <a:r>
              <a:rPr lang="ru-RU" dirty="0" smtClean="0"/>
              <a:t>Диаметр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8990" y="2728692"/>
            <a:ext cx="2773853" cy="1909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973885" y="2501735"/>
            <a:ext cx="3422468" cy="236002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9250878" y="3158836"/>
            <a:ext cx="1022070" cy="111073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0936" y="2550212"/>
            <a:ext cx="7567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dirty="0" smtClean="0"/>
              <a:t>Для оценки различий диаметра объектов были определены следующие параметры</a:t>
            </a:r>
            <a:r>
              <a:rPr lang="en-US" b="0" dirty="0" smtClean="0"/>
              <a:t>:</a:t>
            </a:r>
          </a:p>
          <a:p>
            <a:endParaRPr lang="en-US" b="0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площадь объекта, которая измерялась в пикселях (</a:t>
            </a:r>
            <a:r>
              <a:rPr lang="ru-RU" b="0" dirty="0" err="1" smtClean="0"/>
              <a:t>попиксельная</a:t>
            </a:r>
            <a:r>
              <a:rPr lang="ru-RU" b="0" dirty="0" smtClean="0"/>
              <a:t> площадь)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максимальный радиальный размер объекта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b="0" dirty="0" smtClean="0"/>
              <a:t>максимальная сумма противолежащих радиальных размеров объекта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636" y="5410186"/>
            <a:ext cx="1119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b="0" dirty="0" smtClean="0"/>
              <a:t>Таким образом был получен перечень, содержащий  36 параметров каждого из 6594 пигментных образований кожи </a:t>
            </a:r>
          </a:p>
        </p:txBody>
      </p:sp>
    </p:spTree>
    <p:extLst>
      <p:ext uri="{BB962C8B-B14F-4D97-AF65-F5344CB8AC3E}">
        <p14:creationId xmlns:p14="http://schemas.microsoft.com/office/powerpoint/2010/main" val="8872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возможности применения параметров для распознавания злокачественных новообразований кожи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169" y="2791054"/>
            <a:ext cx="10511642" cy="40233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критерию Манна-Уитни – все характеристики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представленных в цифровом виде 36-ю параметрами,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злокачественных и доброкачественных пигментных новообразований имеют статистические различия с высокой степенью значимости (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 &lt; 0,001)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0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возможности применения параметров </a:t>
            </a:r>
            <a:br>
              <a:rPr lang="ru-RU" dirty="0" smtClean="0"/>
            </a:br>
            <a:r>
              <a:rPr lang="en-US" dirty="0" smtClean="0"/>
              <a:t>ROC-</a:t>
            </a:r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810020"/>
              </p:ext>
            </p:extLst>
          </p:nvPr>
        </p:nvGraphicFramePr>
        <p:xfrm>
          <a:off x="409737" y="1802702"/>
          <a:ext cx="6466076" cy="447535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50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9982">
                  <a:extLst>
                    <a:ext uri="{9D8B030D-6E8A-4147-A177-3AD203B41FA5}">
                      <a16:colId xmlns:a16="http://schemas.microsoft.com/office/drawing/2014/main" val="4232566821"/>
                    </a:ext>
                  </a:extLst>
                </a:gridCol>
                <a:gridCol w="2205810">
                  <a:extLst>
                    <a:ext uri="{9D8B030D-6E8A-4147-A177-3AD203B41FA5}">
                      <a16:colId xmlns:a16="http://schemas.microsoft.com/office/drawing/2014/main" val="3235827801"/>
                    </a:ext>
                  </a:extLst>
                </a:gridCol>
              </a:tblGrid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 под 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ROC-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кривой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426249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Попиксельная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площадь объекта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0,645 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[0,631; 0,659]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160464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G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0,620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[0,606; 0,634]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450014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H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0,617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[0,602; 0,632]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825471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Y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0,616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[0,602; 0,630]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063675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S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0,606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[0,592; 0,621]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064858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B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0,596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[0,581; 0,610]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942437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S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0,595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[0,581; 0,609]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693604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V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0,592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[0,577; 0,607]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380623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R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0,592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[0,577; 0,606]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756032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B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0,583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[0,568; 0,598]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246907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V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0,582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[0,567; 0,597]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0250786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R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0,577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[0,562; 0,591]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59340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G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0,573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[0,558; 0,588]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785601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Разница минимума и максимума по Y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0,573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[0,559; 0,588]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08274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V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0,567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[0,552; 0,582]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337705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R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0,566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[0,551; 0,581]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064935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Y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0,560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[0,545; 0,575]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690179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H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0,554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[0,539; 0,569]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822140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S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0,549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[0,534; 0,563]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682016"/>
                  </a:ext>
                </a:extLst>
              </a:tr>
              <a:tr h="213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G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0,547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[0,532; 0,562]</a:t>
                      </a:r>
                      <a:endParaRPr lang="ru-RU" sz="9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47" marR="575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748835"/>
                  </a:ext>
                </a:extLst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6960048" y="3107772"/>
            <a:ext cx="481983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ROC-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анализа позволили определить из всего перечня те параметры, величины которых имеют более существенные различия между доброкачественными и злокачественными пигментными новообразованиями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параметров для распознавания злокачественных новообразований кожи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7554" y="2149268"/>
            <a:ext cx="4819830" cy="4023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Были установлены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границы, которые позволяют отнести объект на изображении 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группе злокачественных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доброкачественных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новообразований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Классификация проводилась на 6594 цифровых изображениях пигментных образований кожи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Изолированное применение параметров позволяет в результате получить показатель точности классификации не превышающий 63,1%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35124"/>
              </p:ext>
            </p:extLst>
          </p:nvPr>
        </p:nvGraphicFramePr>
        <p:xfrm>
          <a:off x="118755" y="2429071"/>
          <a:ext cx="7116875" cy="310568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603">
                  <a:extLst>
                    <a:ext uri="{9D8B030D-6E8A-4147-A177-3AD203B41FA5}">
                      <a16:colId xmlns:a16="http://schemas.microsoft.com/office/drawing/2014/main" val="3138588638"/>
                    </a:ext>
                  </a:extLst>
                </a:gridCol>
                <a:gridCol w="724394">
                  <a:extLst>
                    <a:ext uri="{9D8B030D-6E8A-4147-A177-3AD203B41FA5}">
                      <a16:colId xmlns:a16="http://schemas.microsoft.com/office/drawing/2014/main" val="3013099177"/>
                    </a:ext>
                  </a:extLst>
                </a:gridCol>
                <a:gridCol w="1401289">
                  <a:extLst>
                    <a:ext uri="{9D8B030D-6E8A-4147-A177-3AD203B41FA5}">
                      <a16:colId xmlns:a16="http://schemas.microsoft.com/office/drawing/2014/main" val="688167191"/>
                    </a:ext>
                  </a:extLst>
                </a:gridCol>
                <a:gridCol w="1377537">
                  <a:extLst>
                    <a:ext uri="{9D8B030D-6E8A-4147-A177-3AD203B41FA5}">
                      <a16:colId xmlns:a16="http://schemas.microsoft.com/office/drawing/2014/main" val="4185878869"/>
                    </a:ext>
                  </a:extLst>
                </a:gridCol>
                <a:gridCol w="1333592">
                  <a:extLst>
                    <a:ext uri="{9D8B030D-6E8A-4147-A177-3AD203B41FA5}">
                      <a16:colId xmlns:a16="http://schemas.microsoft.com/office/drawing/2014/main" val="3209602188"/>
                    </a:ext>
                  </a:extLst>
                </a:gridCol>
              </a:tblGrid>
              <a:tr h="13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Граница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Sen.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Acc.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090389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G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0,447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425; 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0,713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[0,700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0,726]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0,631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[0,620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0,643]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59134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Y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[0,419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0,462]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0,699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[0,686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0,713]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0,620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[0,608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0,631]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299742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Попиксельная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площадь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97743,00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0,618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[0,593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0,639]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0,613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[0,598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0,627]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[0,602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0,626]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672629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S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[0,379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0,422]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0,708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[0,695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0,721]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0,614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[0,602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0,625]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923014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B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0,449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[0,426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0,471]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0,673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[0,660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0,687]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[0,593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0,616]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96494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R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[0,379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0,422]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[0,681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0,707]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[0,592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0,616]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616951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V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0,19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[0,379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0,421]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0,693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[0,680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0,707]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0,603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[0,591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0,615]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73093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R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31,37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0,447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[0,425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0,468]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0,667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[0,654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0,681]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[0,588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0,611]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750841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Y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[0,379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0,422]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0,681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[0,667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0,694]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[0,583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0,606]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219315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Стандартное отклонение V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12,45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0,457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[0,435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0,479]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0,651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[0.637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0,665]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0,592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[0,580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0,604]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610922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G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0,29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0,396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[0,375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0,417]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0,667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[0,654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0,681]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[0,572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0,596]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108156"/>
                  </a:ext>
                </a:extLst>
              </a:tr>
              <a:tr h="245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вариации B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0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0,400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[0,379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0,421]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0,665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[0,652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0,679]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0,584</a:t>
                      </a:r>
                      <a:r>
                        <a:rPr lang="ru-RU" sz="1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[0,572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0,596]</a:t>
                      </a:r>
                      <a:endParaRPr lang="ru-RU" sz="1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7109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Многомерная математическая модель классификации цифровых изображений кожи</a:t>
            </a:r>
            <a:br>
              <a:rPr lang="ru-RU" dirty="0" smtClean="0"/>
            </a:br>
            <a:r>
              <a:rPr lang="ru-RU" dirty="0" smtClean="0"/>
              <a:t>Дерево классификации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759771"/>
              </p:ext>
            </p:extLst>
          </p:nvPr>
        </p:nvGraphicFramePr>
        <p:xfrm>
          <a:off x="262130" y="2479729"/>
          <a:ext cx="6572623" cy="261921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9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3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 построения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Acc.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CHAID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[0,720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0,738]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Исчерпывающий</a:t>
                      </a:r>
                      <a:r>
                        <a:rPr lang="ru-RU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CHAID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718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[0,710; 0,727]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CRT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725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[0,717; 0,733]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</a:t>
                      </a:r>
                      <a:r>
                        <a:rPr lang="ru-RU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[0,694; 0,704]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340" marR="483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04378" y="2744197"/>
            <a:ext cx="508762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комбинации параметров, при помощи построенной многомерной математической модели классификации (дерево классификации, построенное методом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CHAID)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цифровых изображений кожи, наибольший показатель точности классификации, который равен 72,9%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Многомерная математическая модель классификации цифровых изображений кожи</a:t>
            </a:r>
            <a:br>
              <a:rPr lang="ru-RU" dirty="0" smtClean="0"/>
            </a:br>
            <a:r>
              <a:rPr lang="ru-RU" dirty="0" smtClean="0"/>
              <a:t>Дерево классификации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104379" y="2269184"/>
            <a:ext cx="508762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ru-RU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Дерево классификации построенное методом </a:t>
            </a:r>
            <a:r>
              <a:rPr lang="en-US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CHAID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US" sz="20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ru-RU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узлов </a:t>
            </a:r>
            <a:br>
              <a:rPr lang="ru-RU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 классификации – 100 </a:t>
            </a:r>
            <a:r>
              <a:rPr lang="ru-RU" sz="2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конечных узлов дерева классификации</a:t>
            </a: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58 </a:t>
            </a: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шт</a:t>
            </a:r>
          </a:p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Глубина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дерева 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классификации – 6 уровней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https://sun9-67.userapi.com/impg/t9L57Xvf9d7UQq3F1KVmE1AyZJy0M8s71X04pw/JHYykZ_x5LA.jpg?size=906x185&amp;quality=96&amp;proxy=1&amp;sign=9e93d2c9dcd1ee6b7f8663979dfe5f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51" y="2478953"/>
            <a:ext cx="6553983" cy="24255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635" y="1847211"/>
            <a:ext cx="11483439" cy="461257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алгоритм сегментации цифровых изображениях кожи и выделены объекты на 6594 изображениях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Произведена параметризация выделенных объектов, на основе которых был сформирован перечень характеристик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ABCD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представленных в цифровом виде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Оценена возможность применения полученных параметров для распознавания злокачественных новообразований кожи. Изолированное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параметров позволило произвести классификацию объектов с следующими значениями показателя точности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стандартное отклонение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 (63,1%),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стандартное отклонение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 (62,0%),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попиксельная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площадь (61,4%), коэффициент вариации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 (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61,4%), стандартное отклонение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 (60,4%)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Построена многомерная математическая модель классификации цифровых изображений кожи. Комбинированное применение параметров позволило произвести классификацию объектов с значением показателя точности – 72,9%</a:t>
            </a:r>
          </a:p>
          <a:p>
            <a:pPr marL="457200" indent="-457200" algn="ctr"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Многомерная математическая модель классификации пигментных образований на цифровых изображений кожи может применятся в дальнейшем в практическом здравоохранении для диагностики злокачественных новообразований кожи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53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570733"/>
            <a:ext cx="10058400" cy="356616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89292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cap="none" dirty="0" smtClean="0">
                <a:latin typeface="Arial" pitchFamily="34" charset="0"/>
                <a:cs typeface="Arial" pitchFamily="34" charset="0"/>
              </a:rPr>
              <a:t>Параскевопуло </a:t>
            </a:r>
            <a:r>
              <a:rPr lang="ru-RU" sz="1400" b="1" cap="none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400" b="1" cap="none" dirty="0" smtClean="0">
                <a:latin typeface="Arial" pitchFamily="34" charset="0"/>
                <a:cs typeface="Arial" pitchFamily="34" charset="0"/>
              </a:rPr>
              <a:t>онстантин Михайлович</a:t>
            </a:r>
            <a:endParaRPr lang="en-US" sz="1400" b="1" cap="none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cap="none" dirty="0" smtClean="0">
                <a:latin typeface="Arial" pitchFamily="34" charset="0"/>
                <a:cs typeface="Arial" pitchFamily="34" charset="0"/>
              </a:rPr>
              <a:t>аспирант кафедры медицинской кибернетики и информатики</a:t>
            </a:r>
            <a:endParaRPr lang="en-US" sz="1200" cap="none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cap="none" spc="-20" dirty="0" smtClean="0">
                <a:latin typeface="Arial" pitchFamily="34" charset="0"/>
                <a:cs typeface="Arial" pitchFamily="34" charset="0"/>
              </a:rPr>
              <a:t>ФГБОУ </a:t>
            </a:r>
            <a:r>
              <a:rPr lang="ru-RU" sz="1200" cap="none" spc="-35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ru-RU" sz="1200" cap="none" spc="-10" dirty="0" err="1" smtClean="0">
                <a:latin typeface="Arial" pitchFamily="34" charset="0"/>
                <a:cs typeface="Arial" pitchFamily="34" charset="0"/>
              </a:rPr>
              <a:t>КрасГМУ</a:t>
            </a:r>
            <a:r>
              <a:rPr lang="ru-RU" sz="1200" cap="none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cap="none" dirty="0" smtClean="0">
                <a:latin typeface="Arial" pitchFamily="34" charset="0"/>
                <a:cs typeface="Arial" pitchFamily="34" charset="0"/>
              </a:rPr>
              <a:t>им. </a:t>
            </a:r>
            <a:r>
              <a:rPr lang="ru-RU" sz="1200" cap="none" spc="-5" dirty="0" smtClean="0">
                <a:latin typeface="Arial" pitchFamily="34" charset="0"/>
                <a:cs typeface="Arial" pitchFamily="34" charset="0"/>
              </a:rPr>
              <a:t>проф. </a:t>
            </a:r>
            <a:r>
              <a:rPr lang="ru-RU" sz="1200" cap="none" spc="-5" dirty="0" err="1" smtClean="0">
                <a:latin typeface="Arial" pitchFamily="34" charset="0"/>
                <a:cs typeface="Arial" pitchFamily="34" charset="0"/>
              </a:rPr>
              <a:t>В.Ф.Войно-Ясенецкого</a:t>
            </a:r>
            <a:r>
              <a:rPr lang="ru-RU" sz="1200" cap="none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cap="none" spc="-10" dirty="0" smtClean="0">
                <a:latin typeface="Arial" pitchFamily="34" charset="0"/>
                <a:cs typeface="Arial" pitchFamily="34" charset="0"/>
              </a:rPr>
              <a:t>Министерства здравоохранения</a:t>
            </a:r>
            <a:r>
              <a:rPr lang="ru-RU" sz="1200" cap="none" spc="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cap="none" spc="-15" dirty="0" smtClean="0">
                <a:latin typeface="Arial" pitchFamily="34" charset="0"/>
                <a:cs typeface="Arial" pitchFamily="34" charset="0"/>
              </a:rPr>
              <a:t>России</a:t>
            </a:r>
            <a:endParaRPr lang="en-US" sz="1200" cap="none" spc="-15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cap="none" spc="-15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cap="none" spc="-15" dirty="0" smtClean="0">
                <a:latin typeface="Arial" pitchFamily="34" charset="0"/>
                <a:cs typeface="Arial" pitchFamily="34" charset="0"/>
              </a:rPr>
              <a:t>Email: konstparaskevopulo@gmail.com</a:t>
            </a:r>
            <a:endParaRPr lang="ru-RU" sz="1200" cap="none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0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73736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Диагностика злокачественных новообразований кожи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469" y="1809090"/>
            <a:ext cx="6209211" cy="402336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pc="-25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algn="ctr"/>
            <a:endParaRPr lang="en-US" spc="-25" dirty="0">
              <a:solidFill>
                <a:srgbClr val="252525"/>
              </a:solidFill>
              <a:latin typeface="Arial"/>
              <a:cs typeface="Arial"/>
            </a:endParaRPr>
          </a:p>
          <a:p>
            <a:pPr algn="ctr"/>
            <a:endParaRPr lang="en-US" spc="-25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</a:pPr>
            <a:r>
              <a:rPr lang="ru-RU" spc="-25" dirty="0" smtClean="0">
                <a:solidFill>
                  <a:srgbClr val="252525"/>
                </a:solidFill>
                <a:latin typeface="Arial"/>
                <a:cs typeface="Arial"/>
              </a:rPr>
              <a:t>Методы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выявления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онкологических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заболеваний,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возникающих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из пигментных 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образований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кожи,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очень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сильно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зависит </a:t>
            </a:r>
            <a:r>
              <a:rPr lang="ru-RU" spc="-25" dirty="0">
                <a:solidFill>
                  <a:srgbClr val="252525"/>
                </a:solidFill>
                <a:latin typeface="Arial"/>
                <a:cs typeface="Arial"/>
              </a:rPr>
              <a:t>от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опыта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врача.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В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связи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с </a:t>
            </a:r>
            <a:r>
              <a:rPr lang="ru-RU" spc="-20" dirty="0">
                <a:solidFill>
                  <a:srgbClr val="252525"/>
                </a:solidFill>
                <a:latin typeface="Arial"/>
                <a:cs typeface="Arial"/>
              </a:rPr>
              <a:t>этим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для 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раннего выявления заболевания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и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дальнейшего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направления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пациента на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взятие 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биопсии </a:t>
            </a:r>
            <a:r>
              <a:rPr lang="ru-RU" spc="-25" dirty="0">
                <a:solidFill>
                  <a:srgbClr val="252525"/>
                </a:solidFill>
                <a:latin typeface="Arial"/>
                <a:cs typeface="Arial"/>
              </a:rPr>
              <a:t>требуется </a:t>
            </a:r>
            <a:r>
              <a:rPr lang="ru-RU" spc="-5" dirty="0">
                <a:solidFill>
                  <a:srgbClr val="252525"/>
                </a:solidFill>
                <a:latin typeface="Arial"/>
                <a:cs typeface="Arial"/>
              </a:rPr>
              <a:t>специалист с </a:t>
            </a:r>
            <a:r>
              <a:rPr lang="ru-RU" spc="-15" dirty="0">
                <a:solidFill>
                  <a:srgbClr val="252525"/>
                </a:solidFill>
                <a:latin typeface="Arial"/>
                <a:cs typeface="Arial"/>
              </a:rPr>
              <a:t>большим</a:t>
            </a:r>
            <a:r>
              <a:rPr lang="ru-RU" spc="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rgbClr val="252525"/>
                </a:solidFill>
                <a:latin typeface="Arial"/>
                <a:cs typeface="Arial"/>
              </a:rPr>
              <a:t>опытом</a:t>
            </a:r>
            <a:endParaRPr lang="ru-RU" dirty="0">
              <a:latin typeface="Arial"/>
              <a:cs typeface="Arial"/>
            </a:endParaRPr>
          </a:p>
          <a:p>
            <a:pPr algn="ctr">
              <a:lnSpc>
                <a:spcPts val="1515"/>
              </a:lnSpc>
              <a:spcBef>
                <a:spcPts val="105"/>
              </a:spcBef>
            </a:pPr>
            <a:endParaRPr lang="en-US" i="1" spc="-5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algn="ctr">
              <a:lnSpc>
                <a:spcPts val="1515"/>
              </a:lnSpc>
              <a:spcBef>
                <a:spcPts val="105"/>
              </a:spcBef>
            </a:pPr>
            <a:endParaRPr lang="en-US" i="1" spc="-5" dirty="0">
              <a:solidFill>
                <a:srgbClr val="252525"/>
              </a:solidFill>
              <a:latin typeface="Arial"/>
              <a:cs typeface="Arial"/>
            </a:endParaRPr>
          </a:p>
          <a:p>
            <a:pPr algn="ctr">
              <a:lnSpc>
                <a:spcPts val="1515"/>
              </a:lnSpc>
              <a:spcBef>
                <a:spcPts val="105"/>
              </a:spcBef>
            </a:pPr>
            <a:endParaRPr lang="en-US" i="1" spc="-5" dirty="0" smtClean="0">
              <a:solidFill>
                <a:srgbClr val="252525"/>
              </a:solidFill>
              <a:latin typeface="Arial"/>
              <a:cs typeface="Arial"/>
            </a:endParaRPr>
          </a:p>
          <a:p>
            <a:pPr algn="ctr">
              <a:lnSpc>
                <a:spcPts val="1515"/>
              </a:lnSpc>
              <a:spcBef>
                <a:spcPts val="105"/>
              </a:spcBef>
            </a:pPr>
            <a:r>
              <a:rPr lang="ru-RU" sz="1400" i="1" spc="-5" dirty="0" smtClean="0">
                <a:solidFill>
                  <a:srgbClr val="252525"/>
                </a:solidFill>
                <a:latin typeface="Arial"/>
                <a:cs typeface="Arial"/>
              </a:rPr>
              <a:t>Алгоритм </a:t>
            </a:r>
            <a:r>
              <a:rPr lang="ru-RU" sz="1400" i="1" spc="-10" dirty="0">
                <a:solidFill>
                  <a:srgbClr val="252525"/>
                </a:solidFill>
                <a:latin typeface="Arial"/>
                <a:cs typeface="Arial"/>
              </a:rPr>
              <a:t>обследования </a:t>
            </a:r>
            <a:r>
              <a:rPr lang="ru-RU" sz="1400" i="1" spc="-5" dirty="0">
                <a:solidFill>
                  <a:srgbClr val="252525"/>
                </a:solidFill>
                <a:latin typeface="Arial"/>
                <a:cs typeface="Arial"/>
              </a:rPr>
              <a:t>пациентов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с </a:t>
            </a:r>
            <a:r>
              <a:rPr lang="ru-RU" sz="1400" i="1" spc="-10" dirty="0">
                <a:solidFill>
                  <a:srgbClr val="252525"/>
                </a:solidFill>
                <a:latin typeface="Arial"/>
                <a:cs typeface="Arial"/>
              </a:rPr>
              <a:t>новообразованиями </a:t>
            </a:r>
            <a:r>
              <a:rPr lang="ru-RU" sz="1400" i="1" spc="-15" dirty="0">
                <a:solidFill>
                  <a:srgbClr val="252525"/>
                </a:solidFill>
                <a:latin typeface="Arial"/>
                <a:cs typeface="Arial"/>
              </a:rPr>
              <a:t>кожи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/ А. А. </a:t>
            </a:r>
            <a:r>
              <a:rPr lang="ru-RU" sz="1400" i="1" dirty="0" err="1">
                <a:solidFill>
                  <a:srgbClr val="252525"/>
                </a:solidFill>
                <a:latin typeface="Arial"/>
                <a:cs typeface="Arial"/>
              </a:rPr>
              <a:t>Кубанов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lang="ru-RU" sz="1400" i="1" spc="-65" dirty="0">
                <a:solidFill>
                  <a:srgbClr val="252525"/>
                </a:solidFill>
                <a:latin typeface="Arial"/>
                <a:cs typeface="Arial"/>
              </a:rPr>
              <a:t>Т.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А. </a:t>
            </a:r>
            <a:r>
              <a:rPr lang="ru-RU" sz="1400" i="1" spc="-5" dirty="0">
                <a:solidFill>
                  <a:srgbClr val="252525"/>
                </a:solidFill>
                <a:latin typeface="Arial"/>
                <a:cs typeface="Arial"/>
              </a:rPr>
              <a:t>Сысоева,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Ю. А. </a:t>
            </a:r>
            <a:r>
              <a:rPr lang="ru-RU" sz="1400" i="1" spc="-10" dirty="0" err="1">
                <a:solidFill>
                  <a:srgbClr val="252525"/>
                </a:solidFill>
                <a:latin typeface="Arial"/>
                <a:cs typeface="Arial"/>
              </a:rPr>
              <a:t>Галлямова</a:t>
            </a:r>
            <a:r>
              <a:rPr lang="ru-RU" sz="1400" i="1" spc="-10" dirty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А. </a:t>
            </a:r>
            <a:r>
              <a:rPr lang="ru-RU" sz="1400" i="1" spc="-5" dirty="0">
                <a:solidFill>
                  <a:srgbClr val="252525"/>
                </a:solidFill>
                <a:latin typeface="Arial"/>
                <a:cs typeface="Arial"/>
              </a:rPr>
              <a:t>С.</a:t>
            </a:r>
            <a:r>
              <a:rPr lang="ru-RU" sz="1400" i="1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ru-RU" sz="1400" i="1" spc="-10" dirty="0" err="1" smtClean="0">
                <a:solidFill>
                  <a:srgbClr val="252525"/>
                </a:solidFill>
                <a:latin typeface="Arial"/>
                <a:cs typeface="Arial"/>
              </a:rPr>
              <a:t>Бишарова</a:t>
            </a:r>
            <a:r>
              <a:rPr lang="en-US" sz="1400" i="1" spc="-10" dirty="0" smtClean="0">
                <a:solidFill>
                  <a:srgbClr val="252525"/>
                </a:solidFill>
                <a:latin typeface="Arial"/>
                <a:cs typeface="Arial"/>
              </a:rPr>
              <a:t>, </a:t>
            </a:r>
            <a:r>
              <a:rPr lang="ru-RU" sz="1400" i="1" spc="-5" dirty="0" smtClean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lang="ru-RU" sz="1400" i="1" spc="-5" dirty="0">
                <a:solidFill>
                  <a:srgbClr val="252525"/>
                </a:solidFill>
                <a:latin typeface="Arial"/>
                <a:cs typeface="Arial"/>
              </a:rPr>
              <a:t>.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Б. </a:t>
            </a:r>
            <a:r>
              <a:rPr lang="ru-RU" sz="1400" i="1" spc="-10" dirty="0" err="1">
                <a:solidFill>
                  <a:srgbClr val="252525"/>
                </a:solidFill>
                <a:latin typeface="Arial"/>
                <a:cs typeface="Arial"/>
              </a:rPr>
              <a:t>Мерцалова</a:t>
            </a:r>
            <a:r>
              <a:rPr lang="ru-RU" sz="1400" i="1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// </a:t>
            </a:r>
            <a:r>
              <a:rPr lang="ru-RU" sz="1400" i="1" spc="-15" dirty="0">
                <a:solidFill>
                  <a:srgbClr val="252525"/>
                </a:solidFill>
                <a:latin typeface="Arial"/>
                <a:cs typeface="Arial"/>
              </a:rPr>
              <a:t>Лечащий </a:t>
            </a:r>
            <a:r>
              <a:rPr lang="ru-RU" sz="1400" i="1" spc="-25" dirty="0">
                <a:solidFill>
                  <a:srgbClr val="252525"/>
                </a:solidFill>
                <a:latin typeface="Arial"/>
                <a:cs typeface="Arial"/>
              </a:rPr>
              <a:t>врач </a:t>
            </a:r>
            <a:r>
              <a:rPr lang="ru-RU" sz="1400" i="1" dirty="0">
                <a:solidFill>
                  <a:srgbClr val="252525"/>
                </a:solidFill>
                <a:latin typeface="Arial"/>
                <a:cs typeface="Arial"/>
              </a:rPr>
              <a:t>– 2018. – №3. – </a:t>
            </a:r>
            <a:r>
              <a:rPr lang="ru-RU" sz="1400" i="1" spc="-5" dirty="0">
                <a:solidFill>
                  <a:srgbClr val="252525"/>
                </a:solidFill>
                <a:latin typeface="Arial"/>
                <a:cs typeface="Arial"/>
              </a:rPr>
              <a:t>С.</a:t>
            </a:r>
            <a:r>
              <a:rPr lang="ru-RU" sz="1400" i="1" spc="-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lang="ru-RU" sz="1400" i="1" spc="-5" dirty="0">
                <a:solidFill>
                  <a:srgbClr val="252525"/>
                </a:solidFill>
                <a:latin typeface="Arial"/>
                <a:cs typeface="Arial"/>
              </a:rPr>
              <a:t>83–88.</a:t>
            </a:r>
            <a:endParaRPr lang="ru-RU" sz="14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Диагностика и лечение рака кожи в Турции | Онкологический центр Anadol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3" y="2763115"/>
            <a:ext cx="4019618" cy="267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метода автоматизированного анализа изображений образований кожи для распознавания злокачественных новообразований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436425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азработать алгоритм выделения объектов (сегментации) на цифровых изображениях кожи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Произвести параметризацию выделенных объектов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Оценить возможность применения полученных параметров для распознавания злокачественных новообразований кожи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Построить многомерную математическую модель классификации цифровых изображений кожи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методы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11168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качестве материала для исследования была использована база данных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International Skin Image Collaboration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содержащая 6594 цифровых изображений кожи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Программный код для сегментации изображений и определения параметров объектов был написан на языке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Delphi 10.3.2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Rio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анализа полученных параметров был использован статистический критерий Манна-Уитни 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ROC-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Многомерная математическая модель классификации цифровых изображений кожи была построена 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IBM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SPSS Statistic v. 23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выделения объектов (сегментации) на цифровых изображениях кожи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paraskevopulo\Downloads\Рис. 1. – Схема выделения объекта алгоритмами сегментации с указанием координат центра объекта.ti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5" y="1878565"/>
            <a:ext cx="6246420" cy="42609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84536" y="1911759"/>
            <a:ext cx="57074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Схема выделения объекта алгоритмами сегментации с указанием координат центра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объекта: </a:t>
            </a: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1 – указание центра объекта на исходном изображении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2 – представление изображения в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цветовой схеме RGB, расчет яркости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3 – бинаризация алгоритмом, основанным на расчете среднего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арифметического значения цветов и яркости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(а)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основанным на расчете среднего арифметического 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стандартного отклонения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(б)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4 – применение медианного фильтра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5 – выделение пикселей объекта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координаты центра которого были указаны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6 – получение выделенного объекта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работы </a:t>
            </a:r>
            <a:br>
              <a:rPr lang="ru-RU" dirty="0" smtClean="0"/>
            </a:br>
            <a:r>
              <a:rPr lang="ru-RU" dirty="0" smtClean="0"/>
              <a:t>алгоритма сегментации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44273" y="2959231"/>
            <a:ext cx="1460540" cy="1005618"/>
          </a:xfrm>
          <a:prstGeom prst="rect">
            <a:avLst/>
          </a:prstGeom>
        </p:spPr>
      </p:pic>
      <p:grpSp>
        <p:nvGrpSpPr>
          <p:cNvPr id="3" name="Группа 18"/>
          <p:cNvGrpSpPr/>
          <p:nvPr/>
        </p:nvGrpSpPr>
        <p:grpSpPr>
          <a:xfrm>
            <a:off x="513806" y="2361363"/>
            <a:ext cx="3392703" cy="2676324"/>
            <a:chOff x="513806" y="2361363"/>
            <a:chExt cx="3392703" cy="2676324"/>
          </a:xfrm>
        </p:grpSpPr>
        <p:pic>
          <p:nvPicPr>
            <p:cNvPr id="2050" name="Picture 2" descr="Родинки. Общие сведения и настораживающие признаки - Доказательная медицина  для всех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806" y="2361363"/>
              <a:ext cx="3392703" cy="2272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03426" y="4668355"/>
              <a:ext cx="3213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Исходное изображение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Группа 21"/>
          <p:cNvGrpSpPr/>
          <p:nvPr/>
        </p:nvGrpSpPr>
        <p:grpSpPr>
          <a:xfrm>
            <a:off x="3906509" y="2358520"/>
            <a:ext cx="4415021" cy="2956166"/>
            <a:chOff x="3906509" y="2358520"/>
            <a:chExt cx="4415021" cy="2956166"/>
          </a:xfrm>
        </p:grpSpPr>
        <p:grpSp>
          <p:nvGrpSpPr>
            <p:cNvPr id="9" name="Группа 9"/>
            <p:cNvGrpSpPr/>
            <p:nvPr/>
          </p:nvGrpSpPr>
          <p:grpSpPr>
            <a:xfrm>
              <a:off x="3906509" y="2358520"/>
              <a:ext cx="4415021" cy="2278683"/>
              <a:chOff x="3558166" y="2387192"/>
              <a:chExt cx="4415021" cy="2278683"/>
            </a:xfrm>
          </p:grpSpPr>
          <p:grpSp>
            <p:nvGrpSpPr>
              <p:cNvPr id="10" name="Группа 8"/>
              <p:cNvGrpSpPr/>
              <p:nvPr/>
            </p:nvGrpSpPr>
            <p:grpSpPr>
              <a:xfrm>
                <a:off x="4572000" y="2387192"/>
                <a:ext cx="3401187" cy="2278683"/>
                <a:chOff x="4572000" y="2387192"/>
                <a:chExt cx="3401187" cy="2278683"/>
              </a:xfrm>
            </p:grpSpPr>
            <p:pic>
              <p:nvPicPr>
                <p:cNvPr id="6" name="Picture 2" descr="Родинки. Общие сведения и настораживающие признаки - Доказательная медицина  для всех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2387192"/>
                  <a:ext cx="3401187" cy="22786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" name="Овал 4"/>
                <p:cNvSpPr/>
                <p:nvPr/>
              </p:nvSpPr>
              <p:spPr>
                <a:xfrm rot="20070990">
                  <a:off x="5686223" y="3176288"/>
                  <a:ext cx="1034092" cy="700490"/>
                </a:xfrm>
                <a:custGeom>
                  <a:avLst/>
                  <a:gdLst>
                    <a:gd name="connsiteX0" fmla="*/ 0 w 1059949"/>
                    <a:gd name="connsiteY0" fmla="*/ 396241 h 792481"/>
                    <a:gd name="connsiteX1" fmla="*/ 529975 w 1059949"/>
                    <a:gd name="connsiteY1" fmla="*/ 0 h 792481"/>
                    <a:gd name="connsiteX2" fmla="*/ 1059950 w 1059949"/>
                    <a:gd name="connsiteY2" fmla="*/ 396241 h 792481"/>
                    <a:gd name="connsiteX3" fmla="*/ 529975 w 1059949"/>
                    <a:gd name="connsiteY3" fmla="*/ 792482 h 792481"/>
                    <a:gd name="connsiteX4" fmla="*/ 0 w 1059949"/>
                    <a:gd name="connsiteY4" fmla="*/ 396241 h 792481"/>
                    <a:gd name="connsiteX0" fmla="*/ 161 w 1060111"/>
                    <a:gd name="connsiteY0" fmla="*/ 326960 h 723201"/>
                    <a:gd name="connsiteX1" fmla="*/ 574293 w 1060111"/>
                    <a:gd name="connsiteY1" fmla="*/ 0 h 723201"/>
                    <a:gd name="connsiteX2" fmla="*/ 1060111 w 1060111"/>
                    <a:gd name="connsiteY2" fmla="*/ 326960 h 723201"/>
                    <a:gd name="connsiteX3" fmla="*/ 530136 w 1060111"/>
                    <a:gd name="connsiteY3" fmla="*/ 723201 h 723201"/>
                    <a:gd name="connsiteX4" fmla="*/ 161 w 1060111"/>
                    <a:gd name="connsiteY4" fmla="*/ 326960 h 723201"/>
                    <a:gd name="connsiteX0" fmla="*/ 3 w 1059953"/>
                    <a:gd name="connsiteY0" fmla="*/ 326960 h 698881"/>
                    <a:gd name="connsiteX1" fmla="*/ 574135 w 1059953"/>
                    <a:gd name="connsiteY1" fmla="*/ 0 h 698881"/>
                    <a:gd name="connsiteX2" fmla="*/ 1059953 w 1059953"/>
                    <a:gd name="connsiteY2" fmla="*/ 326960 h 698881"/>
                    <a:gd name="connsiteX3" fmla="*/ 580158 w 1059953"/>
                    <a:gd name="connsiteY3" fmla="*/ 698881 h 698881"/>
                    <a:gd name="connsiteX4" fmla="*/ 3 w 1059953"/>
                    <a:gd name="connsiteY4" fmla="*/ 326960 h 698881"/>
                    <a:gd name="connsiteX0" fmla="*/ 2 w 1034092"/>
                    <a:gd name="connsiteY0" fmla="*/ 327457 h 700490"/>
                    <a:gd name="connsiteX1" fmla="*/ 574134 w 1034092"/>
                    <a:gd name="connsiteY1" fmla="*/ 497 h 700490"/>
                    <a:gd name="connsiteX2" fmla="*/ 1034092 w 1034092"/>
                    <a:gd name="connsiteY2" fmla="*/ 401955 h 700490"/>
                    <a:gd name="connsiteX3" fmla="*/ 580157 w 1034092"/>
                    <a:gd name="connsiteY3" fmla="*/ 699378 h 700490"/>
                    <a:gd name="connsiteX4" fmla="*/ 2 w 1034092"/>
                    <a:gd name="connsiteY4" fmla="*/ 327457 h 700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092" h="700490">
                      <a:moveTo>
                        <a:pt x="2" y="327457"/>
                      </a:moveTo>
                      <a:cubicBezTo>
                        <a:pt x="-1002" y="210977"/>
                        <a:pt x="401786" y="-11919"/>
                        <a:pt x="574134" y="497"/>
                      </a:cubicBezTo>
                      <a:cubicBezTo>
                        <a:pt x="746482" y="12913"/>
                        <a:pt x="1034092" y="183117"/>
                        <a:pt x="1034092" y="401955"/>
                      </a:cubicBezTo>
                      <a:cubicBezTo>
                        <a:pt x="1034092" y="620793"/>
                        <a:pt x="752505" y="711794"/>
                        <a:pt x="580157" y="699378"/>
                      </a:cubicBezTo>
                      <a:cubicBezTo>
                        <a:pt x="407809" y="686962"/>
                        <a:pt x="1006" y="443937"/>
                        <a:pt x="2" y="327457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dashDot"/>
                </a:ln>
                <a:effectLst>
                  <a:outerShdw blurRad="63500" algn="ctr" rotWithShape="0">
                    <a:prstClr val="black">
                      <a:alpha val="96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cxnSp>
            <p:nvCxnSpPr>
              <p:cNvPr id="8" name="Прямая со стрелкой 7"/>
              <p:cNvCxnSpPr/>
              <p:nvPr/>
            </p:nvCxnSpPr>
            <p:spPr>
              <a:xfrm>
                <a:off x="3558166" y="3526533"/>
                <a:ext cx="1013834" cy="0"/>
              </a:xfrm>
              <a:prstGeom prst="straightConnector1">
                <a:avLst/>
              </a:prstGeom>
              <a:ln w="76200">
                <a:solidFill>
                  <a:schemeClr val="bg2">
                    <a:lumMod val="2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920343" y="4668355"/>
              <a:ext cx="3213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Выделение объекта на изображении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22"/>
          <p:cNvGrpSpPr/>
          <p:nvPr/>
        </p:nvGrpSpPr>
        <p:grpSpPr>
          <a:xfrm>
            <a:off x="8321530" y="2925238"/>
            <a:ext cx="3459743" cy="2389448"/>
            <a:chOff x="8321530" y="2925238"/>
            <a:chExt cx="3459743" cy="2389448"/>
          </a:xfrm>
        </p:grpSpPr>
        <p:cxnSp>
          <p:nvCxnSpPr>
            <p:cNvPr id="17" name="Прямая со стрелкой 16"/>
            <p:cNvCxnSpPr/>
            <p:nvPr/>
          </p:nvCxnSpPr>
          <p:spPr>
            <a:xfrm>
              <a:off x="8321530" y="3497861"/>
              <a:ext cx="1013834" cy="0"/>
            </a:xfrm>
            <a:prstGeom prst="straightConnector1">
              <a:avLst/>
            </a:prstGeom>
            <a:ln w="76200">
              <a:solidFill>
                <a:schemeClr val="bg2">
                  <a:lumMod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9351470" y="2925238"/>
              <a:ext cx="1646145" cy="1145245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67811" y="4668355"/>
              <a:ext cx="3213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Итоговое изображение объекта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оценки пигментного образования </a:t>
            </a:r>
            <a:r>
              <a:rPr lang="en-US" dirty="0" smtClean="0"/>
              <a:t>ABCDE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5254" y="2116738"/>
            <a:ext cx="7322767" cy="348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1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Параметризация выделенных объектов</a:t>
            </a:r>
            <a:br>
              <a:rPr lang="ru-RU" dirty="0" smtClean="0"/>
            </a:br>
            <a:r>
              <a:rPr lang="ru-RU" dirty="0" smtClean="0"/>
              <a:t>Ассиметрия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D3D77-AF75-4363-8E63-9EF17E87B415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48506" y="1756120"/>
            <a:ext cx="80349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оценки ассиметричности объекта были определены следующие параметры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разность значений минимального и максимального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стандартное отклонение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значений минимального и максимального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вариации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разница сумм противолежащих минимальных и максимальных значений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отношение сумм противолежащих минимальных и максимальных значений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стандартное отклонение сумм противолежащих радиальных размеров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коэффициент вариации сумм противолежащих радиальных размеров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12860" y="2726805"/>
            <a:ext cx="2773853" cy="190986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11938" y="2474211"/>
            <a:ext cx="3422468" cy="236002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0175926" y="3649379"/>
            <a:ext cx="104502" cy="9579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9679537" y="3126865"/>
            <a:ext cx="511693" cy="53654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0265124" y="3731144"/>
            <a:ext cx="511693" cy="536543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2051</TotalTime>
  <Words>1457</Words>
  <Application>Microsoft Office PowerPoint</Application>
  <PresentationFormat>Широкоэкранный</PresentationFormat>
  <Paragraphs>287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Ретро</vt:lpstr>
      <vt:lpstr>АВТОМАТИЗИРОВАННЫЙ АНАЛИЗ ИЗОБРАЖЕНИЙ ОБРАЗОВАНИЙ КОЖИ ДЛЯ ДИАГНОСТИКИ ЗЛОКАЧЕСТВЕННЫХ НОВООБРАЗОВАНИЙ</vt:lpstr>
      <vt:lpstr>Диагностика злокачественных новообразований кожи</vt:lpstr>
      <vt:lpstr>Цель исследования</vt:lpstr>
      <vt:lpstr>Задачи исследования</vt:lpstr>
      <vt:lpstr>Материалы и методы исследования</vt:lpstr>
      <vt:lpstr>Алгоритм выделения объектов (сегментации) на цифровых изображениях кожи</vt:lpstr>
      <vt:lpstr>Результат работы  алгоритма сегментации</vt:lpstr>
      <vt:lpstr>Метод оценки пигментного образования ABCDE</vt:lpstr>
      <vt:lpstr>Параметризация выделенных объектов Ассиметрия</vt:lpstr>
      <vt:lpstr>Параметризация выделенных объектов Неровность краев</vt:lpstr>
      <vt:lpstr>Параметризация выделенных объектов Цвет</vt:lpstr>
      <vt:lpstr>Параметризация выделенных объектов Диаметр</vt:lpstr>
      <vt:lpstr>Оценка возможности применения параметров для распознавания злокачественных новообразований кожи</vt:lpstr>
      <vt:lpstr>Оценка возможности применения параметров  ROC-анализ</vt:lpstr>
      <vt:lpstr>Применение параметров для распознавания злокачественных новообразований кожи</vt:lpstr>
      <vt:lpstr>Многомерная математическая модель классификации цифровых изображений кожи Дерево классификации</vt:lpstr>
      <vt:lpstr>Многомерная математическая модель классификации цифровых изображений кожи Дерево классификации</vt:lpstr>
      <vt:lpstr>Выводы</vt:lpstr>
      <vt:lpstr>СПАСИБО ЗА ВНИМАНИЕ   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АВТОМАТИЗИРОВАННЫЙ АНАЛИЗ ИЗОБРАЖЕНИЙ ОБРАЗОВАНИЙ КОЖИ ДЛЯ ДИАГНОСТИКИ ЗЛОКАЧЕСТВЕННЫХ НОВООБРАЗОВАНИЙ КОЖИ</dc:title>
  <dc:creator>darklordof</dc:creator>
  <cp:lastModifiedBy>Артем Наркевич</cp:lastModifiedBy>
  <cp:revision>33</cp:revision>
  <dcterms:created xsi:type="dcterms:W3CDTF">2020-11-10T07:08:58Z</dcterms:created>
  <dcterms:modified xsi:type="dcterms:W3CDTF">2020-12-03T09:29:08Z</dcterms:modified>
</cp:coreProperties>
</file>