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7532" autoAdjust="0"/>
  </p:normalViewPr>
  <p:slideViewPr>
    <p:cSldViewPr>
      <p:cViewPr varScale="1">
        <p:scale>
          <a:sx n="83" d="100"/>
          <a:sy n="83" d="100"/>
        </p:scale>
        <p:origin x="4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A4FD279-4BC9-45AC-9542-C8F26E9456C2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600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9913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25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1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26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4450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27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6798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29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391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30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8236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34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573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36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8093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37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03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38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242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9"/>
          <p:cNvSpPr txBox="1"/>
          <p:nvPr/>
        </p:nvSpPr>
        <p:spPr>
          <a:xfrm>
            <a:off x="0" y="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&lt;верхний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71" name="Rectangle 10"/>
          <p:cNvSpPr txBox="1"/>
          <p:nvPr/>
        </p:nvSpPr>
        <p:spPr>
          <a:xfrm>
            <a:off x="6905520" y="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72" name="Rectangle 11"/>
          <p:cNvSpPr txBox="1"/>
          <p:nvPr/>
        </p:nvSpPr>
        <p:spPr>
          <a:xfrm>
            <a:off x="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73" name="Rectangle 12"/>
          <p:cNvSpPr txBox="1"/>
          <p:nvPr/>
        </p:nvSpPr>
        <p:spPr>
          <a:xfrm>
            <a:off x="6905520" y="6513480"/>
            <a:ext cx="5283000" cy="344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fld id="{365A4798-5A6E-4F75-8F27-10D0A483EB0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39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74" name="Text Box 1"/>
          <p:cNvSpPr/>
          <p:nvPr/>
        </p:nvSpPr>
        <p:spPr>
          <a:xfrm>
            <a:off x="0" y="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&lt;верхний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5" name="Text Box 2"/>
          <p:cNvSpPr/>
          <p:nvPr/>
        </p:nvSpPr>
        <p:spPr>
          <a:xfrm>
            <a:off x="4278240" y="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&lt;дата/время&gt;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6" name="Text Box 3"/>
          <p:cNvSpPr/>
          <p:nvPr/>
        </p:nvSpPr>
        <p:spPr>
          <a:xfrm>
            <a:off x="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&lt;нижний колонтитул&gt;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7" name="Text Box 4"/>
          <p:cNvSpPr/>
          <p:nvPr/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fld id="{32748878-F00C-4FB2-9E7B-3703BDC45F88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39</a:t>
            </a:fld>
            <a:endParaRPr lang="ru-RU" sz="1400" b="0" strike="noStrike" spc="-1">
              <a:latin typeface="Arial"/>
            </a:endParaRPr>
          </a:p>
        </p:txBody>
      </p:sp>
      <p:sp>
        <p:nvSpPr>
          <p:cNvPr id="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329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402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12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99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254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17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45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19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749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20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74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A4FD279-4BC9-45AC-9542-C8F26E9456C2}" type="slidenum">
              <a:rPr lang="ru-RU" sz="1400" b="0" strike="noStrike" spc="-1" smtClean="0">
                <a:latin typeface="Times New Roman"/>
              </a:rPr>
              <a:t>23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992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8" name="bg object 17"/>
          <p:cNvSpPr/>
          <p:nvPr/>
        </p:nvSpPr>
        <p:spPr>
          <a:xfrm>
            <a:off x="11432880" y="6257880"/>
            <a:ext cx="398880" cy="39888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54960" y="297000"/>
            <a:ext cx="11481840" cy="1488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04200" y="2726280"/>
            <a:ext cx="10299240" cy="3012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7AFD3E6D-962E-4717-B73D-0263C3E74464}" type="datetime">
              <a:rPr lang="en-US" sz="1800" b="0" strike="noStrike" spc="-1">
                <a:solidFill>
                  <a:srgbClr val="B2B2B2"/>
                </a:solidFill>
                <a:latin typeface="Calibri"/>
              </a:rPr>
              <a:t>2/3/22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434F2893-A062-4C00-BEE6-0F557E08A51E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44" name="bg object 17"/>
          <p:cNvSpPr/>
          <p:nvPr/>
        </p:nvSpPr>
        <p:spPr>
          <a:xfrm>
            <a:off x="11432880" y="6257880"/>
            <a:ext cx="398880" cy="39888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8096EA62-AFFB-433D-AE60-21736446F466}" type="datetime">
              <a:rPr lang="en-US" sz="1800" b="0" strike="noStrike" spc="-1">
                <a:solidFill>
                  <a:srgbClr val="B2B2B2"/>
                </a:solidFill>
                <a:latin typeface="Calibri"/>
              </a:rPr>
              <a:t>2/3/22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AA38D5D2-B8E1-4A98-A984-F70D35836A1B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g object 16"/>
          <p:cNvPicPr/>
          <p:nvPr/>
        </p:nvPicPr>
        <p:blipFill>
          <a:blip r:embed="rId14"/>
          <a:stretch/>
        </p:blipFill>
        <p:spPr>
          <a:xfrm>
            <a:off x="11401560" y="6229440"/>
            <a:ext cx="456840" cy="456840"/>
          </a:xfrm>
          <a:prstGeom prst="rect">
            <a:avLst/>
          </a:prstGeom>
          <a:ln w="0">
            <a:noFill/>
          </a:ln>
        </p:spPr>
      </p:pic>
      <p:sp>
        <p:nvSpPr>
          <p:cNvPr id="87" name="bg object 17"/>
          <p:cNvSpPr/>
          <p:nvPr/>
        </p:nvSpPr>
        <p:spPr>
          <a:xfrm>
            <a:off x="11432880" y="6257880"/>
            <a:ext cx="398880" cy="398880"/>
          </a:xfrm>
          <a:custGeom>
            <a:avLst/>
            <a:gdLst/>
            <a:ahLst/>
            <a:cxnLst/>
            <a:rect l="l" t="t" r="r" b="b"/>
            <a:pathLst>
              <a:path w="399415" h="399415">
                <a:moveTo>
                  <a:pt x="0" y="199439"/>
                </a:moveTo>
                <a:lnTo>
                  <a:pt x="5267" y="153710"/>
                </a:lnTo>
                <a:lnTo>
                  <a:pt x="20271" y="111731"/>
                </a:lnTo>
                <a:lnTo>
                  <a:pt x="43814" y="74700"/>
                </a:lnTo>
                <a:lnTo>
                  <a:pt x="74700" y="43814"/>
                </a:lnTo>
                <a:lnTo>
                  <a:pt x="111731" y="20271"/>
                </a:lnTo>
                <a:lnTo>
                  <a:pt x="153710" y="5267"/>
                </a:lnTo>
                <a:lnTo>
                  <a:pt x="199439" y="0"/>
                </a:lnTo>
                <a:lnTo>
                  <a:pt x="238530" y="3867"/>
                </a:lnTo>
                <a:lnTo>
                  <a:pt x="275762" y="15181"/>
                </a:lnTo>
                <a:lnTo>
                  <a:pt x="310089" y="33508"/>
                </a:lnTo>
                <a:lnTo>
                  <a:pt x="340464" y="58414"/>
                </a:lnTo>
                <a:lnTo>
                  <a:pt x="365371" y="88790"/>
                </a:lnTo>
                <a:lnTo>
                  <a:pt x="383698" y="123117"/>
                </a:lnTo>
                <a:lnTo>
                  <a:pt x="395012" y="160349"/>
                </a:lnTo>
                <a:lnTo>
                  <a:pt x="398879" y="199439"/>
                </a:lnTo>
                <a:lnTo>
                  <a:pt x="393612" y="245169"/>
                </a:lnTo>
                <a:lnTo>
                  <a:pt x="378608" y="287148"/>
                </a:lnTo>
                <a:lnTo>
                  <a:pt x="355065" y="324179"/>
                </a:lnTo>
                <a:lnTo>
                  <a:pt x="324179" y="355065"/>
                </a:lnTo>
                <a:lnTo>
                  <a:pt x="287148" y="378608"/>
                </a:lnTo>
                <a:lnTo>
                  <a:pt x="245169" y="393612"/>
                </a:lnTo>
                <a:lnTo>
                  <a:pt x="199439" y="398879"/>
                </a:lnTo>
                <a:lnTo>
                  <a:pt x="153710" y="393612"/>
                </a:lnTo>
                <a:lnTo>
                  <a:pt x="111731" y="378608"/>
                </a:lnTo>
                <a:lnTo>
                  <a:pt x="74700" y="355065"/>
                </a:lnTo>
                <a:lnTo>
                  <a:pt x="43814" y="324179"/>
                </a:lnTo>
                <a:lnTo>
                  <a:pt x="20271" y="287148"/>
                </a:lnTo>
                <a:lnTo>
                  <a:pt x="5267" y="245169"/>
                </a:lnTo>
                <a:lnTo>
                  <a:pt x="0" y="199439"/>
                </a:lnTo>
                <a:close/>
              </a:path>
            </a:pathLst>
          </a:custGeom>
          <a:noFill/>
          <a:ln w="12599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94402;p1"/>
          <p:cNvPicPr/>
          <p:nvPr/>
        </p:nvPicPr>
        <p:blipFill>
          <a:blip r:embed="rId2"/>
          <a:stretch/>
        </p:blipFill>
        <p:spPr>
          <a:xfrm>
            <a:off x="920880" y="1349280"/>
            <a:ext cx="10222920" cy="77040"/>
          </a:xfrm>
          <a:prstGeom prst="rect">
            <a:avLst/>
          </a:prstGeom>
          <a:ln w="0">
            <a:noFill/>
          </a:ln>
        </p:spPr>
      </p:pic>
      <p:pic>
        <p:nvPicPr>
          <p:cNvPr id="133" name="Google Shape;94403;p1"/>
          <p:cNvPicPr/>
          <p:nvPr/>
        </p:nvPicPr>
        <p:blipFill>
          <a:blip r:embed="rId3"/>
          <a:stretch/>
        </p:blipFill>
        <p:spPr>
          <a:xfrm>
            <a:off x="920880" y="4297320"/>
            <a:ext cx="10222920" cy="85320"/>
          </a:xfrm>
          <a:prstGeom prst="rect">
            <a:avLst/>
          </a:prstGeom>
          <a:ln w="0">
            <a:noFill/>
          </a:ln>
        </p:spPr>
      </p:pic>
      <p:grpSp>
        <p:nvGrpSpPr>
          <p:cNvPr id="134" name="Google Shape;94404;p1"/>
          <p:cNvGrpSpPr/>
          <p:nvPr/>
        </p:nvGrpSpPr>
        <p:grpSpPr>
          <a:xfrm>
            <a:off x="920880" y="1490400"/>
            <a:ext cx="10222920" cy="3659040"/>
            <a:chOff x="920880" y="1490400"/>
            <a:chExt cx="10222920" cy="3659040"/>
          </a:xfrm>
        </p:grpSpPr>
        <p:pic>
          <p:nvPicPr>
            <p:cNvPr id="135" name="Google Shape;94405;p1"/>
            <p:cNvPicPr/>
            <p:nvPr/>
          </p:nvPicPr>
          <p:blipFill>
            <a:blip r:embed="rId4"/>
            <a:stretch/>
          </p:blipFill>
          <p:spPr>
            <a:xfrm>
              <a:off x="920880" y="1490400"/>
              <a:ext cx="10222920" cy="2739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Google Shape;94406;p1"/>
            <p:cNvPicPr/>
            <p:nvPr/>
          </p:nvPicPr>
          <p:blipFill>
            <a:blip r:embed="rId5"/>
            <a:stretch/>
          </p:blipFill>
          <p:spPr>
            <a:xfrm>
              <a:off x="9648720" y="4068720"/>
              <a:ext cx="1080720" cy="1080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7" name="Google Shape;94407;p1"/>
            <p:cNvSpPr/>
            <p:nvPr/>
          </p:nvSpPr>
          <p:spPr>
            <a:xfrm>
              <a:off x="9756000" y="4179240"/>
              <a:ext cx="866520" cy="861480"/>
            </a:xfrm>
            <a:custGeom>
              <a:avLst/>
              <a:gdLst/>
              <a:ahLst/>
              <a:cxnLst/>
              <a:rect l="l" t="t" r="r" b="b"/>
              <a:pathLst>
                <a:path w="866775" h="861695">
                  <a:moveTo>
                    <a:pt x="0" y="430739"/>
                  </a:moveTo>
                  <a:lnTo>
                    <a:pt x="2542" y="383806"/>
                  </a:lnTo>
                  <a:lnTo>
                    <a:pt x="9993" y="338336"/>
                  </a:lnTo>
                  <a:lnTo>
                    <a:pt x="22087" y="294592"/>
                  </a:lnTo>
                  <a:lnTo>
                    <a:pt x="38562" y="252838"/>
                  </a:lnTo>
                  <a:lnTo>
                    <a:pt x="59152" y="213337"/>
                  </a:lnTo>
                  <a:lnTo>
                    <a:pt x="83594" y="176350"/>
                  </a:lnTo>
                  <a:lnTo>
                    <a:pt x="111622" y="142141"/>
                  </a:lnTo>
                  <a:lnTo>
                    <a:pt x="142973" y="110973"/>
                  </a:lnTo>
                  <a:lnTo>
                    <a:pt x="177382" y="83107"/>
                  </a:lnTo>
                  <a:lnTo>
                    <a:pt x="214585" y="58808"/>
                  </a:lnTo>
                  <a:lnTo>
                    <a:pt x="254318" y="38338"/>
                  </a:lnTo>
                  <a:lnTo>
                    <a:pt x="296316" y="21959"/>
                  </a:lnTo>
                  <a:lnTo>
                    <a:pt x="340315" y="9934"/>
                  </a:lnTo>
                  <a:lnTo>
                    <a:pt x="386051" y="2527"/>
                  </a:lnTo>
                  <a:lnTo>
                    <a:pt x="433259" y="0"/>
                  </a:lnTo>
                  <a:lnTo>
                    <a:pt x="482147" y="2749"/>
                  </a:lnTo>
                  <a:lnTo>
                    <a:pt x="530034" y="10880"/>
                  </a:lnTo>
                  <a:lnTo>
                    <a:pt x="576496" y="24220"/>
                  </a:lnTo>
                  <a:lnTo>
                    <a:pt x="621110" y="42592"/>
                  </a:lnTo>
                  <a:lnTo>
                    <a:pt x="663452" y="65823"/>
                  </a:lnTo>
                  <a:lnTo>
                    <a:pt x="703096" y="93737"/>
                  </a:lnTo>
                  <a:lnTo>
                    <a:pt x="739620" y="126160"/>
                  </a:lnTo>
                  <a:lnTo>
                    <a:pt x="772234" y="162472"/>
                  </a:lnTo>
                  <a:lnTo>
                    <a:pt x="800311" y="201886"/>
                  </a:lnTo>
                  <a:lnTo>
                    <a:pt x="823678" y="243981"/>
                  </a:lnTo>
                  <a:lnTo>
                    <a:pt x="842158" y="288336"/>
                  </a:lnTo>
                  <a:lnTo>
                    <a:pt x="855575" y="334528"/>
                  </a:lnTo>
                  <a:lnTo>
                    <a:pt x="863754" y="382136"/>
                  </a:lnTo>
                  <a:lnTo>
                    <a:pt x="866519" y="430739"/>
                  </a:lnTo>
                  <a:lnTo>
                    <a:pt x="863977" y="477673"/>
                  </a:lnTo>
                  <a:lnTo>
                    <a:pt x="856526" y="523143"/>
                  </a:lnTo>
                  <a:lnTo>
                    <a:pt x="844432" y="566887"/>
                  </a:lnTo>
                  <a:lnTo>
                    <a:pt x="827957" y="608640"/>
                  </a:lnTo>
                  <a:lnTo>
                    <a:pt x="807367" y="648142"/>
                  </a:lnTo>
                  <a:lnTo>
                    <a:pt x="782925" y="685129"/>
                  </a:lnTo>
                  <a:lnTo>
                    <a:pt x="754897" y="719338"/>
                  </a:lnTo>
                  <a:lnTo>
                    <a:pt x="723546" y="750506"/>
                  </a:lnTo>
                  <a:lnTo>
                    <a:pt x="689137" y="778372"/>
                  </a:lnTo>
                  <a:lnTo>
                    <a:pt x="651934" y="802671"/>
                  </a:lnTo>
                  <a:lnTo>
                    <a:pt x="612201" y="823141"/>
                  </a:lnTo>
                  <a:lnTo>
                    <a:pt x="570203" y="839520"/>
                  </a:lnTo>
                  <a:lnTo>
                    <a:pt x="526204" y="851545"/>
                  </a:lnTo>
                  <a:lnTo>
                    <a:pt x="480468" y="858952"/>
                  </a:lnTo>
                  <a:lnTo>
                    <a:pt x="433259" y="861479"/>
                  </a:lnTo>
                  <a:lnTo>
                    <a:pt x="386051" y="858952"/>
                  </a:lnTo>
                  <a:lnTo>
                    <a:pt x="340315" y="851545"/>
                  </a:lnTo>
                  <a:lnTo>
                    <a:pt x="296316" y="839520"/>
                  </a:lnTo>
                  <a:lnTo>
                    <a:pt x="254318" y="823141"/>
                  </a:lnTo>
                  <a:lnTo>
                    <a:pt x="214585" y="802671"/>
                  </a:lnTo>
                  <a:lnTo>
                    <a:pt x="177382" y="778372"/>
                  </a:lnTo>
                  <a:lnTo>
                    <a:pt x="142973" y="750506"/>
                  </a:lnTo>
                  <a:lnTo>
                    <a:pt x="111622" y="719338"/>
                  </a:lnTo>
                  <a:lnTo>
                    <a:pt x="83594" y="685129"/>
                  </a:lnTo>
                  <a:lnTo>
                    <a:pt x="59152" y="648142"/>
                  </a:lnTo>
                  <a:lnTo>
                    <a:pt x="38562" y="608640"/>
                  </a:lnTo>
                  <a:lnTo>
                    <a:pt x="22087" y="566887"/>
                  </a:lnTo>
                  <a:lnTo>
                    <a:pt x="9993" y="523143"/>
                  </a:lnTo>
                  <a:lnTo>
                    <a:pt x="2542" y="477673"/>
                  </a:lnTo>
                  <a:lnTo>
                    <a:pt x="0" y="430739"/>
                  </a:lnTo>
                  <a:close/>
                </a:path>
              </a:pathLst>
            </a:custGeom>
            <a:noFill/>
            <a:ln w="25525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" name="Google Shape;94408;p1"/>
          <p:cNvGrpSpPr/>
          <p:nvPr/>
        </p:nvGrpSpPr>
        <p:grpSpPr>
          <a:xfrm>
            <a:off x="142920" y="14400"/>
            <a:ext cx="11121480" cy="4282200"/>
            <a:chOff x="142920" y="14400"/>
            <a:chExt cx="11121480" cy="4282200"/>
          </a:xfrm>
        </p:grpSpPr>
        <p:sp>
          <p:nvSpPr>
            <p:cNvPr id="139" name="Google Shape;94409;p1"/>
            <p:cNvSpPr/>
            <p:nvPr/>
          </p:nvSpPr>
          <p:spPr>
            <a:xfrm>
              <a:off x="142920" y="14400"/>
              <a:ext cx="1256760" cy="109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0" name="Google Shape;94410;p1"/>
            <p:cNvPicPr/>
            <p:nvPr/>
          </p:nvPicPr>
          <p:blipFill>
            <a:blip r:embed="rId6"/>
            <a:stretch/>
          </p:blipFill>
          <p:spPr>
            <a:xfrm>
              <a:off x="774720" y="765360"/>
              <a:ext cx="10489680" cy="3531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1" name="Google Shape;94411;p1"/>
          <p:cNvSpPr/>
          <p:nvPr/>
        </p:nvSpPr>
        <p:spPr>
          <a:xfrm>
            <a:off x="5665680" y="5422320"/>
            <a:ext cx="6570720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Выполнил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ординатор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 года обучения по специальности Рентгенология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2" name="Google Shape;94412;p1"/>
          <p:cNvSpPr/>
          <p:nvPr/>
        </p:nvSpPr>
        <p:spPr>
          <a:xfrm flipH="1">
            <a:off x="5664960" y="6220800"/>
            <a:ext cx="5916600" cy="49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>
              <a:lnSpc>
                <a:spcPct val="131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Н.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 В.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Голубок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43" name="Google Shape;94413;p1"/>
          <p:cNvSpPr txBox="1"/>
          <p:nvPr/>
        </p:nvSpPr>
        <p:spPr>
          <a:xfrm>
            <a:off x="2777760" y="369000"/>
            <a:ext cx="8144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2130480" indent="-211788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ФГБОУ ВО КрасГМУ им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проф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Войно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-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Ясенецкого Минздрава России  Кафедра лучевой диагностики ИПО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Google Shape;94414;p1"/>
          <p:cNvSpPr/>
          <p:nvPr/>
        </p:nvSpPr>
        <p:spPr>
          <a:xfrm>
            <a:off x="1204920" y="4478400"/>
            <a:ext cx="2596680" cy="226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Google Shape;94416;p1"/>
          <p:cNvSpPr/>
          <p:nvPr/>
        </p:nvSpPr>
        <p:spPr>
          <a:xfrm rot="10800000" flipH="1">
            <a:off x="1219680" y="2633760"/>
            <a:ext cx="9753120" cy="39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Google Shape;94417;p1"/>
          <p:cNvSpPr/>
          <p:nvPr/>
        </p:nvSpPr>
        <p:spPr>
          <a:xfrm flipH="1">
            <a:off x="920880" y="2875320"/>
            <a:ext cx="8868960" cy="57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Cambria"/>
                <a:ea typeface="Cambria"/>
              </a:rPr>
              <a:t>Часть I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147" name="Picture 2_0" descr="Картинки по запросу &quot;красгму символ&quot;"/>
          <p:cNvPicPr/>
          <p:nvPr/>
        </p:nvPicPr>
        <p:blipFill>
          <a:blip r:embed="rId7"/>
          <a:stretch/>
        </p:blipFill>
        <p:spPr>
          <a:xfrm>
            <a:off x="142920" y="14400"/>
            <a:ext cx="1257120" cy="126504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7"/>
          <p:cNvPicPr/>
          <p:nvPr/>
        </p:nvPicPr>
        <p:blipFill>
          <a:blip r:embed="rId8"/>
          <a:srcRect t="48207" r="341" b="8205"/>
          <a:stretch/>
        </p:blipFill>
        <p:spPr>
          <a:xfrm>
            <a:off x="1204920" y="4478760"/>
            <a:ext cx="2597040" cy="226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334800"/>
            <a:ext cx="11008798" cy="140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"/>
          <p:cNvSpPr/>
          <p:nvPr/>
        </p:nvSpPr>
        <p:spPr>
          <a:xfrm>
            <a:off x="1036080" y="1867680"/>
            <a:ext cx="9785100" cy="4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825" rIns="0" bIns="0" anchor="t" anchorCtr="0">
            <a:noAutofit/>
          </a:bodyPr>
          <a:lstStyle/>
          <a:p>
            <a:pPr marL="119519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Менингиома 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 из наиболее частых патологий кавернозного  синуса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1988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800"/>
              <a:buFont typeface="Quattrocento Sans"/>
              <a:buChar char="▪"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Факторы риска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пожилой возраст и женский пол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1988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800"/>
              <a:buFont typeface="Quattrocento Sans"/>
              <a:buChar char="▪"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МРТ 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T2-</a:t>
            </a: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 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гиперинтенсивность сигнала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97639" marR="0" lvl="0" indent="-1850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800"/>
              <a:buFont typeface="Quattrocento Sans"/>
              <a:buChar char="▪"/>
            </a:pP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КТ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изображении 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ru-RU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гиператтенуация</a:t>
            </a:r>
            <a:r>
              <a:rPr lang="ru-RU" sz="2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94268;p10"/>
          <p:cNvGrpSpPr/>
          <p:nvPr/>
        </p:nvGrpSpPr>
        <p:grpSpPr>
          <a:xfrm>
            <a:off x="543240" y="-258480"/>
            <a:ext cx="7584480" cy="6857280"/>
            <a:chOff x="543240" y="-258480"/>
            <a:chExt cx="7584480" cy="6857280"/>
          </a:xfrm>
        </p:grpSpPr>
        <p:pic>
          <p:nvPicPr>
            <p:cNvPr id="173" name="Google Shape;94269;p10"/>
            <p:cNvPicPr/>
            <p:nvPr/>
          </p:nvPicPr>
          <p:blipFill>
            <a:blip r:embed="rId3"/>
            <a:stretch/>
          </p:blipFill>
          <p:spPr>
            <a:xfrm>
              <a:off x="543240" y="-258480"/>
              <a:ext cx="7584480" cy="1964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4" name="Google Shape;94271;p10"/>
          <p:cNvSpPr/>
          <p:nvPr/>
        </p:nvSpPr>
        <p:spPr>
          <a:xfrm>
            <a:off x="6170040" y="1976400"/>
            <a:ext cx="5547600" cy="31975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8120" rIns="0" bIns="0">
            <a:spAutoFit/>
          </a:bodyPr>
          <a:lstStyle/>
          <a:p>
            <a:pPr marL="84960">
              <a:lnSpc>
                <a:spcPct val="100000"/>
              </a:lnSpc>
              <a:tabLst>
                <a:tab pos="0" algn="l"/>
              </a:tabLst>
            </a:pPr>
            <a:r>
              <a:rPr lang="ru-RU" sz="1700" b="1" i="1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Женщина</a:t>
            </a:r>
            <a:r>
              <a:rPr lang="ru-RU" sz="1700" b="1" i="1" strike="noStrike" spc="-1" dirty="0">
                <a:solidFill>
                  <a:srgbClr val="111111"/>
                </a:solidFill>
                <a:latin typeface="Cambria"/>
                <a:ea typeface="Cambria"/>
              </a:rPr>
              <a:t>, </a:t>
            </a:r>
            <a:r>
              <a:rPr lang="ru-RU" sz="17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50 </a:t>
            </a:r>
            <a:r>
              <a:rPr lang="ru-RU" sz="17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лет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102000"/>
              </a:lnSpc>
              <a:spcBef>
                <a:spcPts val="516"/>
              </a:spcBef>
              <a:tabLst>
                <a:tab pos="0" algn="l"/>
              </a:tabLst>
            </a:pPr>
            <a:r>
              <a:rPr lang="ru-RU" sz="1700" b="0" i="1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Жалобы</a:t>
            </a:r>
            <a:r>
              <a:rPr lang="ru-RU" sz="1700" b="0" i="1" strike="noStrike" spc="-1" dirty="0">
                <a:solidFill>
                  <a:srgbClr val="111111"/>
                </a:solidFill>
                <a:latin typeface="Cambria"/>
                <a:ea typeface="Cambria"/>
              </a:rPr>
              <a:t>: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левосторонняя лицевая боль и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70000"/>
              </a:lnSpc>
              <a:spcBef>
                <a:spcPts val="340"/>
              </a:spcBef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онемение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2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лет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;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диплопия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в  течение 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2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мес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102000"/>
              </a:lnSpc>
              <a:spcBef>
                <a:spcPts val="516"/>
              </a:spcBef>
              <a:tabLst>
                <a:tab pos="0" algn="l"/>
              </a:tabLst>
            </a:pPr>
            <a:r>
              <a:rPr lang="ru-RU" sz="1700" b="0" i="1" strike="noStrike" spc="-1" dirty="0" err="1">
                <a:solidFill>
                  <a:srgbClr val="111111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1700" b="0" i="1" strike="noStrike" spc="-1" dirty="0">
                <a:solidFill>
                  <a:srgbClr val="111111"/>
                </a:solidFill>
                <a:latin typeface="Cambria"/>
                <a:ea typeface="Cambria"/>
              </a:rPr>
              <a:t>: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двусторонний отек диска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83000"/>
              </a:lnSpc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зрительного нерва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левый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83000"/>
              </a:lnSpc>
              <a:tabLst>
                <a:tab pos="0" algn="l"/>
              </a:tabLst>
            </a:pPr>
            <a:r>
              <a:rPr lang="ru-RU" sz="1700" b="0" strike="noStrike" spc="-1" dirty="0" err="1">
                <a:solidFill>
                  <a:srgbClr val="111111"/>
                </a:solidFill>
                <a:latin typeface="Times New Roman"/>
                <a:ea typeface="Times New Roman"/>
              </a:rPr>
              <a:t>офтальмопарез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отсутствие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70000"/>
              </a:lnSpc>
              <a:spcBef>
                <a:spcPts val="340"/>
              </a:spcBef>
              <a:tabLst>
                <a:tab pos="0" algn="l"/>
              </a:tabLst>
            </a:pPr>
            <a:r>
              <a:rPr lang="ru-RU" sz="1700" b="0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роговичного рефлекса слева и  левостороннее отклонение челюсти</a:t>
            </a:r>
            <a:r>
              <a:rPr lang="ru-RU" sz="1700" b="0" strike="noStrike" spc="-1" dirty="0">
                <a:solidFill>
                  <a:srgbClr val="111111"/>
                </a:solidFill>
                <a:latin typeface="Cambria"/>
                <a:ea typeface="Cambria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marL="138600" indent="-131760">
              <a:lnSpc>
                <a:spcPct val="102000"/>
              </a:lnSpc>
              <a:spcBef>
                <a:spcPts val="51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700" b="1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объемное </a:t>
            </a:r>
            <a:r>
              <a:rPr lang="ru-RU" sz="1700" b="1" strike="noStrike" spc="-1" dirty="0" err="1">
                <a:solidFill>
                  <a:srgbClr val="111111"/>
                </a:solidFill>
                <a:latin typeface="Times New Roman"/>
                <a:ea typeface="Times New Roman"/>
              </a:rPr>
              <a:t>гиперинтенсивное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70000"/>
              </a:lnSpc>
              <a:spcBef>
                <a:spcPts val="346"/>
              </a:spcBef>
              <a:tabLst>
                <a:tab pos="0" algn="l"/>
              </a:tabLst>
            </a:pPr>
            <a:r>
              <a:rPr lang="ru-RU" sz="1700" b="1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образование в области левого  кавернозного синуса</a:t>
            </a:r>
            <a:r>
              <a:rPr lang="ru-RU" sz="1700" b="1" strike="noStrike" spc="-1" dirty="0">
                <a:solidFill>
                  <a:srgbClr val="111111"/>
                </a:solidFill>
                <a:latin typeface="Cambria"/>
                <a:ea typeface="Cambria"/>
              </a:rPr>
              <a:t>;</a:t>
            </a:r>
            <a:endParaRPr lang="ru-RU" sz="1700" b="0" strike="noStrike" spc="-1" dirty="0">
              <a:latin typeface="Arial"/>
            </a:endParaRPr>
          </a:p>
          <a:p>
            <a:pPr marL="138600" indent="-131760">
              <a:lnSpc>
                <a:spcPct val="102000"/>
              </a:lnSpc>
              <a:spcBef>
                <a:spcPts val="51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700" b="1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сужение полости левой ВСА</a:t>
            </a:r>
            <a:endParaRPr lang="ru-RU" sz="1700" b="0" strike="noStrike" spc="-1" dirty="0">
              <a:latin typeface="Arial"/>
            </a:endParaRPr>
          </a:p>
          <a:p>
            <a:pPr marL="84960">
              <a:lnSpc>
                <a:spcPct val="102000"/>
              </a:lnSpc>
              <a:tabLst>
                <a:tab pos="0" algn="l"/>
              </a:tabLst>
            </a:pPr>
            <a:r>
              <a:rPr lang="ru-RU" sz="1700" b="1" strike="noStrike" spc="-1" dirty="0">
                <a:solidFill>
                  <a:srgbClr val="111111"/>
                </a:solidFill>
                <a:latin typeface="Cambria"/>
                <a:ea typeface="Cambria"/>
              </a:rPr>
              <a:t>(</a:t>
            </a:r>
            <a:r>
              <a:rPr lang="ru-RU" sz="1700" b="1" strike="noStrike" spc="-1" dirty="0">
                <a:solidFill>
                  <a:srgbClr val="111111"/>
                </a:solidFill>
                <a:latin typeface="Times New Roman"/>
                <a:ea typeface="Times New Roman"/>
              </a:rPr>
              <a:t>стрелка</a:t>
            </a:r>
            <a:r>
              <a:rPr lang="ru-RU" sz="1700" b="1" strike="noStrike" spc="-1" dirty="0">
                <a:solidFill>
                  <a:srgbClr val="111111"/>
                </a:solidFill>
                <a:latin typeface="Cambria"/>
                <a:ea typeface="Cambria"/>
              </a:rPr>
              <a:t>).</a:t>
            </a:r>
            <a:endParaRPr lang="ru-RU" sz="1700" b="0" strike="noStrike" spc="-1" dirty="0">
              <a:latin typeface="Arial"/>
            </a:endParaRPr>
          </a:p>
        </p:txBody>
      </p:sp>
      <p:pic>
        <p:nvPicPr>
          <p:cNvPr id="175" name="Рисунок 4" descr="Изображение выглядит как внутренний, украшен&#10;&#10;Автоматически созданное описание"/>
          <p:cNvPicPr/>
          <p:nvPr/>
        </p:nvPicPr>
        <p:blipFill>
          <a:blip r:embed="rId4"/>
          <a:srcRect l="1127" r="1117"/>
          <a:stretch/>
        </p:blipFill>
        <p:spPr>
          <a:xfrm>
            <a:off x="633600" y="1821240"/>
            <a:ext cx="5306400" cy="4406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94273;p11"/>
          <p:cNvPicPr/>
          <p:nvPr/>
        </p:nvPicPr>
        <p:blipFill>
          <a:blip r:embed="rId3"/>
          <a:stretch/>
        </p:blipFill>
        <p:spPr>
          <a:xfrm>
            <a:off x="317520" y="55440"/>
            <a:ext cx="11367720" cy="1607760"/>
          </a:xfrm>
          <a:prstGeom prst="rect">
            <a:avLst/>
          </a:prstGeom>
          <a:ln w="0">
            <a:noFill/>
          </a:ln>
        </p:spPr>
      </p:pic>
      <p:sp>
        <p:nvSpPr>
          <p:cNvPr id="177" name="Google Shape;94274;p11"/>
          <p:cNvSpPr/>
          <p:nvPr/>
        </p:nvSpPr>
        <p:spPr>
          <a:xfrm>
            <a:off x="484200" y="1368720"/>
            <a:ext cx="10492560" cy="450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3880" rIns="0" bIns="0">
            <a:spAutoFit/>
          </a:bodyPr>
          <a:lstStyle/>
          <a:p>
            <a:pPr marL="104040">
              <a:lnSpc>
                <a:spcPct val="95000"/>
              </a:lnSpc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Шваннома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это доброкачественное образование оболочек нервов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возникающие  из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шванновских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клеток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Чаще возникают из тройничного нерва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104760" indent="-120240">
              <a:lnSpc>
                <a:spcPct val="100000"/>
              </a:lnSpc>
              <a:spcBef>
                <a:spcPts val="64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Факторы риска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пожилой возраст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нейрофиброматоз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типа в анамнезе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04040" indent="-120240">
              <a:lnSpc>
                <a:spcPct val="95000"/>
              </a:lnSpc>
              <a:spcBef>
                <a:spcPts val="1185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веретенообразные клетки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тельца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Верокея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 дегенеративные  изменения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04760" indent="-120240">
              <a:lnSpc>
                <a:spcPct val="100000"/>
              </a:lnSpc>
              <a:spcBef>
                <a:spcPts val="646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Т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неоднородная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сигнала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71360" indent="-159120">
              <a:lnSpc>
                <a:spcPct val="100000"/>
              </a:lnSpc>
              <a:spcBef>
                <a:spcPts val="624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Т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1-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гипоинтенсивность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сигнала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 dirty="0">
              <a:latin typeface="Arial"/>
            </a:endParaRPr>
          </a:p>
          <a:p>
            <a:pPr marL="104040" indent="-120240">
              <a:lnSpc>
                <a:spcPct val="95000"/>
              </a:lnSpc>
              <a:spcBef>
                <a:spcPts val="1179"/>
              </a:spcBef>
              <a:buClr>
                <a:srgbClr val="9E3611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Внутри поражения бывают уровни жидкости и кровоизлияния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Чаще овальной  формы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когда ограничены кавернозным синусом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классической формы гантели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 распространении на заднюю черепную ямку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глазницу или подвисочную  ямку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94276;p12"/>
          <p:cNvPicPr/>
          <p:nvPr/>
        </p:nvPicPr>
        <p:blipFill>
          <a:blip r:embed="rId3"/>
          <a:stretch/>
        </p:blipFill>
        <p:spPr>
          <a:xfrm>
            <a:off x="347760" y="55440"/>
            <a:ext cx="11337480" cy="1607760"/>
          </a:xfrm>
          <a:prstGeom prst="rect">
            <a:avLst/>
          </a:prstGeom>
          <a:ln w="0">
            <a:noFill/>
          </a:ln>
        </p:spPr>
      </p:pic>
      <p:sp>
        <p:nvSpPr>
          <p:cNvPr id="179" name="Google Shape;94278;p12"/>
          <p:cNvSpPr/>
          <p:nvPr/>
        </p:nvSpPr>
        <p:spPr>
          <a:xfrm>
            <a:off x="6085080" y="1872000"/>
            <a:ext cx="5550120" cy="37060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988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Женщина</a:t>
            </a:r>
            <a:r>
              <a:rPr lang="ru-RU" sz="2400" b="1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1" i="1" strike="noStrike" spc="-1" dirty="0">
                <a:solidFill>
                  <a:srgbClr val="0070C0"/>
                </a:solidFill>
                <a:latin typeface="Cambria"/>
                <a:ea typeface="Cambria"/>
              </a:rPr>
              <a:t>55 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лет</a:t>
            </a:r>
            <a:endParaRPr lang="ru-RU" sz="2400" b="0" strike="noStrike" spc="-1" dirty="0">
              <a:latin typeface="Arial"/>
            </a:endParaRPr>
          </a:p>
          <a:p>
            <a:pPr marL="11988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головная боль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1,5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диплопия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течение года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11988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двусторонний отек диска  зрительного нерва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отсутствие правого роговичного рефлекса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паралич правой  прямой мышцы живота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119880" indent="-1458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сигнала в правом  кавернозном синусе с кистозным  компонентом </a:t>
            </a:r>
            <a:r>
              <a:rPr lang="ru-RU" sz="24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ru-RU" sz="24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)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80" name="Рисунок 5_0" descr="Изображение выглядит как внутренний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477720" y="1774800"/>
            <a:ext cx="5316480" cy="444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94280;p13"/>
          <p:cNvGrpSpPr/>
          <p:nvPr/>
        </p:nvGrpSpPr>
        <p:grpSpPr>
          <a:xfrm>
            <a:off x="9720" y="144000"/>
            <a:ext cx="11099520" cy="6254640"/>
            <a:chOff x="9720" y="144000"/>
            <a:chExt cx="11099520" cy="6254640"/>
          </a:xfrm>
        </p:grpSpPr>
        <p:pic>
          <p:nvPicPr>
            <p:cNvPr id="182" name="Google Shape;94281;p13"/>
            <p:cNvPicPr/>
            <p:nvPr/>
          </p:nvPicPr>
          <p:blipFill>
            <a:blip r:embed="rId2"/>
            <a:stretch/>
          </p:blipFill>
          <p:spPr>
            <a:xfrm>
              <a:off x="9720" y="144000"/>
              <a:ext cx="11099520" cy="1736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3" name="Google Shape;94283;p13"/>
          <p:cNvSpPr txBox="1"/>
          <p:nvPr/>
        </p:nvSpPr>
        <p:spPr>
          <a:xfrm>
            <a:off x="8065080" y="2256840"/>
            <a:ext cx="3491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4A86E8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Google Shape;94284;p13"/>
          <p:cNvSpPr/>
          <p:nvPr/>
        </p:nvSpPr>
        <p:spPr>
          <a:xfrm>
            <a:off x="7982280" y="3940920"/>
            <a:ext cx="3491640" cy="7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 indent="-82800">
              <a:lnSpc>
                <a:spcPct val="100000"/>
              </a:lnSpc>
              <a:buClr>
                <a:srgbClr val="FF0000"/>
              </a:buClr>
              <a:buFont typeface="Arial"/>
              <a:buChar char="■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наличие твердого  компонента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85" name="Рисунок 4_0" descr="Изображение выглядит как млекопитающее, лошадиные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32000" y="1800360"/>
            <a:ext cx="7244640" cy="459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94286;p14"/>
          <p:cNvPicPr/>
          <p:nvPr/>
        </p:nvPicPr>
        <p:blipFill>
          <a:blip r:embed="rId2"/>
          <a:stretch/>
        </p:blipFill>
        <p:spPr>
          <a:xfrm>
            <a:off x="914400" y="487440"/>
            <a:ext cx="10216800" cy="1609200"/>
          </a:xfrm>
          <a:prstGeom prst="rect">
            <a:avLst/>
          </a:prstGeom>
          <a:ln w="0">
            <a:noFill/>
          </a:ln>
        </p:spPr>
      </p:pic>
      <p:sp>
        <p:nvSpPr>
          <p:cNvPr id="187" name="Google Shape;94287;p14"/>
          <p:cNvSpPr/>
          <p:nvPr/>
        </p:nvSpPr>
        <p:spPr>
          <a:xfrm>
            <a:off x="1177560" y="2190600"/>
            <a:ext cx="9668160" cy="369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8160" rIns="0" bIns="0">
            <a:spAutoFit/>
          </a:bodyPr>
          <a:lstStyle/>
          <a:p>
            <a:pPr marL="156960" indent="-144360">
              <a:lnSpc>
                <a:spcPct val="10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Факторы риска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молодой возраст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нейрофиброматоз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1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типа в анамнезе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7000"/>
              </a:lnSpc>
              <a:spcBef>
                <a:spcPts val="123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Локализация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область глазной или верхнечелюстной ветви тройничного  нерва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7000"/>
              </a:lnSpc>
              <a:spcBef>
                <a:spcPts val="119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многоузловой узор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 вовлечения множества пучков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которые разрастаются опухолевыми клетками и пучками коллагена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7000"/>
              </a:lnSpc>
              <a:spcBef>
                <a:spcPts val="1205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Т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периферическая и центральная гиперинтенсивность сигнала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дисплазия крыла клиновидной кости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94289;p15"/>
          <p:cNvSpPr txBox="1"/>
          <p:nvPr/>
        </p:nvSpPr>
        <p:spPr>
          <a:xfrm>
            <a:off x="289080" y="131400"/>
            <a:ext cx="112377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МРТ Т2-ВИ в аксиальной плоскости. Плексиформная  нейрофиброма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Google Shape;94291;p15"/>
          <p:cNvSpPr/>
          <p:nvPr/>
        </p:nvSpPr>
        <p:spPr>
          <a:xfrm>
            <a:off x="7930800" y="1741320"/>
            <a:ext cx="3285720" cy="409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7416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Мальчик</a:t>
            </a:r>
            <a:r>
              <a:rPr lang="ru-RU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3 </a:t>
            </a:r>
            <a:r>
              <a:rPr lang="ru-RU" sz="24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года</a:t>
            </a:r>
            <a:endParaRPr lang="ru-RU" sz="2400" b="0" strike="noStrike" spc="-1">
              <a:latin typeface="Arial"/>
            </a:endParaRPr>
          </a:p>
          <a:p>
            <a:pPr marL="74160">
              <a:lnSpc>
                <a:spcPct val="100000"/>
              </a:lnSpc>
              <a:spcBef>
                <a:spcPts val="26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прогресссирующий  экзофтальм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отсутствие  светочувствительности слева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. 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анамнезе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врожденная  глаукома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экзофтальм слева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800" b="0" strike="noStrike" spc="-1">
              <a:latin typeface="Arial"/>
            </a:endParaRPr>
          </a:p>
          <a:p>
            <a:pPr marL="7416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пятна на теле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цвета</a:t>
            </a:r>
            <a:endParaRPr lang="ru-RU" sz="1800" b="0" strike="noStrike" spc="-1">
              <a:latin typeface="Arial"/>
            </a:endParaRPr>
          </a:p>
          <a:p>
            <a:pPr marL="7416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«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кофе с молоком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».</a:t>
            </a:r>
            <a:endParaRPr lang="ru-RU" sz="1800" b="0" strike="noStrike" spc="-1">
              <a:latin typeface="Arial"/>
            </a:endParaRPr>
          </a:p>
          <a:p>
            <a:pPr marL="74160" indent="-6192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неоднородная  гиперинтенсивность сигнала в  области левой орбиты и левого  кавернозного синуса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>
          <a:blip r:embed="rId2"/>
          <a:stretch/>
        </p:blipFill>
        <p:spPr>
          <a:xfrm>
            <a:off x="527040" y="1584000"/>
            <a:ext cx="6745320" cy="446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94293;p16"/>
          <p:cNvSpPr txBox="1"/>
          <p:nvPr/>
        </p:nvSpPr>
        <p:spPr>
          <a:xfrm>
            <a:off x="354960" y="297000"/>
            <a:ext cx="11481840" cy="1205280"/>
          </a:xfrm>
          <a:prstGeom prst="rect">
            <a:avLst/>
          </a:prstGeom>
          <a:noFill/>
          <a:ln w="0">
            <a:noFill/>
          </a:ln>
        </p:spPr>
        <p:txBody>
          <a:bodyPr lIns="0" tIns="60120" rIns="0" bIns="0">
            <a:noAutofit/>
          </a:bodyPr>
          <a:lstStyle/>
          <a:p>
            <a:pPr marL="9072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МРТ Т2-ВИ во фронтальной плоскости с подавлением  жира. Плексиформная нейрофиброма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Google Shape;94295;p16"/>
          <p:cNvSpPr/>
          <p:nvPr/>
        </p:nvSpPr>
        <p:spPr>
          <a:xfrm>
            <a:off x="6974280" y="1878120"/>
            <a:ext cx="3876840" cy="3273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400" b="0" strike="noStrike" spc="-1" dirty="0">
              <a:latin typeface="Arial"/>
            </a:endParaRPr>
          </a:p>
          <a:p>
            <a:pPr marL="95760" indent="-8352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гиперинтенсивные</a:t>
            </a:r>
            <a:endParaRPr lang="ru-RU" sz="2400" b="0" strike="noStrike" spc="-1" dirty="0">
              <a:latin typeface="Arial"/>
            </a:endParaRPr>
          </a:p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образования с включениями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гипоинтенсивности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 центральной зоне в области  левой орбиты и левого  кавернозного синус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93" name="Рисунок 192"/>
          <p:cNvPicPr/>
          <p:nvPr/>
        </p:nvPicPr>
        <p:blipFill>
          <a:blip r:embed="rId3"/>
          <a:stretch/>
        </p:blipFill>
        <p:spPr>
          <a:xfrm>
            <a:off x="504000" y="1944000"/>
            <a:ext cx="6048000" cy="41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94297;p17"/>
          <p:cNvSpPr txBox="1"/>
          <p:nvPr/>
        </p:nvSpPr>
        <p:spPr>
          <a:xfrm>
            <a:off x="354960" y="297000"/>
            <a:ext cx="11481840" cy="1205280"/>
          </a:xfrm>
          <a:prstGeom prst="rect">
            <a:avLst/>
          </a:prstGeom>
          <a:noFill/>
          <a:ln w="0">
            <a:noFill/>
          </a:ln>
        </p:spPr>
        <p:txBody>
          <a:bodyPr lIns="0" tIns="60120" rIns="0" bIns="0">
            <a:noAutofit/>
          </a:bodyPr>
          <a:lstStyle/>
          <a:p>
            <a:pPr marL="162720">
              <a:lnSpc>
                <a:spcPct val="100000"/>
              </a:lnSpc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mbria"/>
              </a:rPr>
              <a:t>МРТ Т2-ВИ во фронтальной плоскости.  Гемангиоперицитома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Google Shape;94299;p17"/>
          <p:cNvSpPr/>
          <p:nvPr/>
        </p:nvSpPr>
        <p:spPr>
          <a:xfrm>
            <a:off x="6627960" y="1671120"/>
            <a:ext cx="4619880" cy="412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Мужчина</a:t>
            </a:r>
            <a:r>
              <a:rPr lang="ru-RU" sz="20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24 </a:t>
            </a:r>
            <a:r>
              <a:rPr lang="ru-RU" sz="20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года</a:t>
            </a:r>
            <a:endParaRPr lang="ru-RU" sz="20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головная боль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снижение  светочувствительности слева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затруднение  жевания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3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месяцев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отек правого диска  зрительного нерва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атрофия зрительного  нерва слева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отклонение челюсти влево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левосторонний паралич лицевого нерва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  <a:p>
            <a:pPr marL="81360" indent="-6876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обьемное гиперинтенсивное дольчатое  образование в области средней  черепной ямки слева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96" name="Рисунок 195"/>
          <p:cNvPicPr/>
          <p:nvPr/>
        </p:nvPicPr>
        <p:blipFill>
          <a:blip r:embed="rId2"/>
          <a:stretch/>
        </p:blipFill>
        <p:spPr>
          <a:xfrm>
            <a:off x="504000" y="1728000"/>
            <a:ext cx="5616000" cy="46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94301;p18"/>
          <p:cNvSpPr txBox="1"/>
          <p:nvPr/>
        </p:nvSpPr>
        <p:spPr>
          <a:xfrm>
            <a:off x="505080" y="229320"/>
            <a:ext cx="10845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700" b="0" strike="noStrike" spc="-1">
                <a:solidFill>
                  <a:srgbClr val="000000"/>
                </a:solidFill>
                <a:latin typeface="Cambria"/>
              </a:rPr>
              <a:t>Цифровая субтракционная ангиограмма, после контрастирования левой  наружной сонной артерии. Гемангиоперицитома</a:t>
            </a:r>
            <a:endParaRPr lang="ru-RU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Google Shape;94303;p18"/>
          <p:cNvSpPr/>
          <p:nvPr/>
        </p:nvSpPr>
        <p:spPr>
          <a:xfrm>
            <a:off x="7694280" y="2124360"/>
            <a:ext cx="2905560" cy="2610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5760" indent="-8352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обширная</a:t>
            </a:r>
            <a:endParaRPr lang="ru-RU" sz="2400" b="0" strike="noStrike" spc="-1" dirty="0">
              <a:latin typeface="Arial"/>
            </a:endParaRPr>
          </a:p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неоваскуляризация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опухоли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3"/>
          <a:stretch/>
        </p:blipFill>
        <p:spPr>
          <a:xfrm>
            <a:off x="504000" y="1467360"/>
            <a:ext cx="6768000" cy="486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94397;p1"/>
          <p:cNvGrpSpPr/>
          <p:nvPr/>
        </p:nvGrpSpPr>
        <p:grpSpPr>
          <a:xfrm>
            <a:off x="758880" y="523440"/>
            <a:ext cx="10674000" cy="4201560"/>
            <a:chOff x="758880" y="523440"/>
            <a:chExt cx="10674000" cy="4201560"/>
          </a:xfrm>
        </p:grpSpPr>
        <p:pic>
          <p:nvPicPr>
            <p:cNvPr id="150" name="Google Shape;94398;p1"/>
            <p:cNvPicPr/>
            <p:nvPr/>
          </p:nvPicPr>
          <p:blipFill>
            <a:blip r:embed="rId2"/>
            <a:stretch/>
          </p:blipFill>
          <p:spPr>
            <a:xfrm>
              <a:off x="758880" y="523440"/>
              <a:ext cx="10674000" cy="127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1" name="Google Shape;94399;p1"/>
            <p:cNvSpPr/>
            <p:nvPr/>
          </p:nvSpPr>
          <p:spPr>
            <a:xfrm>
              <a:off x="1173240" y="1931400"/>
              <a:ext cx="8450280" cy="279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54000" rIns="0" bIns="0">
              <a:spAutoFit/>
            </a:bodyPr>
            <a:lstStyle/>
            <a:p>
              <a:pPr marL="156960" indent="-144360">
                <a:lnSpc>
                  <a:spcPct val="107000"/>
                </a:lnSpc>
                <a:buClr>
                  <a:srgbClr val="9E3611"/>
                </a:buClr>
                <a:buFont typeface="Quattrocento Sans"/>
                <a:buChar char="▪"/>
              </a:pP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В полости кавернозного синуса проходит внутренняя сонная  артерия и окружающее ее симпатическое сплетение</a:t>
              </a:r>
              <a:r>
                <a:rPr lang="ru-RU" sz="2400" b="0" strike="noStrike" spc="-1">
                  <a:solidFill>
                    <a:srgbClr val="000000"/>
                  </a:solidFill>
                  <a:latin typeface="Cambria"/>
                  <a:ea typeface="Cambria"/>
                </a:rPr>
                <a:t>. В стенках синуса- </a:t>
              </a: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глазодвигательный нерв</a:t>
              </a:r>
              <a:r>
                <a:rPr lang="ru-RU" sz="2400" b="0" strike="noStrike" spc="-1">
                  <a:solidFill>
                    <a:srgbClr val="000000"/>
                  </a:solidFill>
                  <a:latin typeface="Cambria"/>
                  <a:ea typeface="Cambria"/>
                </a:rPr>
                <a:t>, </a:t>
              </a: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блоковый</a:t>
              </a:r>
              <a:r>
                <a:rPr lang="ru-RU" sz="2400" b="0" strike="noStrike" spc="-1">
                  <a:solidFill>
                    <a:srgbClr val="000000"/>
                  </a:solidFill>
                  <a:latin typeface="Cambria"/>
                  <a:ea typeface="Cambria"/>
                </a:rPr>
                <a:t>, </a:t>
              </a: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отводящий и глазной нервы</a:t>
              </a:r>
              <a:r>
                <a:rPr lang="ru-RU" sz="2400" b="0" strike="noStrike" spc="-1">
                  <a:solidFill>
                    <a:srgbClr val="000000"/>
                  </a:solidFill>
                  <a:latin typeface="Cambria"/>
                  <a:ea typeface="Cambria"/>
                </a:rPr>
                <a:t>.  </a:t>
              </a: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Патологические состояния этих анатомических структур могут  иметь схожие клинические проявления</a:t>
              </a:r>
              <a:r>
                <a:rPr lang="ru-RU" sz="2400" b="0" strike="noStrike" spc="-1">
                  <a:solidFill>
                    <a:srgbClr val="000000"/>
                  </a:solidFill>
                  <a:latin typeface="Cambria"/>
                  <a:ea typeface="Cambria"/>
                </a:rPr>
                <a:t>. </a:t>
              </a: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Правильная постановка  диагноза</a:t>
              </a:r>
              <a:r>
                <a:rPr lang="ru-RU" sz="2400" b="0" strike="noStrike" spc="-1">
                  <a:solidFill>
                    <a:srgbClr val="000000"/>
                  </a:solidFill>
                  <a:latin typeface="Cambria"/>
                  <a:ea typeface="Cambria"/>
                </a:rPr>
                <a:t>, </a:t>
              </a:r>
              <a:r>
                <a:rPr lang="ru-RU" sz="2400" b="0" strike="noStrike" spc="-1">
                  <a:solidFill>
                    <a:srgbClr val="000000"/>
                  </a:solidFill>
                  <a:latin typeface="Times New Roman"/>
                  <a:ea typeface="Times New Roman"/>
                </a:rPr>
                <a:t>оценка степени поражения определяют дальнейшую  тактику ведения пациента</a:t>
              </a:r>
              <a:r>
                <a:rPr lang="ru-RU" sz="2400" b="0" strike="noStrike" spc="-1">
                  <a:solidFill>
                    <a:srgbClr val="000000"/>
                  </a:solidFill>
                  <a:latin typeface="Cambria"/>
                  <a:ea typeface="Cambria"/>
                </a:rPr>
                <a:t>.</a:t>
              </a:r>
              <a:endParaRPr lang="ru-RU" sz="24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94305;p19"/>
          <p:cNvSpPr txBox="1"/>
          <p:nvPr/>
        </p:nvSpPr>
        <p:spPr>
          <a:xfrm>
            <a:off x="361080" y="200520"/>
            <a:ext cx="83923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300" b="0" strike="noStrike" spc="-1">
                <a:solidFill>
                  <a:srgbClr val="000000"/>
                </a:solidFill>
                <a:latin typeface="Cambria"/>
              </a:rPr>
              <a:t>Микрофотография. Гемангиоперицитома</a:t>
            </a:r>
            <a:endParaRPr lang="ru-RU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Google Shape;94307;p19"/>
          <p:cNvSpPr/>
          <p:nvPr/>
        </p:nvSpPr>
        <p:spPr>
          <a:xfrm>
            <a:off x="6902280" y="1446120"/>
            <a:ext cx="4861080" cy="3273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400" b="0" strike="noStrike" spc="-1" dirty="0">
              <a:latin typeface="Arial"/>
            </a:endParaRPr>
          </a:p>
          <a:p>
            <a:pPr marL="95400" indent="-8280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крупные клетки с плеоморфными  ядрами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выраженными ядрышками и  умеренным количеством  эозинофильной цитоплазмы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Опухоль богато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васкуляризирована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 несколькими разветвленными  тонкостенными сосудами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02" name="Рисунок 201"/>
          <p:cNvPicPr/>
          <p:nvPr/>
        </p:nvPicPr>
        <p:blipFill>
          <a:blip r:embed="rId3"/>
          <a:stretch/>
        </p:blipFill>
        <p:spPr>
          <a:xfrm>
            <a:off x="432000" y="1198800"/>
            <a:ext cx="5832000" cy="4993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/>
          <p:nvPr/>
        </p:nvSpPr>
        <p:spPr>
          <a:xfrm>
            <a:off x="576000" y="282600"/>
            <a:ext cx="12756000" cy="1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anchor="t" anchorCtr="0">
            <a:noAutofit/>
          </a:bodyPr>
          <a:lstStyle/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Схематическая диаграмма степеней инвазии  кавернозного синуса аденомой гипофиза системы Knosp  et al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"/>
          <p:cNvSpPr/>
          <p:nvPr/>
        </p:nvSpPr>
        <p:spPr>
          <a:xfrm>
            <a:off x="6481080" y="2064600"/>
            <a:ext cx="4785000" cy="2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anchor="t" anchorCtr="0">
            <a:noAutofit/>
          </a:bodyPr>
          <a:lstStyle/>
          <a:p>
            <a:pPr marL="125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none" strike="noStrike" cap="none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</a:t>
            </a:r>
            <a:r>
              <a:rPr lang="ru-RU" sz="2000" b="1" i="1" u="none" strike="noStrike" cap="none">
                <a:solidFill>
                  <a:srgbClr val="3333FF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аденома гипофиза не пересекает медиальную  касательную линию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599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AutoNum type="arabicPlain"/>
            </a:pP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аденома гипофиза пересекает медиальную  касательную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не интеркаротидную линию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599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AutoNum type="arabicPlain"/>
            </a:pP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аденома гипофиза пересекает межкаротидную  линию</a:t>
            </a:r>
            <a:r>
              <a:rPr lang="ru-RU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не латеральную касательную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2599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AutoNum type="arabicPlain"/>
            </a:pPr>
            <a:r>
              <a:rPr lang="ru-RU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аденома гипофиза пересекает латеральную  касательную линию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"/>
          <p:cNvSpPr/>
          <p:nvPr/>
        </p:nvSpPr>
        <p:spPr>
          <a:xfrm>
            <a:off x="740160" y="5056200"/>
            <a:ext cx="32961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anchor="t" anchorCtr="0">
            <a:noAutofit/>
          </a:bodyPr>
          <a:lstStyle/>
          <a:p>
            <a:pPr marL="7416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lang="ru-RU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аденома гипофиза пересекает  межкаротидную линию</a:t>
            </a:r>
            <a:r>
              <a:rPr lang="ru-RU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ru-RU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не  латеральную касательную</a:t>
            </a:r>
            <a:r>
              <a:rPr lang="ru-RU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ru-RU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 соответсвует степени </a:t>
            </a:r>
            <a:r>
              <a:rPr lang="ru-RU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000" y="1295280"/>
            <a:ext cx="4608000" cy="352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94314;p21"/>
          <p:cNvSpPr txBox="1"/>
          <p:nvPr/>
        </p:nvSpPr>
        <p:spPr>
          <a:xfrm>
            <a:off x="505080" y="297000"/>
            <a:ext cx="95367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Схематическая диаграмма системы Cottier et al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Google Shape;94315;p21"/>
          <p:cNvSpPr/>
          <p:nvPr/>
        </p:nvSpPr>
        <p:spPr>
          <a:xfrm>
            <a:off x="433080" y="1095120"/>
            <a:ext cx="10254240" cy="15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Используется для расчета процента окружности ВСА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контактирующей с аденомой гипофиза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переходящей на кавернозный синус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Диаметр кавернозного сегмента ВСА делится на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12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часов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количество часов в контакте с опухолью подсчитывается и делится на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12:</a:t>
            </a:r>
            <a:endParaRPr lang="ru-RU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Более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67% (&gt;8/12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часов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 -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инвазия кавернозного синуса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0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Менее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25% (&lt;3/12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часов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) -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отсутствие инвазии кавернозного синуса</a:t>
            </a:r>
            <a:r>
              <a:rPr lang="ru-RU" sz="1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09" name="Google Shape;94317;p21"/>
          <p:cNvSpPr/>
          <p:nvPr/>
        </p:nvSpPr>
        <p:spPr>
          <a:xfrm>
            <a:off x="6830280" y="4261320"/>
            <a:ext cx="4132800" cy="14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 indent="-8280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процент окружности ВСА</a:t>
            </a:r>
            <a:r>
              <a:rPr lang="ru-RU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контактирующей с аденомой  гипофиза составляет </a:t>
            </a:r>
            <a:r>
              <a:rPr lang="ru-RU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33%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0" name="Рисунок 209"/>
          <p:cNvPicPr/>
          <p:nvPr/>
        </p:nvPicPr>
        <p:blipFill>
          <a:blip r:embed="rId2"/>
          <a:stretch/>
        </p:blipFill>
        <p:spPr>
          <a:xfrm>
            <a:off x="648000" y="3672000"/>
            <a:ext cx="5112000" cy="27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94319;p22"/>
          <p:cNvSpPr txBox="1"/>
          <p:nvPr/>
        </p:nvSpPr>
        <p:spPr>
          <a:xfrm>
            <a:off x="361080" y="344520"/>
            <a:ext cx="946728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МРТ Т2-ВИ во фронтальной плоскости. Аденома  гипофиза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Google Shape;94321;p22"/>
          <p:cNvSpPr/>
          <p:nvPr/>
        </p:nvSpPr>
        <p:spPr>
          <a:xfrm>
            <a:off x="6470280" y="1843560"/>
            <a:ext cx="4750200" cy="32495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 indent="-82800">
              <a:lnSpc>
                <a:spcPct val="100000"/>
              </a:lnSpc>
              <a:buClr>
                <a:srgbClr val="000000"/>
              </a:buClr>
              <a:buFont typeface="Arial"/>
              <a:buChar char="■"/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обьемное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селлярно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супраселлярное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образование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доходящее до  латеральной касательной линии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marL="95400" indent="-82800">
              <a:lnSpc>
                <a:spcPct val="100000"/>
              </a:lnSpc>
              <a:spcBef>
                <a:spcPts val="2180"/>
              </a:spcBef>
              <a:buClr>
                <a:srgbClr val="000000"/>
              </a:buClr>
              <a:buFont typeface="Arial"/>
              <a:buChar char="■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ru-RU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гол контакта ВСА с аденомой  гипофиза более </a:t>
            </a:r>
            <a:r>
              <a:rPr lang="ru-RU" sz="24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67%, </a:t>
            </a:r>
            <a:r>
              <a:rPr lang="ru-RU" sz="2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что  свидетельствует о инвазии левого  кавернозного синуса</a:t>
            </a:r>
            <a:r>
              <a:rPr lang="ru-RU" sz="24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13" name="Рисунок 212"/>
          <p:cNvPicPr/>
          <p:nvPr/>
        </p:nvPicPr>
        <p:blipFill>
          <a:blip r:embed="rId3"/>
          <a:stretch/>
        </p:blipFill>
        <p:spPr>
          <a:xfrm>
            <a:off x="576000" y="1728000"/>
            <a:ext cx="5688000" cy="43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94323;p23"/>
          <p:cNvSpPr txBox="1"/>
          <p:nvPr/>
        </p:nvSpPr>
        <p:spPr>
          <a:xfrm>
            <a:off x="217080" y="275040"/>
            <a:ext cx="1078776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mbria"/>
              </a:rPr>
              <a:t>МРТ Т1-ВИ в аксиальной плоскости с усилением гадолинием и  подавлением жира. Аденоидно-кистозная карцинома</a:t>
            </a: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Google Shape;94325;p23"/>
          <p:cNvSpPr/>
          <p:nvPr/>
        </p:nvSpPr>
        <p:spPr>
          <a:xfrm>
            <a:off x="6816600" y="2014200"/>
            <a:ext cx="4561560" cy="321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Женщина</a:t>
            </a:r>
            <a:r>
              <a:rPr lang="ru-RU" sz="20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50 </a:t>
            </a:r>
            <a:r>
              <a:rPr lang="ru-RU" sz="20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лет</a:t>
            </a:r>
            <a:endParaRPr lang="ru-RU" sz="20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головная боль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экзофтальм  слева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2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endParaRPr lang="ru-RU" sz="2000" b="0" strike="noStrike" spc="-1">
              <a:latin typeface="Arial"/>
            </a:endParaRPr>
          </a:p>
          <a:p>
            <a:pPr marL="81360">
              <a:lnSpc>
                <a:spcPct val="100000"/>
              </a:lnSpc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снижение  светочувствительности левого глаза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дефект афферентного зрачка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левосторонняя офтальмоплегия</a:t>
            </a:r>
            <a:endParaRPr lang="ru-RU" sz="2000" b="0" strike="noStrike" spc="-1">
              <a:latin typeface="Arial"/>
            </a:endParaRPr>
          </a:p>
          <a:p>
            <a:pPr marL="81360" indent="-6876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гиперинтенсивное образование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прилегающее к левой боковой  стенке полости носа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16" name="Рисунок 215"/>
          <p:cNvPicPr/>
          <p:nvPr/>
        </p:nvPicPr>
        <p:blipFill>
          <a:blip r:embed="rId2"/>
          <a:stretch/>
        </p:blipFill>
        <p:spPr>
          <a:xfrm>
            <a:off x="360000" y="2063520"/>
            <a:ext cx="6048000" cy="434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94327;p24"/>
          <p:cNvSpPr txBox="1"/>
          <p:nvPr/>
        </p:nvSpPr>
        <p:spPr>
          <a:xfrm>
            <a:off x="354960" y="297000"/>
            <a:ext cx="114818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90720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spc="-1">
                <a:solidFill>
                  <a:srgbClr val="000000"/>
                </a:solidFill>
                <a:latin typeface="Cambria"/>
              </a:rPr>
              <a:t>МРТ Т1-ВИ в аксиальной плоскости с усилением гадолинием и  подавлением жира. Аденоидно-кистозная карцинома</a:t>
            </a:r>
            <a:endParaRPr lang="ru-RU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Google Shape;94329;p24"/>
          <p:cNvSpPr/>
          <p:nvPr/>
        </p:nvSpPr>
        <p:spPr>
          <a:xfrm>
            <a:off x="7190280" y="2245320"/>
            <a:ext cx="4300920" cy="22287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</a:t>
            </a:r>
            <a:r>
              <a:rPr lang="ru-RU" sz="2400" b="1" i="1" strike="noStrike" spc="-1" dirty="0">
                <a:solidFill>
                  <a:srgbClr val="3333FF"/>
                </a:solidFill>
                <a:latin typeface="Cambria"/>
                <a:ea typeface="Cambria"/>
              </a:rPr>
              <a:t>, </a:t>
            </a: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клинический случай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5400" indent="-8280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гиперинтенсивное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образование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распространяющееся на левую 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крылонебную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ямку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19" name="Рисунок 218"/>
          <p:cNvPicPr/>
          <p:nvPr/>
        </p:nvPicPr>
        <p:blipFill>
          <a:blip r:embed="rId3"/>
          <a:stretch/>
        </p:blipFill>
        <p:spPr>
          <a:xfrm>
            <a:off x="504000" y="2016000"/>
            <a:ext cx="5832000" cy="43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94331;p25"/>
          <p:cNvSpPr txBox="1"/>
          <p:nvPr/>
        </p:nvSpPr>
        <p:spPr>
          <a:xfrm>
            <a:off x="354960" y="297000"/>
            <a:ext cx="114818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90720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spc="-1">
                <a:solidFill>
                  <a:srgbClr val="000000"/>
                </a:solidFill>
                <a:latin typeface="Cambria"/>
              </a:rPr>
              <a:t>МРТ Т1-ВИ в аксиальной плоскости с усилением гадолинием и  подавлением жира. Аденоидно-кистозная карцинома</a:t>
            </a:r>
            <a:endParaRPr lang="ru-RU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Google Shape;94333;p25"/>
          <p:cNvSpPr/>
          <p:nvPr/>
        </p:nvSpPr>
        <p:spPr>
          <a:xfrm>
            <a:off x="7622280" y="2173320"/>
            <a:ext cx="3251520" cy="31212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400" b="0" strike="noStrike" spc="-1" dirty="0">
              <a:latin typeface="Arial"/>
            </a:endParaRPr>
          </a:p>
          <a:p>
            <a:pPr marL="95760" indent="-8352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гиперинтенсивное</a:t>
            </a:r>
            <a:endParaRPr lang="ru-RU" sz="2400" b="0" strike="noStrike" spc="-1" dirty="0">
              <a:latin typeface="Arial"/>
            </a:endParaRPr>
          </a:p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образование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распространяющееся на  левую глазницу и  левый кавернозный  синус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22" name="Рисунок 221"/>
          <p:cNvPicPr/>
          <p:nvPr/>
        </p:nvPicPr>
        <p:blipFill>
          <a:blip r:embed="rId3"/>
          <a:stretch/>
        </p:blipFill>
        <p:spPr>
          <a:xfrm>
            <a:off x="360000" y="2063520"/>
            <a:ext cx="6192000" cy="427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94335;p26"/>
          <p:cNvSpPr txBox="1"/>
          <p:nvPr/>
        </p:nvSpPr>
        <p:spPr>
          <a:xfrm>
            <a:off x="577080" y="346680"/>
            <a:ext cx="932400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spc="-1">
                <a:solidFill>
                  <a:srgbClr val="000000"/>
                </a:solidFill>
                <a:latin typeface="Cambria"/>
              </a:rPr>
              <a:t>Микрофотография. Аденоидно-кистозная карцинома</a:t>
            </a:r>
            <a:endParaRPr lang="ru-RU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Google Shape;94337;p26"/>
          <p:cNvSpPr/>
          <p:nvPr/>
        </p:nvSpPr>
        <p:spPr>
          <a:xfrm>
            <a:off x="7005600" y="1801800"/>
            <a:ext cx="3876840" cy="29276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38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1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100" b="0" strike="noStrike" spc="-1" dirty="0">
              <a:latin typeface="Arial"/>
            </a:endParaRPr>
          </a:p>
          <a:p>
            <a:pPr marL="95400" indent="-15588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клетки с </a:t>
            </a:r>
            <a:r>
              <a:rPr lang="ru-RU" sz="21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гиперхромными</a:t>
            </a: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ядрами и светлой  цитоплазмой</a:t>
            </a:r>
            <a:endParaRPr lang="ru-RU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100" b="0" strike="noStrike" spc="-1" dirty="0">
              <a:latin typeface="Arial"/>
            </a:endParaRPr>
          </a:p>
          <a:p>
            <a:pPr marL="95400" indent="-155880">
              <a:lnSpc>
                <a:spcPct val="100000"/>
              </a:lnSpc>
              <a:spcBef>
                <a:spcPts val="1664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кистозная перестройка  клеток</a:t>
            </a:r>
            <a:endParaRPr lang="ru-RU" sz="2100" b="0" strike="noStrike" spc="-1" dirty="0">
              <a:latin typeface="Arial"/>
            </a:endParaRPr>
          </a:p>
          <a:p>
            <a:pPr marL="95400">
              <a:lnSpc>
                <a:spcPct val="100000"/>
              </a:lnSpc>
              <a:spcBef>
                <a:spcPts val="989"/>
              </a:spcBef>
              <a:tabLst>
                <a:tab pos="0" algn="l"/>
              </a:tabLst>
            </a:pPr>
            <a:r>
              <a:rPr lang="ru-RU" sz="2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Гистологическая  картина </a:t>
            </a:r>
            <a:r>
              <a:rPr lang="ru-RU" sz="21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периневральной</a:t>
            </a:r>
            <a:r>
              <a:rPr lang="ru-RU" sz="21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инвазии</a:t>
            </a:r>
            <a:endParaRPr lang="ru-RU" sz="2100" b="0" strike="noStrike" spc="-1" dirty="0">
              <a:latin typeface="Arial"/>
            </a:endParaRPr>
          </a:p>
        </p:txBody>
      </p:sp>
      <p:pic>
        <p:nvPicPr>
          <p:cNvPr id="225" name="Рисунок 224"/>
          <p:cNvPicPr/>
          <p:nvPr/>
        </p:nvPicPr>
        <p:blipFill>
          <a:blip r:embed="rId3"/>
          <a:stretch/>
        </p:blipFill>
        <p:spPr>
          <a:xfrm>
            <a:off x="599040" y="1584000"/>
            <a:ext cx="5593320" cy="46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94339;p27"/>
          <p:cNvSpPr txBox="1"/>
          <p:nvPr/>
        </p:nvSpPr>
        <p:spPr>
          <a:xfrm>
            <a:off x="417960" y="242280"/>
            <a:ext cx="9611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mbria"/>
              </a:rPr>
              <a:t>МРТ Т2-ВИ во фронтальной плоскости. Супраселлярная  герминогенная опухоль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Google Shape;94341;p27"/>
          <p:cNvSpPr/>
          <p:nvPr/>
        </p:nvSpPr>
        <p:spPr>
          <a:xfrm>
            <a:off x="6225480" y="1619280"/>
            <a:ext cx="5751360" cy="348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7416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Девочка</a:t>
            </a:r>
            <a:r>
              <a:rPr lang="ru-RU" sz="2000" b="1" i="1" strike="noStrike" spc="-1">
                <a:solidFill>
                  <a:srgbClr val="3333FF"/>
                </a:solidFill>
                <a:latin typeface="Cambria"/>
                <a:ea typeface="Cambria"/>
              </a:rPr>
              <a:t>, 9 </a:t>
            </a:r>
            <a:r>
              <a:rPr lang="ru-RU" sz="2000" b="1" i="1" strike="noStrike" spc="-1">
                <a:solidFill>
                  <a:srgbClr val="3333FF"/>
                </a:solidFill>
                <a:latin typeface="Times New Roman"/>
                <a:ea typeface="Times New Roman"/>
              </a:rPr>
              <a:t>лет</a:t>
            </a:r>
            <a:endParaRPr lang="ru-RU" sz="2000" b="0" strike="noStrike" spc="-1">
              <a:latin typeface="Arial"/>
            </a:endParaRPr>
          </a:p>
          <a:p>
            <a:pPr marL="74160">
              <a:lnSpc>
                <a:spcPct val="100000"/>
              </a:lnSpc>
              <a:spcBef>
                <a:spcPts val="6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полиурия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полидипсия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головная боль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 течение месяца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диплопия со снижением зрения на оба  глаза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15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дней</a:t>
            </a:r>
            <a:endParaRPr lang="ru-RU" sz="1800" b="0" strike="noStrike" spc="-1">
              <a:latin typeface="Arial"/>
            </a:endParaRPr>
          </a:p>
          <a:p>
            <a:pPr marL="7416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Лаборатлрно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бета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клетки хорионического  гонадотропина человека в спинномозговой жидкости в  количестве 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574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мМЕ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/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мл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;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норма 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&lt;5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мМЕ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/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мл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альфа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фетопротеин в количестве 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278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/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мл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;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норма 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&lt;1,2 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</a:t>
            </a:r>
            <a:r>
              <a:rPr lang="ru-RU" sz="1800" b="0" strike="noStrike" spc="-1">
                <a:solidFill>
                  <a:srgbClr val="000000"/>
                </a:solidFill>
                <a:latin typeface="Cambria"/>
                <a:ea typeface="Cambria"/>
              </a:rPr>
              <a:t>/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мл</a:t>
            </a:r>
            <a:endParaRPr lang="ru-RU" sz="1800" b="0" strike="noStrike" spc="-1">
              <a:latin typeface="Arial"/>
            </a:endParaRPr>
          </a:p>
          <a:p>
            <a:pPr marL="74160" indent="-6192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обьемное гиперинтенсивное образование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дольчатого  строения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распространяющееся на правый  кавернозный синус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8" name="Рисунок 227"/>
          <p:cNvPicPr/>
          <p:nvPr/>
        </p:nvPicPr>
        <p:blipFill>
          <a:blip r:embed="rId2"/>
          <a:stretch/>
        </p:blipFill>
        <p:spPr>
          <a:xfrm>
            <a:off x="576000" y="1368000"/>
            <a:ext cx="5472000" cy="511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94343;p28"/>
          <p:cNvSpPr txBox="1"/>
          <p:nvPr/>
        </p:nvSpPr>
        <p:spPr>
          <a:xfrm>
            <a:off x="354960" y="297000"/>
            <a:ext cx="114818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90720">
              <a:lnSpc>
                <a:spcPct val="100000"/>
              </a:lnSpc>
              <a:tabLst>
                <a:tab pos="0" algn="l"/>
              </a:tabLst>
            </a:pPr>
            <a:r>
              <a:rPr lang="ru-RU" sz="3400" b="0" strike="noStrike" spc="-1">
                <a:solidFill>
                  <a:srgbClr val="000000"/>
                </a:solidFill>
                <a:latin typeface="Cambria"/>
              </a:rPr>
              <a:t>МРТ Т1-ВИ во фронтальной плоскости. Супраселлярная  герминогенная опухоль</a:t>
            </a:r>
            <a:endParaRPr lang="ru-RU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Google Shape;94345;p28"/>
          <p:cNvSpPr/>
          <p:nvPr/>
        </p:nvSpPr>
        <p:spPr>
          <a:xfrm>
            <a:off x="7460640" y="2234520"/>
            <a:ext cx="3538440" cy="18593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0" algn="l"/>
              </a:tabLst>
            </a:pPr>
            <a:endParaRPr lang="ru-RU" sz="2400" b="0" strike="noStrike" spc="-1" dirty="0">
              <a:latin typeface="Arial"/>
            </a:endParaRPr>
          </a:p>
          <a:p>
            <a:pPr marL="95760" indent="-83520">
              <a:lnSpc>
                <a:spcPct val="100000"/>
              </a:lnSpc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гипоинтенсивность</a:t>
            </a:r>
            <a:endParaRPr lang="ru-RU" sz="2400" b="0" strike="noStrike" spc="-1" dirty="0">
              <a:latin typeface="Arial"/>
            </a:endParaRPr>
          </a:p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сигнала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31" name="Рисунок 230"/>
          <p:cNvPicPr/>
          <p:nvPr/>
        </p:nvPicPr>
        <p:blipFill>
          <a:blip r:embed="rId3"/>
          <a:stretch/>
        </p:blipFill>
        <p:spPr>
          <a:xfrm>
            <a:off x="648000" y="1636560"/>
            <a:ext cx="6192000" cy="4483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ject 2"/>
          <p:cNvPicPr/>
          <p:nvPr/>
        </p:nvPicPr>
        <p:blipFill>
          <a:blip r:embed="rId2"/>
          <a:stretch/>
        </p:blipFill>
        <p:spPr>
          <a:xfrm>
            <a:off x="914400" y="487440"/>
            <a:ext cx="10216800" cy="1609200"/>
          </a:xfrm>
          <a:prstGeom prst="rect">
            <a:avLst/>
          </a:prstGeom>
          <a:ln w="0">
            <a:noFill/>
          </a:ln>
        </p:spPr>
      </p:pic>
      <p:sp>
        <p:nvSpPr>
          <p:cNvPr id="153" name="object 3"/>
          <p:cNvSpPr/>
          <p:nvPr/>
        </p:nvSpPr>
        <p:spPr>
          <a:xfrm>
            <a:off x="1045080" y="2074320"/>
            <a:ext cx="9887760" cy="292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8160" rIns="0" bIns="0">
            <a:spAutoFit/>
          </a:bodyPr>
          <a:lstStyle/>
          <a:p>
            <a:pPr marL="104760" indent="-92520">
              <a:lnSpc>
                <a:spcPct val="100000"/>
              </a:lnSpc>
              <a:spcBef>
                <a:spcPts val="1009"/>
              </a:spcBef>
              <a:buClr>
                <a:srgbClr val="9E3611"/>
              </a:buClr>
              <a:buSzPct val="79000"/>
              <a:buFont typeface="Segoe UI Symbol"/>
              <a:buChar char="▪"/>
              <a:tabLst>
                <a:tab pos="105480" algn="l"/>
              </a:tabLst>
            </a:pPr>
            <a:r>
              <a:rPr lang="ru-RU" sz="2400" b="0" strike="noStrike" spc="-12">
                <a:solidFill>
                  <a:srgbClr val="000000"/>
                </a:solidFill>
                <a:latin typeface="Times New Roman"/>
              </a:rPr>
              <a:t>изучить</a:t>
            </a:r>
            <a:r>
              <a:rPr lang="ru-RU" sz="2400" b="0" strike="noStrike" spc="-86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26">
                <a:solidFill>
                  <a:srgbClr val="000000"/>
                </a:solidFill>
                <a:latin typeface="Times New Roman"/>
              </a:rPr>
              <a:t>анатомию</a:t>
            </a:r>
            <a:r>
              <a:rPr lang="ru-RU" sz="2400" b="0" strike="noStrike" spc="-72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5">
                <a:solidFill>
                  <a:srgbClr val="000000"/>
                </a:solidFill>
                <a:latin typeface="Times New Roman"/>
              </a:rPr>
              <a:t>кавернозного</a:t>
            </a:r>
            <a:r>
              <a:rPr lang="ru-RU" sz="2400" b="0" strike="noStrike" spc="-6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синуса</a:t>
            </a:r>
            <a:endParaRPr lang="ru-RU" sz="2400" b="0" strike="noStrike" spc="-1">
              <a:latin typeface="Arial"/>
            </a:endParaRPr>
          </a:p>
          <a:p>
            <a:pPr marL="104040" indent="-91800">
              <a:lnSpc>
                <a:spcPts val="2591"/>
              </a:lnSpc>
              <a:spcBef>
                <a:spcPts val="1239"/>
              </a:spcBef>
              <a:buClr>
                <a:srgbClr val="9E3611"/>
              </a:buClr>
              <a:buSzPct val="79000"/>
              <a:buFont typeface="Segoe UI Symbol"/>
              <a:buChar char="▪"/>
              <a:tabLst>
                <a:tab pos="105480" algn="l"/>
              </a:tabLst>
            </a:pP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рассмотреть</a:t>
            </a:r>
            <a:r>
              <a:rPr lang="ru-RU" sz="2400" b="0" strike="noStrike" spc="-72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особенности</a:t>
            </a:r>
            <a:r>
              <a:rPr lang="ru-RU" sz="2400" b="0" strike="noStrike" spc="-4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2">
                <a:solidFill>
                  <a:srgbClr val="000000"/>
                </a:solidFill>
                <a:latin typeface="Times New Roman"/>
              </a:rPr>
              <a:t>визуализации</a:t>
            </a:r>
            <a:r>
              <a:rPr lang="ru-RU" sz="2400" b="0" strike="noStrike" spc="-6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2">
                <a:solidFill>
                  <a:srgbClr val="000000"/>
                </a:solidFill>
                <a:latin typeface="Times New Roman"/>
              </a:rPr>
              <a:t>патологических</a:t>
            </a:r>
            <a:r>
              <a:rPr lang="ru-RU" sz="2400" b="0" strike="noStrike" spc="-6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2">
                <a:solidFill>
                  <a:srgbClr val="000000"/>
                </a:solidFill>
                <a:latin typeface="Times New Roman"/>
              </a:rPr>
              <a:t>состояний </a:t>
            </a:r>
            <a:r>
              <a:rPr lang="ru-RU" sz="2400" b="0" strike="noStrike" spc="-585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5">
                <a:solidFill>
                  <a:srgbClr val="000000"/>
                </a:solidFill>
                <a:latin typeface="Times New Roman"/>
              </a:rPr>
              <a:t>кавернозного</a:t>
            </a:r>
            <a:r>
              <a:rPr lang="ru-RU" sz="2400" b="0" strike="noStrike" spc="-6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синуса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</a:rPr>
              <a:t>, </a:t>
            </a: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учитывая</a:t>
            </a:r>
            <a:r>
              <a:rPr lang="ru-RU" sz="2400" b="0" strike="noStrike" spc="-75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гистологические</a:t>
            </a:r>
            <a:r>
              <a:rPr lang="ru-RU" sz="2400" b="0" strike="noStrike" spc="-66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данные</a:t>
            </a:r>
            <a:endParaRPr lang="ru-RU" sz="2400" b="0" strike="noStrike" spc="-1">
              <a:latin typeface="Arial"/>
            </a:endParaRPr>
          </a:p>
          <a:p>
            <a:pPr marL="104040" indent="-91800">
              <a:lnSpc>
                <a:spcPts val="2591"/>
              </a:lnSpc>
              <a:spcBef>
                <a:spcPts val="1199"/>
              </a:spcBef>
              <a:buClr>
                <a:srgbClr val="9E3611"/>
              </a:buClr>
              <a:buSzPct val="79000"/>
              <a:buFont typeface="Segoe UI Symbol"/>
              <a:buChar char="▪"/>
              <a:tabLst>
                <a:tab pos="172080" algn="l"/>
              </a:tabLst>
            </a:pPr>
            <a:r>
              <a:rPr lang="ru-RU" sz="2400" b="0" strike="noStrike" spc="-15">
                <a:solidFill>
                  <a:srgbClr val="000000"/>
                </a:solidFill>
                <a:latin typeface="Times New Roman"/>
              </a:rPr>
              <a:t>научиться дифференцировать </a:t>
            </a:r>
            <a:r>
              <a:rPr lang="ru-RU" sz="2400" b="0" strike="noStrike" spc="-21">
                <a:solidFill>
                  <a:srgbClr val="000000"/>
                </a:solidFill>
                <a:latin typeface="Times New Roman"/>
              </a:rPr>
              <a:t>патологию </a:t>
            </a:r>
            <a:r>
              <a:rPr lang="ru-RU" sz="2400" b="0" strike="noStrike" spc="-15">
                <a:solidFill>
                  <a:srgbClr val="000000"/>
                </a:solidFill>
                <a:latin typeface="Times New Roman"/>
              </a:rPr>
              <a:t>кавернозного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синуса с </a:t>
            </a:r>
            <a:r>
              <a:rPr lang="ru-RU" sz="2400" b="0" strike="noStrike" spc="-12">
                <a:solidFill>
                  <a:srgbClr val="000000"/>
                </a:solidFill>
                <a:latin typeface="Times New Roman"/>
              </a:rPr>
              <a:t>другими </a:t>
            </a: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5">
                <a:solidFill>
                  <a:srgbClr val="000000"/>
                </a:solidFill>
                <a:latin typeface="Times New Roman"/>
              </a:rPr>
              <a:t>патологиями</a:t>
            </a:r>
            <a:r>
              <a:rPr lang="ru-RU" sz="2400" b="0" strike="noStrike" spc="-15">
                <a:solidFill>
                  <a:srgbClr val="000000"/>
                </a:solidFill>
                <a:latin typeface="Cambria"/>
              </a:rPr>
              <a:t>,</a:t>
            </a:r>
            <a:r>
              <a:rPr lang="ru-RU" sz="2400" b="0" strike="noStrike" spc="-7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имеющими</a:t>
            </a:r>
            <a:r>
              <a:rPr lang="ru-RU" sz="2400" b="0" strike="noStrike" spc="-75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35">
                <a:solidFill>
                  <a:srgbClr val="000000"/>
                </a:solidFill>
                <a:latin typeface="Times New Roman"/>
              </a:rPr>
              <a:t>схожие</a:t>
            </a:r>
            <a:r>
              <a:rPr lang="ru-RU" sz="2400" b="0" strike="noStrike" spc="-72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клинические</a:t>
            </a:r>
            <a:r>
              <a:rPr lang="ru-RU" sz="2400" b="0" strike="noStrike" spc="-55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и</a:t>
            </a:r>
            <a:r>
              <a:rPr lang="ru-RU" sz="2400" b="0" strike="noStrike" spc="-8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диагностические</a:t>
            </a:r>
            <a:r>
              <a:rPr lang="ru-RU" sz="2400" b="0" strike="noStrike" spc="-4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признаки</a:t>
            </a:r>
            <a:endParaRPr lang="ru-RU" sz="2400" b="0" strike="noStrike" spc="-1">
              <a:latin typeface="Arial"/>
            </a:endParaRPr>
          </a:p>
          <a:p>
            <a:pPr marL="104760" indent="-92520">
              <a:lnSpc>
                <a:spcPct val="100000"/>
              </a:lnSpc>
              <a:spcBef>
                <a:spcPts val="876"/>
              </a:spcBef>
              <a:buClr>
                <a:srgbClr val="9E3611"/>
              </a:buClr>
              <a:buSzPct val="79000"/>
              <a:buFont typeface="Segoe UI Symbol"/>
              <a:buChar char="▪"/>
              <a:tabLst>
                <a:tab pos="105480" algn="l"/>
              </a:tabLst>
            </a:pPr>
            <a:r>
              <a:rPr lang="ru-RU" sz="2400" b="0" strike="noStrike" spc="-12">
                <a:solidFill>
                  <a:srgbClr val="000000"/>
                </a:solidFill>
                <a:latin typeface="Times New Roman"/>
              </a:rPr>
              <a:t>разобрать</a:t>
            </a:r>
            <a:r>
              <a:rPr lang="ru-RU" sz="2400" b="0" strike="noStrike" spc="-92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5">
                <a:solidFill>
                  <a:srgbClr val="000000"/>
                </a:solidFill>
                <a:latin typeface="Times New Roman"/>
              </a:rPr>
              <a:t>возможные</a:t>
            </a:r>
            <a:r>
              <a:rPr lang="ru-RU" sz="2400" b="0" strike="noStrike" spc="-8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15">
                <a:solidFill>
                  <a:srgbClr val="000000"/>
                </a:solidFill>
                <a:latin typeface="Times New Roman"/>
              </a:rPr>
              <a:t>ловушки</a:t>
            </a:r>
            <a:r>
              <a:rPr lang="ru-RU" sz="2400" b="0" strike="noStrike" spc="-86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0" strike="noStrike" spc="-7">
                <a:solidFill>
                  <a:srgbClr val="000000"/>
                </a:solidFill>
                <a:latin typeface="Times New Roman"/>
              </a:rPr>
              <a:t>интерпретации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94347;p29"/>
          <p:cNvSpPr txBox="1"/>
          <p:nvPr/>
        </p:nvSpPr>
        <p:spPr>
          <a:xfrm>
            <a:off x="505080" y="371160"/>
            <a:ext cx="937620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mbria"/>
              </a:rPr>
              <a:t>МРТ Т1-ВИ во фронтальной плоскости с усилением  гадолинием. Супраселлярная герминогенная опухоль</a:t>
            </a:r>
            <a:endParaRPr lang="ru-RU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Google Shape;94349;p29"/>
          <p:cNvSpPr/>
          <p:nvPr/>
        </p:nvSpPr>
        <p:spPr>
          <a:xfrm>
            <a:off x="7535880" y="2029320"/>
            <a:ext cx="3423960" cy="31212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 dirty="0">
                <a:solidFill>
                  <a:srgbClr val="3333FF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400" b="0" strike="noStrike" spc="-1" dirty="0">
              <a:latin typeface="Arial"/>
            </a:endParaRPr>
          </a:p>
          <a:p>
            <a:pPr marL="95760" indent="-83520">
              <a:lnSpc>
                <a:spcPct val="100000"/>
              </a:lnSpc>
              <a:spcBef>
                <a:spcPts val="1191"/>
              </a:spcBef>
              <a:buClr>
                <a:srgbClr val="000000"/>
              </a:buClr>
              <a:buFont typeface="Arial"/>
              <a:buChar char="■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однородный</a:t>
            </a:r>
            <a:endParaRPr lang="ru-RU" sz="2400" b="0" strike="noStrike" spc="-1" dirty="0">
              <a:latin typeface="Arial"/>
            </a:endParaRPr>
          </a:p>
          <a:p>
            <a:pPr marL="9540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гипоинтенсивный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сигнал с  неконтрастными  включениями в  верхней части  образования</a:t>
            </a:r>
            <a:r>
              <a:rPr lang="ru-RU" sz="24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34" name="Рисунок 233"/>
          <p:cNvPicPr/>
          <p:nvPr/>
        </p:nvPicPr>
        <p:blipFill>
          <a:blip r:embed="rId3"/>
          <a:stretch/>
        </p:blipFill>
        <p:spPr>
          <a:xfrm>
            <a:off x="640800" y="1911600"/>
            <a:ext cx="6415560" cy="435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94351;p30"/>
          <p:cNvPicPr/>
          <p:nvPr/>
        </p:nvPicPr>
        <p:blipFill>
          <a:blip r:embed="rId2"/>
          <a:stretch/>
        </p:blipFill>
        <p:spPr>
          <a:xfrm>
            <a:off x="0" y="55440"/>
            <a:ext cx="11764440" cy="1620720"/>
          </a:xfrm>
          <a:prstGeom prst="rect">
            <a:avLst/>
          </a:prstGeom>
          <a:ln w="0">
            <a:noFill/>
          </a:ln>
        </p:spPr>
      </p:pic>
      <p:sp>
        <p:nvSpPr>
          <p:cNvPr id="236" name="Google Shape;94352;p30"/>
          <p:cNvSpPr/>
          <p:nvPr/>
        </p:nvSpPr>
        <p:spPr>
          <a:xfrm>
            <a:off x="289080" y="1579680"/>
            <a:ext cx="11158560" cy="427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457200" indent="-406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Это сосудистая мальформация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800" b="0" strike="noStrike" spc="-1">
              <a:latin typeface="Arial"/>
            </a:endParaRPr>
          </a:p>
          <a:p>
            <a:pPr marL="457200" indent="-406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Локализация 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чаще всего в паренхиме головного мозга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могут возникать в  кавернозном синусе или мосто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мозжечковых углах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>
              <a:latin typeface="Arial"/>
            </a:endParaRPr>
          </a:p>
          <a:p>
            <a:pPr marL="457200" indent="-406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Факторы риска 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средний возраст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женский пол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>
              <a:latin typeface="Arial"/>
            </a:endParaRPr>
          </a:p>
          <a:p>
            <a:pPr marL="457200" indent="-406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(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многочисленные расширенные сосудистые каналы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выстланные эндотелиальными клетками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>
              <a:latin typeface="Arial"/>
            </a:endParaRPr>
          </a:p>
          <a:p>
            <a:pPr marL="457200" indent="-406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МРТ Т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2-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 сигнала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>
              <a:latin typeface="Arial"/>
            </a:endParaRPr>
          </a:p>
          <a:p>
            <a:pPr marL="457200" indent="-4060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НаТ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1-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 с контрастированием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постепенное 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«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заполнение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»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контрастным  веществом с однородной гиперинтенсивностью сигнала</a:t>
            </a:r>
            <a:r>
              <a:rPr lang="ru-RU" sz="28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680" y="30240"/>
            <a:ext cx="11410561" cy="173772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"/>
          <p:cNvSpPr/>
          <p:nvPr/>
        </p:nvSpPr>
        <p:spPr>
          <a:xfrm flipH="1">
            <a:off x="6945625" y="4599700"/>
            <a:ext cx="3934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anchor="t" anchorCtr="0">
            <a:noAutofit/>
          </a:bodyPr>
          <a:lstStyle/>
          <a:p>
            <a:pPr marL="11988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Quattrocento Sans"/>
              <a:buChar char="▪"/>
            </a:pPr>
            <a:r>
              <a:rPr lang="ru-RU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центральное усиление сигнала  внутри поражения</a:t>
            </a:r>
            <a:r>
              <a:rPr lang="ru-RU" sz="22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4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475" y="1635475"/>
            <a:ext cx="6137750" cy="48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"/>
          <p:cNvSpPr/>
          <p:nvPr/>
        </p:nvSpPr>
        <p:spPr>
          <a:xfrm>
            <a:off x="6945650" y="2215700"/>
            <a:ext cx="4230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119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Женщина, </a:t>
            </a:r>
            <a:r>
              <a:rPr lang="ru-RU" sz="2200" b="1" i="1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45 лет</a:t>
            </a:r>
            <a:endParaRPr sz="2200" i="0" u="none" strike="noStrike" cap="none">
              <a:latin typeface="Cambria"/>
              <a:ea typeface="Cambria"/>
              <a:cs typeface="Cambria"/>
              <a:sym typeface="Cambria"/>
            </a:endParaRPr>
          </a:p>
          <a:p>
            <a:pPr marL="119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i="1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Жалобы: </a:t>
            </a:r>
            <a:r>
              <a:rPr lang="ru-RU" sz="220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снижение остроты зрения на  левый глаз, в течение 6 месяцев.</a:t>
            </a:r>
            <a:endParaRPr sz="2200" i="0" u="none" strike="noStrike" cap="none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None/>
            </a:pPr>
            <a:endParaRPr sz="2200" i="0" u="none" strike="noStrike" cap="none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94364;p33"/>
          <p:cNvGrpSpPr/>
          <p:nvPr/>
        </p:nvGrpSpPr>
        <p:grpSpPr>
          <a:xfrm>
            <a:off x="347760" y="30240"/>
            <a:ext cx="11337480" cy="6479640"/>
            <a:chOff x="347760" y="30240"/>
            <a:chExt cx="11337480" cy="6479640"/>
          </a:xfrm>
        </p:grpSpPr>
        <p:pic>
          <p:nvPicPr>
            <p:cNvPr id="246" name="Google Shape;94365;p33"/>
            <p:cNvPicPr/>
            <p:nvPr/>
          </p:nvPicPr>
          <p:blipFill>
            <a:blip r:embed="rId2"/>
            <a:stretch/>
          </p:blipFill>
          <p:spPr>
            <a:xfrm>
              <a:off x="347760" y="30240"/>
              <a:ext cx="11337480" cy="1737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7" name="Google Shape;94367;p33"/>
          <p:cNvSpPr txBox="1"/>
          <p:nvPr/>
        </p:nvSpPr>
        <p:spPr>
          <a:xfrm>
            <a:off x="8607600" y="2323440"/>
            <a:ext cx="278964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pc="-1" dirty="0">
                <a:solidFill>
                  <a:srgbClr val="0070C0"/>
                </a:solidFill>
                <a:latin typeface="Times New Roman"/>
                <a:ea typeface="Times New Roman"/>
              </a:rPr>
              <a:t>Т</a:t>
            </a: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от же  клинический  случай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Google Shape;94368;p33"/>
          <p:cNvSpPr/>
          <p:nvPr/>
        </p:nvSpPr>
        <p:spPr>
          <a:xfrm>
            <a:off x="8517600" y="3542760"/>
            <a:ext cx="2879640" cy="123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 indent="-12672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полное  заполнение  контрастным  вевеством с  однородным  усилением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49" name="Рисунок 4_1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569880" y="1715040"/>
            <a:ext cx="7354800" cy="479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94370;p34"/>
          <p:cNvGrpSpPr/>
          <p:nvPr/>
        </p:nvGrpSpPr>
        <p:grpSpPr>
          <a:xfrm>
            <a:off x="725400" y="60480"/>
            <a:ext cx="11032920" cy="6400440"/>
            <a:chOff x="725400" y="60480"/>
            <a:chExt cx="11032920" cy="6400440"/>
          </a:xfrm>
        </p:grpSpPr>
        <p:pic>
          <p:nvPicPr>
            <p:cNvPr id="251" name="Google Shape;94371;p34"/>
            <p:cNvPicPr/>
            <p:nvPr/>
          </p:nvPicPr>
          <p:blipFill>
            <a:blip r:embed="rId3"/>
            <a:stretch/>
          </p:blipFill>
          <p:spPr>
            <a:xfrm>
              <a:off x="725400" y="60480"/>
              <a:ext cx="11032920" cy="1963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2" name="Google Shape;94373;p34"/>
          <p:cNvSpPr txBox="1"/>
          <p:nvPr/>
        </p:nvSpPr>
        <p:spPr>
          <a:xfrm>
            <a:off x="8551800" y="2237400"/>
            <a:ext cx="288000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pc="-1" dirty="0">
                <a:solidFill>
                  <a:srgbClr val="0070C0"/>
                </a:solidFill>
                <a:latin typeface="Times New Roman"/>
                <a:ea typeface="Times New Roman"/>
              </a:rPr>
              <a:t>Т</a:t>
            </a:r>
            <a:r>
              <a:rPr lang="ru-RU" sz="24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от же клинический  случай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Google Shape;94374;p34"/>
          <p:cNvSpPr/>
          <p:nvPr/>
        </p:nvSpPr>
        <p:spPr>
          <a:xfrm>
            <a:off x="8443800" y="3786840"/>
            <a:ext cx="2835000" cy="22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9880" indent="-14580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накопление  индикатора внутри  поражения в левый  кавернозный синус 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стрелка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54" name="Рисунок 4_2" descr="Изображение выглядит как внутренний, закрыть, серебряный&#10;&#10;Автоматически созданное описание"/>
          <p:cNvPicPr/>
          <p:nvPr/>
        </p:nvPicPr>
        <p:blipFill>
          <a:blip r:embed="rId4"/>
          <a:stretch/>
        </p:blipFill>
        <p:spPr>
          <a:xfrm>
            <a:off x="896760" y="1936800"/>
            <a:ext cx="7321680" cy="4524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94376;p35"/>
          <p:cNvPicPr/>
          <p:nvPr/>
        </p:nvPicPr>
        <p:blipFill>
          <a:blip r:embed="rId2"/>
          <a:stretch/>
        </p:blipFill>
        <p:spPr>
          <a:xfrm>
            <a:off x="738360" y="360360"/>
            <a:ext cx="10953360" cy="1553760"/>
          </a:xfrm>
          <a:prstGeom prst="rect">
            <a:avLst/>
          </a:prstGeom>
          <a:ln w="0">
            <a:noFill/>
          </a:ln>
        </p:spPr>
      </p:pic>
      <p:sp>
        <p:nvSpPr>
          <p:cNvPr id="256" name="Google Shape;94377;p35"/>
          <p:cNvSpPr/>
          <p:nvPr/>
        </p:nvSpPr>
        <p:spPr>
          <a:xfrm>
            <a:off x="855360" y="1510920"/>
            <a:ext cx="10176840" cy="505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8160" rIns="0" bIns="0">
            <a:spAutoFit/>
          </a:bodyPr>
          <a:lstStyle/>
          <a:p>
            <a:pPr marL="156960" indent="-144360">
              <a:lnSpc>
                <a:spcPct val="10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Бывают доброкачественные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меланоцитома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 злокачественные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меланома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Чаще возникает в возрасте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40-50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7000"/>
              </a:lnSpc>
              <a:spcBef>
                <a:spcPts val="123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Гистологически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многоугольные или веретенообразные клетки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Митотическая активность и ядрышки незаметны при меланоцитомах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но  заметны при меланомах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7000"/>
              </a:lnSpc>
              <a:spcBef>
                <a:spcPts val="1205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Локализацияя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задняя черепная ямка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пещера тройничного нерва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шейный и  грудной позвоночный канал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876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КТ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изображении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гиператтенуация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7000"/>
              </a:lnSpc>
              <a:spcBef>
                <a:spcPts val="1239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МРТ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изображении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 сигнала на Т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1-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 и  неоднородная интенсивность сигнала с участками гипоинтенсивности на Т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2-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ВИ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94380;p36"/>
          <p:cNvSpPr txBox="1"/>
          <p:nvPr/>
        </p:nvSpPr>
        <p:spPr>
          <a:xfrm>
            <a:off x="6555960" y="1792440"/>
            <a:ext cx="31579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Женщина</a:t>
            </a:r>
            <a:r>
              <a:rPr lang="ru-RU" sz="2400" b="1" i="1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1" i="1" strike="noStrike" spc="-1">
                <a:solidFill>
                  <a:srgbClr val="0070C0"/>
                </a:solidFill>
                <a:latin typeface="Cambria"/>
                <a:ea typeface="Cambria"/>
              </a:rPr>
              <a:t>36 </a:t>
            </a:r>
            <a:r>
              <a:rPr lang="ru-RU" sz="2400" b="1" i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лет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Google Shape;94381;p36"/>
          <p:cNvSpPr/>
          <p:nvPr/>
        </p:nvSpPr>
        <p:spPr>
          <a:xfrm>
            <a:off x="6243840" y="2732400"/>
            <a:ext cx="5073120" cy="234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93240" indent="50040">
              <a:lnSpc>
                <a:spcPct val="100000"/>
              </a:lnSpc>
              <a:tabLst>
                <a:tab pos="0" algn="l"/>
              </a:tabLst>
            </a:pPr>
            <a:r>
              <a:rPr lang="ru-RU" sz="17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Жалобы</a:t>
            </a:r>
            <a:r>
              <a:rPr lang="ru-RU" sz="17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головная боль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3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лет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 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онемение левой стороны лица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трудности  при жевании и диплопия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течение 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6 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месяцев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marL="93240">
              <a:lnSpc>
                <a:spcPct val="100000"/>
              </a:lnSpc>
              <a:tabLst>
                <a:tab pos="0" algn="l"/>
              </a:tabLst>
            </a:pPr>
            <a:r>
              <a:rPr lang="ru-RU" sz="1700" b="0" i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Обьективно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: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паралич левой прямой мышцы живота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умеренный птоз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ослабление силы левой жевательной  мышцы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отсутствие рефлекса глазного  дна слева</a:t>
            </a:r>
            <a:r>
              <a:rPr lang="ru-RU" sz="17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700" b="0" strike="noStrike" spc="-1" dirty="0">
              <a:latin typeface="Arial"/>
            </a:endParaRPr>
          </a:p>
          <a:p>
            <a:pPr marL="93240" indent="-1076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17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неоднородное образование с  периферической </a:t>
            </a:r>
            <a:r>
              <a:rPr lang="ru-RU" sz="17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гиператтенуацией</a:t>
            </a:r>
            <a:r>
              <a:rPr lang="ru-RU" sz="17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 левом кавернозном синусе</a:t>
            </a:r>
            <a:r>
              <a:rPr lang="ru-RU" sz="17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700" b="0" strike="noStrike" spc="-1" dirty="0">
              <a:latin typeface="Arial"/>
            </a:endParaRPr>
          </a:p>
        </p:txBody>
      </p:sp>
      <p:pic>
        <p:nvPicPr>
          <p:cNvPr id="260" name="Рисунок 3_0" descr="Изображение выглядит как текст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472860" y="1574640"/>
            <a:ext cx="5614920" cy="4697280"/>
          </a:xfrm>
          <a:prstGeom prst="rect">
            <a:avLst/>
          </a:prstGeom>
          <a:ln w="0">
            <a:noFill/>
          </a:ln>
        </p:spPr>
      </p:pic>
      <p:sp>
        <p:nvSpPr>
          <p:cNvPr id="6" name="Google Shape;94387;p37">
            <a:extLst>
              <a:ext uri="{FF2B5EF4-FFF2-40B4-BE49-F238E27FC236}">
                <a16:creationId xmlns:a16="http://schemas.microsoft.com/office/drawing/2014/main" id="{E5657FD2-CC94-EF40-AFC7-D00F0BB29E38}"/>
              </a:ext>
            </a:extLst>
          </p:cNvPr>
          <p:cNvSpPr txBox="1"/>
          <p:nvPr/>
        </p:nvSpPr>
        <p:spPr>
          <a:xfrm>
            <a:off x="0" y="188640"/>
            <a:ext cx="11481840" cy="1277640"/>
          </a:xfrm>
          <a:prstGeom prst="rect">
            <a:avLst/>
          </a:prstGeom>
          <a:noFill/>
          <a:ln w="0">
            <a:noFill/>
          </a:ln>
        </p:spPr>
        <p:txBody>
          <a:bodyPr lIns="0" tIns="132480" rIns="0" bIns="0">
            <a:noAutofit/>
          </a:bodyPr>
          <a:lstStyle/>
          <a:p>
            <a:pPr marL="398880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КТ– ИЗОБРАЖЕНИЕ В АКСИАЛЬНОЙ ПЛОСКОСТИ. МЕЛАНОМА КАВЕРНОЗНОГО СИНУСА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94385;p37"/>
          <p:cNvSpPr/>
          <p:nvPr/>
        </p:nvSpPr>
        <p:spPr>
          <a:xfrm>
            <a:off x="7932960" y="2056680"/>
            <a:ext cx="337572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Тот же клинический  случай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62" name="Google Shape;94386;p37"/>
          <p:cNvSpPr/>
          <p:nvPr/>
        </p:nvSpPr>
        <p:spPr>
          <a:xfrm>
            <a:off x="7518240" y="4151160"/>
            <a:ext cx="3790080" cy="62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457200" indent="-35532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гиперинтенсивность опухоли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3" name="Google Shape;94387;p37"/>
          <p:cNvSpPr txBox="1"/>
          <p:nvPr/>
        </p:nvSpPr>
        <p:spPr>
          <a:xfrm>
            <a:off x="354960" y="297000"/>
            <a:ext cx="11481840" cy="1277640"/>
          </a:xfrm>
          <a:prstGeom prst="rect">
            <a:avLst/>
          </a:prstGeom>
          <a:noFill/>
          <a:ln w="0">
            <a:noFill/>
          </a:ln>
        </p:spPr>
        <p:txBody>
          <a:bodyPr lIns="0" tIns="132480" rIns="0" bIns="0">
            <a:noAutofit/>
          </a:bodyPr>
          <a:lstStyle/>
          <a:p>
            <a:pPr marL="398880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МРТ Т</a:t>
            </a:r>
            <a:r>
              <a:rPr lang="ru-RU" sz="32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1-</a:t>
            </a: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 ВО ФРОНТАЛЬНОЙ ПЛОСКОСТИ</a:t>
            </a:r>
            <a:r>
              <a:rPr lang="ru-RU" sz="3200" b="1" strike="noStrike" spc="-1" dirty="0">
                <a:solidFill>
                  <a:srgbClr val="000000"/>
                </a:solidFill>
                <a:latin typeface="Cambria"/>
                <a:ea typeface="Cambria"/>
              </a:rPr>
              <a:t>.  </a:t>
            </a: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МЕЛАНОМА КАВЕРНОЗНОГО СИНУСА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4" name="Рисунок 11"/>
          <p:cNvPicPr/>
          <p:nvPr/>
        </p:nvPicPr>
        <p:blipFill>
          <a:blip r:embed="rId3"/>
          <a:stretch/>
        </p:blipFill>
        <p:spPr>
          <a:xfrm>
            <a:off x="714600" y="1620000"/>
            <a:ext cx="6305400" cy="4880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4391;p38"/>
          <p:cNvSpPr txBox="1"/>
          <p:nvPr/>
        </p:nvSpPr>
        <p:spPr>
          <a:xfrm>
            <a:off x="503280" y="360000"/>
            <a:ext cx="10116720" cy="14752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МИКРОФОТОГРАФИЯ</a:t>
            </a: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br/>
            <a:r>
              <a:rPr lang="ru-RU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МЕЛАНОМА КАВЕРНОЗНОГО СИНУСА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Google Shape;94393;p38"/>
          <p:cNvSpPr/>
          <p:nvPr/>
        </p:nvSpPr>
        <p:spPr>
          <a:xfrm>
            <a:off x="7743240" y="1983600"/>
            <a:ext cx="3165120" cy="62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Тот же клинический случай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67" name="Google Shape;94394;p38"/>
          <p:cNvSpPr/>
          <p:nvPr/>
        </p:nvSpPr>
        <p:spPr>
          <a:xfrm>
            <a:off x="7444440" y="3812400"/>
            <a:ext cx="3680640" cy="92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81360" indent="-68760">
              <a:lnSpc>
                <a:spcPct val="100000"/>
              </a:lnSpc>
              <a:buClr>
                <a:srgbClr val="0070C0"/>
              </a:buClr>
              <a:buFont typeface="Arial"/>
              <a:buChar char="■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гнезда веретенообразных или  многоугольных клеток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сильно  пигментированные</a:t>
            </a:r>
            <a:r>
              <a:rPr lang="ru-RU" sz="20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68" name="Рисунок 7_0"/>
          <p:cNvPicPr/>
          <p:nvPr/>
        </p:nvPicPr>
        <p:blipFill>
          <a:blip r:embed="rId3"/>
          <a:stretch/>
        </p:blipFill>
        <p:spPr>
          <a:xfrm>
            <a:off x="360000" y="1884240"/>
            <a:ext cx="6480000" cy="458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1"/>
          <p:cNvSpPr/>
          <p:nvPr/>
        </p:nvSpPr>
        <p:spPr>
          <a:xfrm>
            <a:off x="546120" y="2103480"/>
            <a:ext cx="10510560" cy="132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60" algn="l"/>
                <a:tab pos="10774440" algn="l"/>
                <a:tab pos="10775880" algn="l"/>
                <a:tab pos="10777680" algn="l"/>
                <a:tab pos="10779120" algn="l"/>
                <a:tab pos="10780560" algn="l"/>
              </a:tabLst>
            </a:pPr>
            <a:r>
              <a:rPr lang="ru-RU" sz="3200" b="1" strike="noStrike" spc="-1">
                <a:solidFill>
                  <a:srgbClr val="000000"/>
                </a:solidFill>
                <a:latin typeface="Cambria"/>
                <a:ea typeface="DejaVu Sans"/>
              </a:rPr>
              <a:t>ПРОДОЛЖЕНИЕ СЛЕДУЕТ</a:t>
            </a:r>
            <a:r>
              <a:rPr lang="en-US" sz="3200" b="1" strike="noStrike" spc="-1">
                <a:solidFill>
                  <a:srgbClr val="000000"/>
                </a:solidFill>
                <a:latin typeface="Cambria"/>
                <a:ea typeface="DejaVu Sans"/>
              </a:rPr>
              <a:t>!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94243;p3"/>
          <p:cNvPicPr/>
          <p:nvPr/>
        </p:nvPicPr>
        <p:blipFill>
          <a:blip r:embed="rId3"/>
          <a:stretch/>
        </p:blipFill>
        <p:spPr>
          <a:xfrm>
            <a:off x="993600" y="500040"/>
            <a:ext cx="10216800" cy="166320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94244;p3"/>
          <p:cNvSpPr/>
          <p:nvPr/>
        </p:nvSpPr>
        <p:spPr>
          <a:xfrm>
            <a:off x="1089000" y="1804320"/>
            <a:ext cx="9553320" cy="4988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516960" indent="-50436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Латеральная</a:t>
            </a:r>
            <a:r>
              <a:rPr lang="ru-RU" sz="3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3600" b="0" strike="noStrike" spc="-1" dirty="0">
              <a:latin typeface="Arial"/>
            </a:endParaRPr>
          </a:p>
          <a:p>
            <a:pPr marL="516960" indent="-504360">
              <a:lnSpc>
                <a:spcPct val="100000"/>
              </a:lnSpc>
              <a:spcBef>
                <a:spcPts val="4320"/>
              </a:spcBef>
              <a:buClr>
                <a:srgbClr val="000000"/>
              </a:buClr>
              <a:buFont typeface="Quattrocento Sans"/>
              <a:buChar char="▪"/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Медиальная</a:t>
            </a:r>
            <a:r>
              <a:rPr lang="ru-RU" sz="3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3600" b="0" strike="noStrike" spc="-1" dirty="0">
              <a:latin typeface="Arial"/>
            </a:endParaRPr>
          </a:p>
          <a:p>
            <a:pPr marL="617760" indent="-605520">
              <a:lnSpc>
                <a:spcPct val="100000"/>
              </a:lnSpc>
              <a:spcBef>
                <a:spcPts val="4320"/>
              </a:spcBef>
              <a:buClr>
                <a:srgbClr val="000000"/>
              </a:buClr>
              <a:buFont typeface="Quattrocento Sans"/>
              <a:buChar char="▪"/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Крыша</a:t>
            </a:r>
            <a:r>
              <a:rPr lang="ru-RU" sz="3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en-US" sz="3600" b="0" strike="noStrike" spc="-1" dirty="0">
              <a:solidFill>
                <a:srgbClr val="000000"/>
              </a:solidFill>
              <a:latin typeface="Cambria"/>
              <a:ea typeface="Cambria"/>
            </a:endParaRPr>
          </a:p>
          <a:p>
            <a:pPr marL="617760" indent="-605520">
              <a:lnSpc>
                <a:spcPct val="100000"/>
              </a:lnSpc>
              <a:spcBef>
                <a:spcPts val="4320"/>
              </a:spcBef>
              <a:buClr>
                <a:srgbClr val="000000"/>
              </a:buClr>
              <a:buFont typeface="Quattrocento Sans"/>
              <a:buChar char="▪"/>
            </a:pPr>
            <a:r>
              <a:rPr lang="ru-RU" sz="3600" b="0" strike="noStrike" spc="-1" dirty="0">
                <a:solidFill>
                  <a:srgbClr val="000000"/>
                </a:solidFill>
                <a:latin typeface="Cambria"/>
              </a:rPr>
              <a:t>Передняя;</a:t>
            </a:r>
            <a:endParaRPr lang="ru-RU" sz="3600" b="0" strike="noStrike" spc="-1" dirty="0">
              <a:latin typeface="Arial"/>
            </a:endParaRPr>
          </a:p>
          <a:p>
            <a:pPr marL="617760" indent="-605520">
              <a:lnSpc>
                <a:spcPct val="100000"/>
              </a:lnSpc>
              <a:spcBef>
                <a:spcPts val="4320"/>
              </a:spcBef>
              <a:buClr>
                <a:srgbClr val="000000"/>
              </a:buClr>
              <a:buFont typeface="Quattrocento Sans"/>
              <a:buChar char="▪"/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Задняя</a:t>
            </a:r>
            <a:r>
              <a:rPr lang="ru-RU" sz="36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94246;p4"/>
          <p:cNvPicPr/>
          <p:nvPr/>
        </p:nvPicPr>
        <p:blipFill>
          <a:blip r:embed="rId2"/>
          <a:stretch/>
        </p:blipFill>
        <p:spPr>
          <a:xfrm>
            <a:off x="914400" y="487440"/>
            <a:ext cx="11100960" cy="1609200"/>
          </a:xfrm>
          <a:prstGeom prst="rect">
            <a:avLst/>
          </a:prstGeom>
          <a:ln w="0">
            <a:noFill/>
          </a:ln>
        </p:spPr>
      </p:pic>
      <p:sp>
        <p:nvSpPr>
          <p:cNvPr id="157" name="Google Shape;94247;p4"/>
          <p:cNvSpPr/>
          <p:nvPr/>
        </p:nvSpPr>
        <p:spPr>
          <a:xfrm>
            <a:off x="914400" y="2190600"/>
            <a:ext cx="9947160" cy="33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8160" rIns="0" bIns="0">
            <a:spAutoFit/>
          </a:bodyPr>
          <a:lstStyle/>
          <a:p>
            <a:pPr marL="156960" indent="-144360">
              <a:lnSpc>
                <a:spcPct val="10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головная боль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офтальмоплегия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экзофтальм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224280" indent="-21168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хемоз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6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потеря зрения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невралгия тройничного нерва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156960" indent="-144360">
              <a:lnSpc>
                <a:spcPct val="100000"/>
              </a:lnSpc>
              <a:spcBef>
                <a:spcPts val="910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инфаркт мозга из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 поражения ВСА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редко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94249;p5"/>
          <p:cNvPicPr/>
          <p:nvPr/>
        </p:nvPicPr>
        <p:blipFill>
          <a:blip r:embed="rId2"/>
          <a:stretch/>
        </p:blipFill>
        <p:spPr>
          <a:xfrm>
            <a:off x="907920" y="0"/>
            <a:ext cx="10216800" cy="160920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94250;p5"/>
          <p:cNvSpPr/>
          <p:nvPr/>
        </p:nvSpPr>
        <p:spPr>
          <a:xfrm>
            <a:off x="1180800" y="1554120"/>
            <a:ext cx="9698040" cy="40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6280" rIns="0" bIns="0">
            <a:spAutoFit/>
          </a:bodyPr>
          <a:lstStyle/>
          <a:p>
            <a:pPr marL="144720" indent="-164880">
              <a:lnSpc>
                <a:spcPct val="100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МРТ 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метод выбора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);</a:t>
            </a:r>
            <a:endParaRPr lang="ru-RU" sz="3200" b="0" strike="noStrike" spc="-1">
              <a:latin typeface="Arial"/>
            </a:endParaRPr>
          </a:p>
          <a:p>
            <a:pPr marL="144720" indent="-164880">
              <a:lnSpc>
                <a:spcPct val="108000"/>
              </a:lnSpc>
              <a:spcBef>
                <a:spcPts val="1244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Спиральная КТ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проводится перед операцией и для  оценки костной эрозии или склероза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);</a:t>
            </a:r>
            <a:endParaRPr lang="ru-RU" sz="3200" b="0" strike="noStrike" spc="-1">
              <a:latin typeface="Arial"/>
            </a:endParaRPr>
          </a:p>
          <a:p>
            <a:pPr marL="144720" indent="-164880">
              <a:lnSpc>
                <a:spcPct val="108000"/>
              </a:lnSpc>
              <a:spcBef>
                <a:spcPts val="1191"/>
              </a:spcBef>
              <a:buClr>
                <a:srgbClr val="9E3611"/>
              </a:buClr>
              <a:buFont typeface="Quattrocento Sans"/>
              <a:buChar char="▪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КТ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ангиография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используется для оценки взаимосвязи  ВСА с новообразованиями кавернозного синуса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  подозрении на сосудистые поражения кавернозного  синуса</a:t>
            </a:r>
            <a:r>
              <a:rPr lang="ru-RU" sz="3200" b="0" strike="noStrike" spc="-1">
                <a:solidFill>
                  <a:srgbClr val="000000"/>
                </a:solidFill>
                <a:latin typeface="Cambria"/>
                <a:ea typeface="Cambria"/>
              </a:rPr>
              <a:t>).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94252;p6"/>
          <p:cNvPicPr/>
          <p:nvPr/>
        </p:nvPicPr>
        <p:blipFill>
          <a:blip r:embed="rId2"/>
          <a:stretch/>
        </p:blipFill>
        <p:spPr>
          <a:xfrm>
            <a:off x="341280" y="0"/>
            <a:ext cx="11850480" cy="1426680"/>
          </a:xfrm>
          <a:prstGeom prst="rect">
            <a:avLst/>
          </a:prstGeom>
          <a:ln w="0">
            <a:noFill/>
          </a:ln>
        </p:spPr>
      </p:pic>
      <p:sp>
        <p:nvSpPr>
          <p:cNvPr id="161" name="Google Shape;94253;p6"/>
          <p:cNvSpPr/>
          <p:nvPr/>
        </p:nvSpPr>
        <p:spPr>
          <a:xfrm>
            <a:off x="528120" y="1427040"/>
            <a:ext cx="9488880" cy="476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507960" indent="-26568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Неопластические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:</a:t>
            </a:r>
            <a:endParaRPr lang="ru-RU" sz="2400" b="0" strike="noStrike" spc="-1">
              <a:latin typeface="Arial"/>
            </a:endParaRPr>
          </a:p>
          <a:p>
            <a:pPr marL="507960" indent="-49572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✔		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поражения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возникающие в основном в кавернозном  синусе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(аденома гипофиза, менингиома, опухоли  нервных оболочек);</a:t>
            </a:r>
            <a:endParaRPr lang="ru-RU" sz="2400" b="0" strike="noStrike" spc="-1">
              <a:latin typeface="Arial"/>
            </a:endParaRPr>
          </a:p>
          <a:p>
            <a:pPr marL="507960" indent="-49572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✔		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поражения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переходящие в кавернозный синус из соседних  структур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507960" indent="-49572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Quattrocento Sans"/>
                <a:ea typeface="Quattrocento Sans"/>
              </a:rPr>
              <a:t>✔		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метастатическое поражение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злокачественные  новообразования головы и шеи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легких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молочной железы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почек и желудка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)</a:t>
            </a:r>
            <a:endParaRPr lang="ru-RU" sz="2400" b="0" strike="noStrike" spc="-1">
              <a:latin typeface="Arial"/>
            </a:endParaRPr>
          </a:p>
          <a:p>
            <a:pPr marL="507960" indent="-26568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Сосудистые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(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тромбоз кавернозного синуса 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CCF,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аневризма</a:t>
            </a:r>
            <a:endParaRPr lang="ru-RU" sz="2400" b="0" strike="noStrike" spc="-1">
              <a:latin typeface="Arial"/>
            </a:endParaRPr>
          </a:p>
          <a:p>
            <a:pPr marL="507960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ICA);</a:t>
            </a:r>
            <a:endParaRPr lang="ru-RU" sz="2400" b="0" strike="noStrike" spc="-1">
              <a:latin typeface="Arial"/>
            </a:endParaRPr>
          </a:p>
          <a:p>
            <a:pPr marL="507960" indent="-26568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Инфекционные или воспалительные заболевания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507960" indent="-26568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Иные поражения</a:t>
            </a:r>
            <a:r>
              <a:rPr lang="ru-RU" sz="24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94255;p7"/>
          <p:cNvGrpSpPr/>
          <p:nvPr/>
        </p:nvGrpSpPr>
        <p:grpSpPr>
          <a:xfrm>
            <a:off x="350280" y="30240"/>
            <a:ext cx="11160720" cy="6024960"/>
            <a:chOff x="350280" y="30240"/>
            <a:chExt cx="11160720" cy="6024960"/>
          </a:xfrm>
        </p:grpSpPr>
        <p:pic>
          <p:nvPicPr>
            <p:cNvPr id="163" name="Google Shape;94256;p7"/>
            <p:cNvPicPr/>
            <p:nvPr/>
          </p:nvPicPr>
          <p:blipFill>
            <a:blip r:embed="rId2"/>
            <a:stretch/>
          </p:blipFill>
          <p:spPr>
            <a:xfrm>
              <a:off x="350280" y="30240"/>
              <a:ext cx="11160720" cy="1943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Рисунок 5"/>
            <p:cNvPicPr/>
            <p:nvPr/>
          </p:nvPicPr>
          <p:blipFill>
            <a:blip r:embed="rId3"/>
            <a:stretch/>
          </p:blipFill>
          <p:spPr>
            <a:xfrm>
              <a:off x="576000" y="1973880"/>
              <a:ext cx="5904000" cy="4081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5" name="Google Shape;94258;p7"/>
          <p:cNvSpPr/>
          <p:nvPr/>
        </p:nvSpPr>
        <p:spPr>
          <a:xfrm>
            <a:off x="6765480" y="1854720"/>
            <a:ext cx="4225320" cy="39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920" rIns="0" bIns="0">
            <a:spAutoFit/>
          </a:bodyPr>
          <a:lstStyle/>
          <a:p>
            <a:pPr marL="166320" indent="-163440">
              <a:lnSpc>
                <a:spcPct val="107000"/>
              </a:lnSpc>
              <a:buClr>
                <a:srgbClr val="9E3611"/>
              </a:buClr>
              <a:buFont typeface="Quattrocento Sans"/>
              <a:buChar char="▪"/>
            </a:pP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ACA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передняя мозговая артерия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ICA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кавернозный сегмент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ICA,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III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глазодвигательный нерв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IV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блокированный нерв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MCA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средняя  мозговая артерия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OC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перекрест  зрительного нерва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PIT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гипофиз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SS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клиновидный синус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VI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отводящий нерв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V1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глазной нерв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i="1" strike="noStrike" spc="-1">
                <a:solidFill>
                  <a:srgbClr val="000000"/>
                </a:solidFill>
                <a:latin typeface="Cambria"/>
                <a:ea typeface="Cambria"/>
              </a:rPr>
              <a:t>V2-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верхнечелюстной  нерв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черный наконечник стрелки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внутренний надкостничный слой твердой  мозговой оболочки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белый наконечник  стрелки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наружный менингеальный слой  твердой мозговой оболочки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1700" b="1" strike="noStrike" spc="-1">
                <a:solidFill>
                  <a:srgbClr val="000000"/>
                </a:solidFill>
                <a:latin typeface="Cambria"/>
                <a:ea typeface="Cambria"/>
              </a:rPr>
              <a:t>* 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1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субарахноидальное пространство</a:t>
            </a:r>
            <a:r>
              <a:rPr lang="ru-RU" sz="1700" b="0" strike="noStrike" spc="-1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94260;p8"/>
          <p:cNvGrpSpPr/>
          <p:nvPr/>
        </p:nvGrpSpPr>
        <p:grpSpPr>
          <a:xfrm>
            <a:off x="384120" y="176040"/>
            <a:ext cx="11337480" cy="5940360"/>
            <a:chOff x="384120" y="176040"/>
            <a:chExt cx="11337480" cy="5940360"/>
          </a:xfrm>
        </p:grpSpPr>
        <p:pic>
          <p:nvPicPr>
            <p:cNvPr id="167" name="Google Shape;94261;p8"/>
            <p:cNvPicPr/>
            <p:nvPr/>
          </p:nvPicPr>
          <p:blipFill>
            <a:blip r:embed="rId3"/>
            <a:stretch/>
          </p:blipFill>
          <p:spPr>
            <a:xfrm>
              <a:off x="384120" y="176040"/>
              <a:ext cx="11337480" cy="1609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8" name="Google Shape;94263;p8"/>
          <p:cNvSpPr/>
          <p:nvPr/>
        </p:nvSpPr>
        <p:spPr>
          <a:xfrm>
            <a:off x="5328360" y="2368080"/>
            <a:ext cx="5285520" cy="2474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02240" indent="-120240">
              <a:lnSpc>
                <a:spcPct val="100000"/>
              </a:lnSpc>
              <a:buClr>
                <a:srgbClr val="000000"/>
              </a:buClr>
              <a:buFont typeface="Quattrocento Sans"/>
              <a:buChar char="▪"/>
            </a:pPr>
            <a:r>
              <a:rPr lang="ru-RU" sz="2000" b="0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BasVP</a:t>
            </a:r>
            <a:r>
              <a:rPr lang="ru-RU" sz="20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базилярное венозное сплетение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i="1" spc="-1" dirty="0">
                <a:solidFill>
                  <a:srgbClr val="000000"/>
                </a:solidFill>
                <a:latin typeface="Times New Roman"/>
                <a:ea typeface="Cambria"/>
              </a:rPr>
              <a:t>ICC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межкавернозное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сообщение , </a:t>
            </a:r>
            <a:r>
              <a:rPr lang="ru-RU" sz="20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IJV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внутренняя яремная  вена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IOV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нижняя глазная вена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IPS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нижний каменистый синус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PteryVP</a:t>
            </a:r>
            <a:r>
              <a:rPr lang="ru-RU" sz="20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крыловидное венозное сплетение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en-US" sz="2000" i="1" spc="-1" dirty="0">
                <a:solidFill>
                  <a:srgbClr val="000000"/>
                </a:solidFill>
                <a:latin typeface="Times New Roman"/>
                <a:ea typeface="Cambria"/>
              </a:rPr>
              <a:t>S</a:t>
            </a:r>
            <a:r>
              <a:rPr lang="ru-RU" sz="2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</a:t>
            </a:r>
            <a:r>
              <a:rPr lang="en-US" sz="2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ru-RU" sz="2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– верхняя глазная вена, </a:t>
            </a:r>
            <a:r>
              <a:rPr lang="ru-RU" sz="2000" b="0" i="1" strike="noStrike" spc="-1" dirty="0" err="1">
                <a:solidFill>
                  <a:srgbClr val="000000"/>
                </a:solidFill>
                <a:latin typeface="Cambria"/>
                <a:ea typeface="Cambria"/>
              </a:rPr>
              <a:t>SphPS</a:t>
            </a:r>
            <a:r>
              <a:rPr lang="ru-RU" sz="20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клиновидно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теменной синус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</a:t>
            </a:r>
            <a:r>
              <a:rPr lang="en-US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 SPS</a:t>
            </a:r>
            <a:r>
              <a:rPr lang="ru-RU" sz="20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–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Cambria"/>
              </a:rPr>
              <a:t>верхний кавернозный синус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, </a:t>
            </a:r>
            <a:r>
              <a:rPr lang="ru-RU" sz="2000" b="0" i="1" strike="noStrike" spc="-1" dirty="0">
                <a:solidFill>
                  <a:srgbClr val="000000"/>
                </a:solidFill>
                <a:latin typeface="Cambria"/>
                <a:ea typeface="Cambria"/>
              </a:rPr>
              <a:t>SS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-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сигмовидный  синус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69" name="Рисунок 8"/>
          <p:cNvPicPr/>
          <p:nvPr/>
        </p:nvPicPr>
        <p:blipFill>
          <a:blip r:embed="rId4"/>
          <a:stretch/>
        </p:blipFill>
        <p:spPr>
          <a:xfrm>
            <a:off x="409680" y="1739880"/>
            <a:ext cx="4222800" cy="4376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1681</Words>
  <Application>Microsoft Macintosh PowerPoint</Application>
  <PresentationFormat>Широкоэкранный</PresentationFormat>
  <Paragraphs>197</Paragraphs>
  <Slides>39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Calibri</vt:lpstr>
      <vt:lpstr>Cambria</vt:lpstr>
      <vt:lpstr>Quattrocento Sans</vt:lpstr>
      <vt:lpstr>Segoe UI Symbol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Анастасия Шмакова</cp:lastModifiedBy>
  <cp:revision>9</cp:revision>
  <dcterms:modified xsi:type="dcterms:W3CDTF">2022-02-03T04:30:07Z</dcterms:modified>
</cp:coreProperties>
</file>