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Прямоугольник 1030"/>
          <p:cNvSpPr/>
          <p:nvPr/>
        </p:nvSpPr>
        <p:spPr>
          <a:xfrm>
            <a:off x="89756" y="355604"/>
            <a:ext cx="38341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6036" y="355604"/>
            <a:ext cx="399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Bookman Old Style" panose="02050604050505020204" pitchFamily="18" charset="0"/>
              </a:rPr>
              <a:t>ВИЧ-инфекция</a:t>
            </a:r>
            <a:r>
              <a:rPr lang="ru-RU" sz="1200" i="1" dirty="0">
                <a:latin typeface="Bookman Old Style" panose="02050604050505020204" pitchFamily="18" charset="0"/>
              </a:rPr>
              <a:t> </a:t>
            </a:r>
            <a:r>
              <a:rPr lang="ru-RU" sz="1200" dirty="0">
                <a:latin typeface="Bookman Old Style" panose="02050604050505020204" pitchFamily="18" charset="0"/>
              </a:rPr>
              <a:t>— это хроническое инфекционное заболевание, которое провоцирует вирус иммунодефицита человека, поражающий клетки иммунной системы. При отсутствии лечения приводит к синдрому приобретённого иммунодефицита (СПИД).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56" y="1555933"/>
            <a:ext cx="5284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Вирус иммунодефицита человека (ВИЧ) является внутриклеточным паразитом. Он отдаёт предпочтение иммунным клеткам. Разрушение этих клеток ведёт к иммунодефициту.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Согласно данным статистики ВОЗ, около 8 500–10 000 человек заражаются ВИЧ-инфекцией ежедневно.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Инфекция распространяется и вызывает острую нехватку иммунитета, который, в свою очередь, провоцирует злокачественные новообразования, другие инфекции и вторичные заболевания. Иммунная система ослабевает до такой степени, что становится неспособной противостоять болезням и инфекциям, атакующим организм.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Вследствие ухудшения состояния здоровья человека, ему ставят диагноз СПИД. СПИД является конечной стадией ВИЧ-инфекции. Продолжительность течения ВИЧ-инфекции колеблется от нескольких месяцев до 15–20 лет.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-1372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Что такое ВИЧ-инфекция?</a:t>
            </a:r>
          </a:p>
        </p:txBody>
      </p:sp>
      <p:cxnSp>
        <p:nvCxnSpPr>
          <p:cNvPr id="1025" name="Прямая соединительная линия 1024"/>
          <p:cNvCxnSpPr/>
          <p:nvPr/>
        </p:nvCxnSpPr>
        <p:spPr>
          <a:xfrm>
            <a:off x="5187534" y="0"/>
            <a:ext cx="52273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260648"/>
            <a:ext cx="1255222" cy="1295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7" name="TextBox 1036"/>
          <p:cNvSpPr txBox="1"/>
          <p:nvPr/>
        </p:nvSpPr>
        <p:spPr>
          <a:xfrm>
            <a:off x="5239807" y="44624"/>
            <a:ext cx="389888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 течении болезни выделяют 3 стадии:</a:t>
            </a:r>
            <a:endParaRPr lang="ru-RU" sz="1200" b="1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острая инфекция;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латентный период;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терминальная стадия (СПИД).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Примерно через 3–6 недель с момента заражения наступает острая лихорадочная фаза. Эта фаза происходит не у всех, примерно у 50–70% инфицированных. У остальных больных после инкубационного периода наступает бессимптомная фаза.</a:t>
            </a:r>
          </a:p>
          <a:p>
            <a:r>
              <a:rPr lang="ru-RU" sz="1200" b="1" dirty="0">
                <a:latin typeface="Bookman Old Style" panose="02050604050505020204" pitchFamily="18" charset="0"/>
              </a:rPr>
              <a:t>Острая лихорадочная фаза </a:t>
            </a:r>
            <a:r>
              <a:rPr lang="ru-RU" sz="1200" dirty="0">
                <a:latin typeface="Bookman Old Style" panose="02050604050505020204" pitchFamily="18" charset="0"/>
              </a:rPr>
              <a:t>(острая инфекция) проявляется следующими симптомами: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лихорадка. Температура тела повышается до 37,5 градусов;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боли в горле;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лимфоузлы в подмышках, в паху и на шее увеличиваются, образуя припухлость;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боли в области головы и глаз;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снижение массы тела;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снижение аппетита, сонливость;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рвота, тошнота, диарея;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кожные высыпания.</a:t>
            </a:r>
          </a:p>
          <a:p>
            <a:r>
              <a:rPr lang="ru-RU" sz="1200" b="1" dirty="0">
                <a:latin typeface="Bookman Old Style" panose="02050604050505020204" pitchFamily="18" charset="0"/>
              </a:rPr>
              <a:t>Острая фаза </a:t>
            </a:r>
            <a:r>
              <a:rPr lang="ru-RU" sz="1200" dirty="0">
                <a:latin typeface="Bookman Old Style" panose="02050604050505020204" pitchFamily="18" charset="0"/>
              </a:rPr>
              <a:t>длится до нескольких недель, далее её сменяет бессимптомная фаза.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При бессимптомной фазе клинические проявления болезни могут отсутствовать. Примерно у 50% ВИЧ-инфицированных эта стадия может длиться до 10 лет.</a:t>
            </a:r>
          </a:p>
          <a:p>
            <a:r>
              <a:rPr lang="ru-RU" sz="1200" b="1" dirty="0">
                <a:latin typeface="Bookman Old Style" panose="02050604050505020204" pitchFamily="18" charset="0"/>
              </a:rPr>
              <a:t>Последняя стадия </a:t>
            </a:r>
            <a:r>
              <a:rPr lang="ru-RU" sz="1200" dirty="0">
                <a:latin typeface="Bookman Old Style" panose="02050604050505020204" pitchFamily="18" charset="0"/>
              </a:rPr>
              <a:t>— терминальная (СПИД). Длительность данной стадии 1–2 года. Масса тела больного уменьшается больше чем на 10% по отношению к исходной. Развиваются присоединяющиеся инфекции.</a:t>
            </a:r>
          </a:p>
        </p:txBody>
      </p:sp>
      <p:cxnSp>
        <p:nvCxnSpPr>
          <p:cNvPr id="1039" name="Прямая соединительная линия 1038"/>
          <p:cNvCxnSpPr/>
          <p:nvPr/>
        </p:nvCxnSpPr>
        <p:spPr>
          <a:xfrm>
            <a:off x="0" y="4602921"/>
            <a:ext cx="52136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885" y="6352998"/>
            <a:ext cx="1796727" cy="5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2" name="TextBox 1041"/>
          <p:cNvSpPr txBox="1"/>
          <p:nvPr/>
        </p:nvSpPr>
        <p:spPr>
          <a:xfrm>
            <a:off x="0" y="4695254"/>
            <a:ext cx="52160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Пути заражения инфекцией: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b="1" dirty="0">
                <a:latin typeface="Bookman Old Style" panose="02050604050505020204" pitchFamily="18" charset="0"/>
              </a:rPr>
              <a:t>половой контакт </a:t>
            </a:r>
            <a:r>
              <a:rPr lang="ru-RU" sz="1200" dirty="0">
                <a:latin typeface="Bookman Old Style" panose="02050604050505020204" pitchFamily="18" charset="0"/>
              </a:rPr>
              <a:t>— распространенный путь инфицирования ВИЧ. При сопутствующих заболеваниях, передающихся половым путем, риск передачи ВИЧ увеличивается.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b="1" dirty="0">
                <a:latin typeface="Bookman Old Style" panose="02050604050505020204" pitchFamily="18" charset="0"/>
              </a:rPr>
              <a:t>гемотрансфузионный путь </a:t>
            </a:r>
            <a:r>
              <a:rPr lang="ru-RU" sz="1200" dirty="0">
                <a:latin typeface="Bookman Old Style" panose="02050604050505020204" pitchFamily="18" charset="0"/>
              </a:rPr>
              <a:t>(при переливании крови и ее компонентов, а также среди наркоманов при использовании нестерильных шприцев или игл).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200" b="1" dirty="0" err="1">
                <a:latin typeface="Bookman Old Style" panose="02050604050505020204" pitchFamily="18" charset="0"/>
              </a:rPr>
              <a:t>трансплацентарный</a:t>
            </a:r>
            <a:r>
              <a:rPr lang="ru-RU" sz="1200" b="1" dirty="0">
                <a:latin typeface="Bookman Old Style" panose="02050604050505020204" pitchFamily="18" charset="0"/>
              </a:rPr>
              <a:t> путь </a:t>
            </a:r>
            <a:r>
              <a:rPr lang="ru-RU" sz="1200" dirty="0">
                <a:latin typeface="Bookman Old Style" panose="02050604050505020204" pitchFamily="18" charset="0"/>
              </a:rPr>
              <a:t>(от матери ребенку при беременности, при лактации).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97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021" y="-112961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Меры профилактики ВИЧ-инфекции: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предотвращение случайных половых связей, использование барьерных методов защиты;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 стараться вступать в сексуальный контакт с постоянным половым партнером;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регулярное обследование на ВИЧ обоих партнеров;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отказ от употребления наркотиков;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использование только одноразовых шприцев и игл;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информационные сообщения: предупреждения в СМИ о риске заражения, пропаганда здорового образа жизни и </a:t>
            </a:r>
            <a:r>
              <a:rPr lang="ru-RU" sz="1600" dirty="0" err="1">
                <a:latin typeface="Bookman Old Style" panose="02050604050505020204" pitchFamily="18" charset="0"/>
              </a:rPr>
              <a:t>межполовых</a:t>
            </a:r>
            <a:r>
              <a:rPr lang="ru-RU" sz="1600" dirty="0">
                <a:latin typeface="Bookman Old Style" panose="02050604050505020204" pitchFamily="18" charset="0"/>
              </a:rPr>
              <a:t> отношений;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использование личных средств гигиены: бритву, маникюрные принадлежности и др.;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при прокалывании ушей использовать только стерильные инструменты;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Bookman Old Style" panose="02050604050505020204" pitchFamily="18" charset="0"/>
              </a:rPr>
              <a:t>барьерная контрацепция. Следует всегда при себе иметь презервативы. Не вступать в незащищённые половые отношения.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1311" y="3714939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  <a:stCxn id="4" idx="2"/>
          </p:cNvCxnSpPr>
          <p:nvPr/>
        </p:nvCxnSpPr>
        <p:spPr>
          <a:xfrm>
            <a:off x="4538493" y="3714927"/>
            <a:ext cx="0" cy="30244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0689" y="3630443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Кто входит в группы риска инфицирования ВИЧ?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наркоманы;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лица, ведущие беспорядочную половую жизнь;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лица, практикующие секс без предохранения;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лица, практикующие анальный секс;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лица, страдающие заболеваниями, передающимися половым путем;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пациенты, нуждающиеся в гемодиализе, переливании крови;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медицинские специалисты, контактирующие с ВИЧ-инфицированными;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Bookman Old Style" panose="02050604050505020204" pitchFamily="18" charset="0"/>
              </a:rPr>
              <a:t>дети ВИЧ-инфицированных матерей.</a:t>
            </a: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FB37B9C9-C7F5-CFC7-22C6-5B3388453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27" y="3761440"/>
            <a:ext cx="2535640" cy="1737536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06" y="4884712"/>
            <a:ext cx="2900419" cy="1973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587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537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Алина Alina</cp:lastModifiedBy>
  <cp:revision>11</cp:revision>
  <dcterms:created xsi:type="dcterms:W3CDTF">2023-05-23T15:04:32Z</dcterms:created>
  <dcterms:modified xsi:type="dcterms:W3CDTF">2023-05-24T02:27:11Z</dcterms:modified>
</cp:coreProperties>
</file>