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3" r:id="rId9"/>
    <p:sldId id="264" r:id="rId10"/>
    <p:sldId id="265" r:id="rId11"/>
    <p:sldId id="267" r:id="rId12"/>
    <p:sldId id="268" r:id="rId13"/>
    <p:sldId id="269" r:id="rId14"/>
    <p:sldId id="284" r:id="rId15"/>
    <p:sldId id="277" r:id="rId16"/>
    <p:sldId id="278" r:id="rId17"/>
    <p:sldId id="279" r:id="rId18"/>
    <p:sldId id="285" r:id="rId19"/>
    <p:sldId id="272" r:id="rId20"/>
    <p:sldId id="273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8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5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121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0391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756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175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414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422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9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51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04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13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1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8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10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A310-4205-4D8C-84D3-7AAEC5C30475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6C402-5964-4E66-95E1-31BC39455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334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8064896" cy="1801906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Смысловая и композиционная целостность текста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496944" cy="5040560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Прочитайте текст </a:t>
            </a:r>
            <a:endParaRPr lang="ru-RU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«Земля – колыбель человечества», – говорил К.Э. Циолковский. Земля – родина человечества. А что для человека может быть дороже Родины!</a:t>
            </a:r>
            <a:endParaRPr lang="ru-RU" sz="2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Ведь Родина – это не только место, где ты родился, не только точка на географической карте. . Холмы и овраги, луга и озера, реки и степи, стога и скирды хлеба – все это в зрелом возрасте складывается в совершенно конкретное понятие – Родина, и чувства, которые испытывает человек, общаясь с природой, и составляют ту основу, которая определяет человека как личность. (Г. Титов)</a:t>
            </a:r>
          </a:p>
          <a:p>
            <a:pPr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 Определите тему и идею текста. Какие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микротемы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можно выделить в тексте</a:t>
            </a:r>
            <a:endParaRPr lang="ru-RU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Определите ключевое слово (слова) в тексте. Как эти слова помогают раскрыть основную мысль?</a:t>
            </a:r>
            <a:endParaRPr lang="ru-RU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3. Как связаны слова в предложении? Определите способ связи предложений в тексте.</a:t>
            </a:r>
            <a:endParaRPr lang="ru-RU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0C82C-A734-7A8E-9F7F-DB0AC7D75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Задание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346" y="1484784"/>
            <a:ext cx="7765322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effectLst/>
              </a:rPr>
              <a:t>1. Докажите, что это текст.</a:t>
            </a:r>
          </a:p>
          <a:p>
            <a:pPr algn="just"/>
            <a:r>
              <a:rPr lang="ru-RU" dirty="0">
                <a:effectLst/>
              </a:rPr>
              <a:t>2. Какие высказывания соответствуют содержанию текста? Докажите ссылкой на текст.</a:t>
            </a:r>
          </a:p>
          <a:p>
            <a:pPr algn="just"/>
            <a:r>
              <a:rPr lang="ru-RU" dirty="0">
                <a:effectLst/>
              </a:rPr>
              <a:t>- Бетховену всю жизнь приходилось бороться с болезнями.</a:t>
            </a:r>
          </a:p>
          <a:p>
            <a:pPr algn="just"/>
            <a:r>
              <a:rPr lang="ru-RU" dirty="0">
                <a:effectLst/>
              </a:rPr>
              <a:t>- Великий композитор покорно сносил все оскорбления, которые ему наносила чопорная знать.</a:t>
            </a:r>
          </a:p>
          <a:p>
            <a:pPr algn="just"/>
            <a:r>
              <a:rPr lang="ru-RU" dirty="0">
                <a:effectLst/>
              </a:rPr>
              <a:t>- В то время, когда жил Бетховен, знать относилась к музыкантам как к людям низшего звания.</a:t>
            </a:r>
          </a:p>
          <a:p>
            <a:pPr algn="just"/>
            <a:r>
              <a:rPr lang="ru-RU" dirty="0">
                <a:effectLst/>
              </a:rPr>
              <a:t>- Бетховен долго добивался звания придворного музыканта и очень гордился правом носить шпагу и напудренный парик.</a:t>
            </a:r>
          </a:p>
          <a:p>
            <a:pPr algn="just"/>
            <a:r>
              <a:rPr lang="ru-RU" dirty="0">
                <a:effectLst/>
              </a:rPr>
              <a:t>- Многочисленные невзгоды не сломили музыканта.</a:t>
            </a:r>
          </a:p>
          <a:p>
            <a:pPr algn="just"/>
            <a:r>
              <a:rPr lang="ru-RU" dirty="0">
                <a:effectLst/>
              </a:rPr>
              <a:t>3. В каком предложении можно найти ответ на вопрос: «Почему великий музыкант не любил надменную знать»?</a:t>
            </a:r>
          </a:p>
          <a:p>
            <a:endParaRPr lang="ru-RU" dirty="0">
              <a:effectLst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5662633" cy="808038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Задание 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76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effectLst/>
              </a:rPr>
              <a:t>Укажите варианты ответов, в которых верно передана ГЛАВНАЯ информация, содержащаяся в тексте.</a:t>
            </a:r>
          </a:p>
          <a:p>
            <a:pPr algn="just"/>
            <a:r>
              <a:rPr lang="ru-RU" sz="2100" dirty="0">
                <a:effectLst/>
              </a:rPr>
              <a:t>1) Искусственный твердые поверхности – асфальт, бетон, кирпич, стекло – не могут впитывать атмосферную влагу, поэтому все выпадающие осадки удаляются через стоки.</a:t>
            </a:r>
          </a:p>
          <a:p>
            <a:pPr algn="just"/>
            <a:r>
              <a:rPr lang="ru-RU" sz="2100" dirty="0">
                <a:effectLst/>
              </a:rPr>
              <a:t>2) В городах существует особый микроклимат, так как все выпадающие осадки удаляются через стоки, что приводит к иссушению искусственных твердых поверхностей.</a:t>
            </a:r>
          </a:p>
          <a:p>
            <a:pPr algn="just"/>
            <a:r>
              <a:rPr lang="ru-RU" sz="2100" dirty="0">
                <a:effectLst/>
              </a:rPr>
              <a:t>3) Сухость городской атмосферы, подтверждаемая низкой влажностью и редкими туманами, обусловлена неспособностью городских искусственных твердых поверхностей впитывать атмосферные осадки.</a:t>
            </a:r>
          </a:p>
          <a:p>
            <a:pPr algn="just"/>
            <a:r>
              <a:rPr lang="ru-RU" sz="2100" dirty="0">
                <a:effectLst/>
              </a:rPr>
              <a:t>4) Город состоит из искусственных твердых поверхностей: асфальта, бетона, кирпича, стекла, чем объясняется отсутствие туманов в больших городах.</a:t>
            </a:r>
          </a:p>
          <a:p>
            <a:pPr algn="just"/>
            <a:r>
              <a:rPr lang="ru-RU" sz="2100" dirty="0">
                <a:effectLst/>
              </a:rPr>
              <a:t>5) В связи с тем, что искусственные твердые поверхности не могут впитывать атмосферные осадки, воздух в городах характеризуется пониженной влажностью, да и туманы – явление очень редкое.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7818092" cy="61926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300" dirty="0">
                <a:effectLst/>
              </a:rPr>
              <a:t>Укажите варианты ответов, в которых верно передана ГЛАВНАЯ информация, содержащаяся в тексте.</a:t>
            </a:r>
          </a:p>
          <a:p>
            <a:pPr algn="just"/>
            <a:r>
              <a:rPr lang="ru-RU" sz="2300" dirty="0">
                <a:effectLst/>
              </a:rPr>
              <a:t>1) Сферы материальной и духовной деятельности человека взаимосвязаны, поэтому деление культуры на материальную и духовную условно, ведь произведения духовной культуры имеют материальное воплощение, а памятники материальной культуры отражают творческую деятельность человека.</a:t>
            </a:r>
          </a:p>
          <a:p>
            <a:pPr algn="just"/>
            <a:r>
              <a:rPr lang="ru-RU" sz="2300" dirty="0">
                <a:effectLst/>
              </a:rPr>
              <a:t>2) Культовые и гражданские сооружения, средства сообщения, средства связи являются овеществлённым выражением творческой деятельности человека, его знаний, интеллекта, а произведения духовной культуры, как правило, имеют материальное воплощение.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7818092" cy="61926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300" dirty="0">
                <a:effectLst/>
              </a:rPr>
              <a:t>3) Понятия «материальная культура» и «духовная культура», соответствующие материальной и духовной сферам человеческой деятельности, раскрыть довольно трудно.</a:t>
            </a:r>
          </a:p>
          <a:p>
            <a:pPr algn="just"/>
            <a:r>
              <a:rPr lang="ru-RU" sz="2300" dirty="0">
                <a:effectLst/>
              </a:rPr>
              <a:t>4) Памятники материальной культуры являются овеществлённым выражением творческой деятельности человека, его знаний, интеллекта, то есть содержат духовный компонент, а произведения духовной культуры имеют материальное воплощение.</a:t>
            </a:r>
          </a:p>
          <a:p>
            <a:pPr algn="just"/>
            <a:r>
              <a:rPr lang="ru-RU" sz="2300" dirty="0">
                <a:effectLst/>
              </a:rPr>
              <a:t>5) Деление культуры на материальную и духовную условно, так как сферы материальной и духовной деятельности человека взаимосвязаны: памятники материальной культуры отражают творческую деятельность человека, а произведения духовной культуры имеют материальное воплощение.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883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404664"/>
            <a:ext cx="8784976" cy="6192688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Укажите варианты ответов, в которых верно передана ГЛАВНАЯ информация, содержащаяся в тексте.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1) Художник-пейзажист должен уметь верно изображать на холсте деревья, берег реки, леса, поля, гористую даль, морской простор.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2) Уметь не только верно изображать природу, но и передавать зрителю настроение, вызываемое ею, – вот в чем заключается мастерство художника-пейзажиста.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3) Пейзажист пишет дождик веселым, небо унылым, лес проснувшимся, а море хмурым.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4) Если мы говорим: «веселый дождик», «унылое небо», «пробудившийся от зимнего сна лес», «грозно нахмурившееся море», то это значит, что картина создана художником-пейзажистом.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5) Мастерство художника-пейзажиста проявляется в умении не только верно изображать природу, но и передавать зрителю то настроение, которое она вызывает в его душе.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774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8568952" cy="6192688"/>
          </a:xfrm>
        </p:spPr>
        <p:txBody>
          <a:bodyPr>
            <a:noAutofit/>
          </a:bodyPr>
          <a:lstStyle/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Укажите варианты ответов, в которых верно передана ГЛАВНАЯ информация, содержащаяся в тексте.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1) Зрительные впечатления помогают нам отличить апельсиновый сок от грейпфрутового, о чем знает любой хороший повар.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2) Зрительные впечатления, сохраняющие в памяти внешний вид блюда и позволяющие заранее представить его вкус, очень влияют на аппетит, именно поэтому повара для усиления аппетита красиво оформляют блюдо.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3) Определяя вкус пищи, мы все же больше привыкли полагаться на обоняние, чем на зрение, потому что, по данным экспериментов, пробуя соки с завязанными глазами, человек не может на вкус отличить апельсиновый сок от грейпфрутового.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4) Кроме вкуса, на наше представление о пище влияют зрительные впечатления, которые сохраняют в памяти внешний вид блюда, и мы заранее представляем себе его вкус, поэтому повара для усиления аппетита красиво оформляют блюдо.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5) Любой хороший повар знает, что красиво оформленное блюдо усиливает аппетит человека.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208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568952" cy="6192688"/>
          </a:xfrm>
        </p:spPr>
        <p:txBody>
          <a:bodyPr>
            <a:noAutofit/>
          </a:bodyPr>
          <a:lstStyle/>
          <a:p>
            <a:pPr indent="449580" algn="just"/>
            <a:r>
              <a:rPr lang="ru-RU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Укажите варианты ответов, в которых верно передана ГЛАВНАЯ информация, содержащаяся в тексте. Запишите номера этих предложений.</a:t>
            </a:r>
          </a:p>
          <a:p>
            <a:pPr indent="449580" algn="just"/>
            <a:r>
              <a:rPr lang="ru-RU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1) В древнерусском государстве в период раздробленности торговля, дипломатия, церковь нуждались в едином письменном языке, понятном для всех.</a:t>
            </a:r>
          </a:p>
          <a:p>
            <a:pPr indent="449580" algn="just"/>
            <a:r>
              <a:rPr lang="ru-RU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2) В древнерусском государстве был период раздробленности, когда развивались диалекты, понятные лишь на отдельных территориях, а это приводило к разобщённости не только территориальной, но и культурной.</a:t>
            </a:r>
          </a:p>
          <a:p>
            <a:pPr indent="449580" algn="just"/>
            <a:r>
              <a:rPr lang="ru-RU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3) Братья-монахи Кирилл и Мефодий создали славянскую азбуку и, таким образом, внесли огромный вклад в создание письменного языка древнерусского государства, а взаимодействие старославянского и русского разговорного языков сделало возможным формирование древнерусского языка.</a:t>
            </a:r>
          </a:p>
        </p:txBody>
      </p:sp>
    </p:spTree>
    <p:extLst>
      <p:ext uri="{BB962C8B-B14F-4D97-AF65-F5344CB8AC3E}">
        <p14:creationId xmlns:p14="http://schemas.microsoft.com/office/powerpoint/2010/main" val="4009621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034116" cy="6192688"/>
          </a:xfrm>
        </p:spPr>
        <p:txBody>
          <a:bodyPr>
            <a:noAutofit/>
          </a:bodyPr>
          <a:lstStyle/>
          <a:p>
            <a:pPr indent="449580" algn="just"/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4) История возникновения и формирования способствовавшего преодолению территориальной и культурной разобщённости древнерусского государства письменного языка, которым стал старославянский, связана с византийской политикой русских князей и деятельностью создавших славянскую азбуку братьев-монахов Кирилла 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Мефодия</a:t>
            </a: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indent="449580" algn="just"/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5) Преодолению территориальной и культурной разобщённости древнерусского государства способствовало возникновение и формирование единого письменного языка, которым стал старославянский, это было связано с политикой русских князей и с деятельностью братьев-монахов Кирилла 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Мефодия</a:t>
            </a: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создавших славянскую азбуку.</a:t>
            </a:r>
          </a:p>
        </p:txBody>
      </p:sp>
    </p:spTree>
    <p:extLst>
      <p:ext uri="{BB962C8B-B14F-4D97-AF65-F5344CB8AC3E}">
        <p14:creationId xmlns:p14="http://schemas.microsoft.com/office/powerpoint/2010/main" val="1834974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6798734" cy="1067323"/>
          </a:xfrm>
        </p:spPr>
        <p:txBody>
          <a:bodyPr/>
          <a:lstStyle/>
          <a:p>
            <a:pPr algn="l"/>
            <a:r>
              <a:rPr lang="ru-RU" dirty="0"/>
              <a:t>Задание 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00108"/>
            <a:ext cx="8712968" cy="564360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effectLst/>
              </a:rPr>
              <a:t>Какие из высказываний не соответствуют содержанию текста?</a:t>
            </a:r>
          </a:p>
          <a:p>
            <a:pPr algn="just"/>
            <a:r>
              <a:rPr lang="ru-RU" sz="2400" dirty="0">
                <a:effectLst/>
              </a:rPr>
              <a:t>1) Пушкин стал величайшим поэтом, потому что он унаследовал гены генерала Ганнибала – знаменитого крестника Петра Первого.</a:t>
            </a:r>
          </a:p>
          <a:p>
            <a:pPr algn="just"/>
            <a:r>
              <a:rPr lang="ru-RU" sz="2400" dirty="0">
                <a:effectLst/>
              </a:rPr>
              <a:t>2) Судьба каждого человека заранее предопределена генами, унаследованными от родителей.</a:t>
            </a:r>
          </a:p>
          <a:p>
            <a:pPr algn="just"/>
            <a:r>
              <a:rPr lang="ru-RU" sz="2400" dirty="0">
                <a:effectLst/>
              </a:rPr>
              <a:t>3) Надежда Яковлевна Мандельштам выучила стихотворения мужа, чтобы воспитать в себе безукоризненное чутьё к слову.</a:t>
            </a:r>
          </a:p>
          <a:p>
            <a:pPr algn="just"/>
            <a:r>
              <a:rPr lang="ru-RU" sz="2400" dirty="0">
                <a:effectLst/>
              </a:rPr>
              <a:t>4) Суворов был величайшим полководцем России за всю её историю.</a:t>
            </a:r>
          </a:p>
          <a:p>
            <a:pPr algn="just"/>
            <a:r>
              <a:rPr lang="ru-RU" sz="2400" dirty="0">
                <a:effectLst/>
              </a:rPr>
              <a:t>5) Судьба каждого человека зависит не столько от биологического фактора – наследственности, сколько от того, как он сам распорядится собственной жизнью.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Задание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346" y="1628800"/>
            <a:ext cx="7765321" cy="4824536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Они не бунтуют из-за молотка или пропавшей резинки; живя с кем-нибудь, они не делают из этого одолжения, а, уходя, не говорят: с вами жить нельзя.</a:t>
            </a:r>
            <a:endParaRPr lang="ru-RU" sz="2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Воспитанные люди уважают человеческую личность, а потому всегда снисходительны, мягки, вежливы, уступчивы.</a:t>
            </a:r>
            <a:endParaRPr lang="ru-RU" sz="2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Они прощают и шум, и холод, и остроты, и присутствие в их жилище посторонних.</a:t>
            </a:r>
            <a:endParaRPr lang="ru-RU" sz="2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Они сострадательны не к одним нищим и кошкам.</a:t>
            </a:r>
            <a:endParaRPr lang="ru-RU" sz="2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Они болеют душой и от того, чего не увидишь простым глазом.</a:t>
            </a:r>
            <a:endParaRPr lang="ru-RU" sz="2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496944" cy="633670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effectLst/>
              </a:rPr>
              <a:t>Какие из высказываний соответствуют содержанию текста?</a:t>
            </a:r>
          </a:p>
          <a:p>
            <a:pPr algn="just"/>
            <a:r>
              <a:rPr lang="ru-RU" sz="2400" dirty="0">
                <a:effectLst/>
              </a:rPr>
              <a:t>1) Благодаря языку мы можем познакомиться с теми мыслями, которые были высказаны задолго до нашего рождения.</a:t>
            </a:r>
          </a:p>
          <a:p>
            <a:pPr algn="just"/>
            <a:r>
              <a:rPr lang="ru-RU" sz="2400" dirty="0">
                <a:effectLst/>
              </a:rPr>
              <a:t>2) Писатели всегда обдумывают свои произведения, например Лев Толстой часто ходил по улицам Москвы и бормотал под нос еще не созданные произведения.</a:t>
            </a:r>
          </a:p>
          <a:p>
            <a:pPr algn="just"/>
            <a:r>
              <a:rPr lang="ru-RU" sz="2400" dirty="0">
                <a:effectLst/>
              </a:rPr>
              <a:t>3) После прочтения книги необходимо мысленно повторять поразившие вас рассуждения.</a:t>
            </a:r>
          </a:p>
          <a:p>
            <a:pPr algn="just"/>
            <a:r>
              <a:rPr lang="ru-RU" sz="2400" dirty="0">
                <a:effectLst/>
              </a:rPr>
              <a:t>4) Люди постоянно думают, а делать это можно только с помощью слов.</a:t>
            </a:r>
          </a:p>
          <a:p>
            <a:pPr algn="just"/>
            <a:r>
              <a:rPr lang="ru-RU" sz="2400" dirty="0">
                <a:effectLst/>
              </a:rPr>
              <a:t>5) С помощью языка люди организуют совместную работу, двигают жизнь вперед.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496944" cy="6264695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Какие из высказываний соответствуют содержанию текста?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1) Старость – это не закат существования человека, это очередная ступень жизни, имеющая свои цели и задачи.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2) Многие молодые люди, устав от погони за желаниями, мечтами и страстями, могут уйти от этой гонки и просто созерцать жизнь.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3) Рассказчик давно знал восьмидесятилетнюю женщину, и поэтому они свободно, в шутливой форме обсуждали проблемы со здоровьем.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4) Молодое поколение, не имея еще необходимого запаса ума и терпимости, часто смеется над пожилыми людьми.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5) В старости, по мнению рассказчика, становится более развита способность наблюдать за ходом жизни, присматриваться к ней и удивляться ее разнообразию.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693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C762B0-8510-AD83-5656-ADD2DFF70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692696"/>
            <a:ext cx="8127140" cy="5760640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Какие высказывания противоречат содержанию текста?</a:t>
            </a:r>
            <a:endParaRPr lang="ru-RU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1)  Человечество ограничено в своём представлении о мире.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2)  Современный человек не может прочитать все существующие сегодня книги.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3)  Нельзя смешивать точные знания, которыми обладает человек, с его представлениями о внешнем мире.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4)  Человек, обладающий большими конкретными знаниями, не может быть ограниченным человеком.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5)  В наше время информационных технологий легко найти мудреца, который знал бы столько же, сколько знает человечество.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195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49DF9-3219-A63C-40A4-CCEA421EA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2EB25F-6D93-8F06-2FE5-CAB1D4F84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96855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Соберите текст. Придумайте к нему концовку.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100" dirty="0"/>
              <a:t>Задумывались ли вы над тем, в чём проявляется богатство нашего языка?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100" dirty="0"/>
              <a:t>Красота и благозвучие русского языка связаны, например, с чередованием звонких и глухих согласных, с тем, что есть ещё и мягкие, которые для слуха очень приятны.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100" dirty="0"/>
              <a:t>Однако, не забудем и о звуковой стороне речи.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100" dirty="0"/>
              <a:t>Русский язык хорошо справляется с обязанностями быть средством общения: он неисчерпаемо богат.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100" dirty="0"/>
              <a:t>Если вы ответите, что оно заключается в богатстве словаря, в отточенности синонимических конструкций, то будете правы.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100" dirty="0"/>
              <a:t>Очень активны и гласные в нашей речи: хотя их всего шесть, они постоянно сопутствуют согласным, не допуская обычно их большого стечения.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01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F4D296-A1E5-1CDF-9FD0-ABE70485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6C3BAF-9A67-38CF-F876-5F54F01EB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1Русский язык хорошо справляется с обязанностями быть средством общения: он неисчерпаемо богат.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2Задумывались ли вы над тем, в чём проявляется богатство нашего языка?</a:t>
            </a:r>
          </a:p>
          <a:p>
            <a:pPr algn="just"/>
            <a:r>
              <a:rPr lang="ru-RU" dirty="0"/>
              <a:t>3Если вы ответите, что оно заключается в богатстве словаря, в отточенности синонимических конструкций, то будете правы.</a:t>
            </a:r>
          </a:p>
          <a:p>
            <a:pPr algn="just"/>
            <a:r>
              <a:rPr lang="ru-RU" dirty="0"/>
              <a:t>4Однако, не забудем и о звуковой стороне речи.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5Красота и благозвучие русского языка связаны, например, с чередованием звонких и глухих согласных, с тем, что есть ещё и мягкие, которые для слуха очень приятны.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6Очень активны и гласные в нашей речи: хотя их всего шесть, они постоянно сопутствуют согласным, не допуская обычно их большого стечения.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567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980728"/>
            <a:ext cx="5805509" cy="808038"/>
          </a:xfrm>
        </p:spPr>
        <p:txBody>
          <a:bodyPr>
            <a:normAutofit fontScale="90000"/>
          </a:bodyPr>
          <a:lstStyle/>
          <a:p>
            <a:r>
              <a:rPr lang="ru-RU" dirty="0"/>
              <a:t>Смысловая и композиционная целостность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348879"/>
            <a:ext cx="7643866" cy="379476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>
                <a:effectLst/>
              </a:rPr>
              <a:t>Композиционная целостность</a:t>
            </a:r>
            <a:r>
              <a:rPr lang="ru-RU" sz="2800" dirty="0">
                <a:effectLst/>
              </a:rPr>
              <a:t> указывает на соблюдение структуры текста, которая состоит из введения, основной части, заключения и иногда эпилога.</a:t>
            </a:r>
          </a:p>
          <a:p>
            <a:pPr algn="just"/>
            <a:r>
              <a:rPr lang="ru-RU" sz="2800" b="1" dirty="0">
                <a:effectLst/>
              </a:rPr>
              <a:t>Смысловая целостность</a:t>
            </a:r>
            <a:r>
              <a:rPr lang="ru-RU" sz="2800" dirty="0">
                <a:effectLst/>
              </a:rPr>
              <a:t> указывает на подчинение текста единой тематике, которая позволяет дать тексту заголовок.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Смысловая целостность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0355" y="2132856"/>
            <a:ext cx="7715304" cy="400793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effectLst/>
              </a:rPr>
              <a:t>Смысловая целостность </a:t>
            </a:r>
            <a:r>
              <a:rPr lang="ru-RU" sz="2800" dirty="0">
                <a:effectLst/>
              </a:rPr>
              <a:t>достигается следованием общей теме. Единая смысловая нить произведения должна рассматривать тему с разных сторон и раскрывать ее. Раскрытие темы происходит линейно через цепочку связанных грамматически и по смыслу предложений.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2633" y="692696"/>
            <a:ext cx="6798734" cy="1303867"/>
          </a:xfrm>
        </p:spPr>
        <p:txBody>
          <a:bodyPr/>
          <a:lstStyle/>
          <a:p>
            <a:r>
              <a:rPr lang="ru-RU" dirty="0"/>
              <a:t>Смысловая целостность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44824"/>
            <a:ext cx="7858180" cy="4645156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effectLst/>
              </a:rPr>
              <a:t>В смысловой структуре выделяются главные и второстепенные элементы:</a:t>
            </a:r>
          </a:p>
          <a:p>
            <a:pPr lvl="0" algn="just"/>
            <a:r>
              <a:rPr lang="ru-RU" sz="2400" dirty="0">
                <a:effectLst/>
              </a:rPr>
              <a:t>Главный элемент — тема.</a:t>
            </a:r>
          </a:p>
          <a:p>
            <a:pPr lvl="0" algn="just"/>
            <a:r>
              <a:rPr lang="ru-RU" sz="2400" dirty="0">
                <a:effectLst/>
              </a:rPr>
              <a:t>Второстепенная </a:t>
            </a:r>
            <a:r>
              <a:rPr lang="ru-RU" sz="2400" dirty="0" err="1">
                <a:effectLst/>
              </a:rPr>
              <a:t>подтема</a:t>
            </a:r>
            <a:r>
              <a:rPr lang="ru-RU" sz="2400" dirty="0">
                <a:effectLst/>
              </a:rPr>
              <a:t> — мысли, раскрывающие тему с разных сторон.</a:t>
            </a:r>
          </a:p>
          <a:p>
            <a:pPr lvl="0" algn="just"/>
            <a:r>
              <a:rPr lang="ru-RU" sz="2400" dirty="0">
                <a:effectLst/>
              </a:rPr>
              <a:t>Второстепенные </a:t>
            </a:r>
            <a:r>
              <a:rPr lang="ru-RU" sz="2400" dirty="0" err="1">
                <a:effectLst/>
              </a:rPr>
              <a:t>субподтемы</a:t>
            </a:r>
            <a:r>
              <a:rPr lang="ru-RU" sz="2400" dirty="0">
                <a:effectLst/>
              </a:rPr>
              <a:t> — мысли, которые конкретизируют </a:t>
            </a:r>
            <a:r>
              <a:rPr lang="ru-RU" sz="2400" dirty="0" err="1">
                <a:effectLst/>
              </a:rPr>
              <a:t>подтему</a:t>
            </a:r>
            <a:r>
              <a:rPr lang="ru-RU" sz="2400" dirty="0">
                <a:effectLst/>
              </a:rPr>
              <a:t>.</a:t>
            </a:r>
          </a:p>
          <a:p>
            <a:pPr algn="just"/>
            <a:r>
              <a:rPr lang="ru-RU" sz="2400" dirty="0">
                <a:effectLst/>
              </a:rPr>
              <a:t>В зависимости от вида и стиля текста смысловая структура может быть простой или сложной.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00108"/>
            <a:ext cx="7643866" cy="5072098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>
                <a:effectLst/>
              </a:rPr>
              <a:t>Достигнуть смысловой цельности мешают: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630555" algn="l"/>
              </a:tabLst>
            </a:pPr>
            <a:r>
              <a:rPr lang="ru-RU" sz="2800" dirty="0">
                <a:effectLst/>
              </a:rPr>
              <a:t>Недостаток знаний у читателей. В этом случае за счет контекста автор должен предоставить необходимую информацию.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630555" algn="l"/>
              </a:tabLst>
            </a:pPr>
            <a:r>
              <a:rPr lang="ru-RU" sz="2800" dirty="0">
                <a:effectLst/>
              </a:rPr>
              <a:t>Некачественное сокращение текста, когда автор вырезает важный для понимания общего смысла фрагмент произведения.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2633" y="692696"/>
            <a:ext cx="6798734" cy="1303867"/>
          </a:xfrm>
        </p:spPr>
        <p:txBody>
          <a:bodyPr/>
          <a:lstStyle/>
          <a:p>
            <a:r>
              <a:rPr lang="ru-RU" dirty="0"/>
              <a:t>Структура композиции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00808"/>
            <a:ext cx="7858180" cy="4645156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630555" algn="l"/>
              </a:tabLst>
            </a:pPr>
            <a:r>
              <a:rPr lang="ru-RU" sz="2400" dirty="0">
                <a:effectLst/>
              </a:rPr>
              <a:t>Введение — это вход в тему. В нем задается тон повествования, его проблематика и тема. Правильно написанное введение позволяет заинтересовать читателя, вызвать желание прочитать текст полностью.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630555" algn="l"/>
              </a:tabLst>
            </a:pPr>
            <a:r>
              <a:rPr lang="ru-RU" sz="2400" dirty="0">
                <a:effectLst/>
              </a:rPr>
              <a:t>Основная часть — главный массив произведения. В ней автор раскрывает замысел текста через собственную точку зрения, рассказывает о событиях и героях, проблемах и их решениях.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630555" algn="l"/>
              </a:tabLst>
            </a:pPr>
            <a:r>
              <a:rPr lang="ru-RU" sz="2400" dirty="0">
                <a:effectLst/>
              </a:rPr>
              <a:t>Заключение — подведение итога.</a:t>
            </a:r>
          </a:p>
        </p:txBody>
      </p:sp>
    </p:spTree>
    <p:extLst>
      <p:ext uri="{BB962C8B-B14F-4D97-AF65-F5344CB8AC3E}">
        <p14:creationId xmlns:p14="http://schemas.microsoft.com/office/powerpoint/2010/main" val="3759466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смысловой целостности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8576" y="1772816"/>
            <a:ext cx="7643866" cy="4631597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effectLst/>
              </a:rPr>
              <a:t>Основа анализа смысловой целостности текста — проверка соблюдения основных законов логики, которые определяют ясное развитие мысли. Смысловая логика определяется ее достоверностью, непротиворечивостью и закономерностью выводов. Построение аргументации должно быть основательным и убедительным. Основной текст должен подчиняться законам правильного мышления, соответствовать выбранному жанру и учитывать знания целевой аудитории.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композиционной целостности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3059" y="1772816"/>
            <a:ext cx="7715304" cy="393593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effectLst/>
              </a:rPr>
              <a:t>При анализе композиции текста стоит проверить наличие плавного перехода от одной части текста к другой в соответствии с общепринятой структурой. Построение текста, размер каждой его части должны рационально соответствовать его общему объему и логическому содержанию. Авторский план раскрывается грамотными заголовками, соблюдением последовательности композиционной схемы.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756</TotalTime>
  <Words>2156</Words>
  <Application>Microsoft Office PowerPoint</Application>
  <PresentationFormat>Экран (4:3)</PresentationFormat>
  <Paragraphs>116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Bookman Old Style</vt:lpstr>
      <vt:lpstr>Calibri</vt:lpstr>
      <vt:lpstr>Rockwell</vt:lpstr>
      <vt:lpstr>Times New Roman</vt:lpstr>
      <vt:lpstr>Damask</vt:lpstr>
      <vt:lpstr>Смысловая и композиционная целостность текста</vt:lpstr>
      <vt:lpstr>Задание 1</vt:lpstr>
      <vt:lpstr>Смысловая и композиционная целостность</vt:lpstr>
      <vt:lpstr>Смысловая целостность</vt:lpstr>
      <vt:lpstr>Смысловая целостность</vt:lpstr>
      <vt:lpstr>Презентация PowerPoint</vt:lpstr>
      <vt:lpstr>Структура композиции</vt:lpstr>
      <vt:lpstr>Анализ смысловой целостности</vt:lpstr>
      <vt:lpstr>Анализ композиционной целостности</vt:lpstr>
      <vt:lpstr>Задание 2</vt:lpstr>
      <vt:lpstr>Задание 3</vt:lpstr>
      <vt:lpstr>Задание 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5</vt:lpstr>
      <vt:lpstr>Презентация PowerPoint</vt:lpstr>
      <vt:lpstr>Презентация PowerPoint</vt:lpstr>
      <vt:lpstr>Презентация PowerPoint</vt:lpstr>
      <vt:lpstr>Домашнее задание</vt:lpstr>
      <vt:lpstr>Презентация PowerPoint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Текст, его строение и виды его преобразования</dc:title>
  <dc:creator>Анастасия</dc:creator>
  <cp:lastModifiedBy>Anastasiia Belozor</cp:lastModifiedBy>
  <cp:revision>24</cp:revision>
  <dcterms:created xsi:type="dcterms:W3CDTF">2020-01-13T02:34:33Z</dcterms:created>
  <dcterms:modified xsi:type="dcterms:W3CDTF">2023-03-24T15:09:32Z</dcterms:modified>
</cp:coreProperties>
</file>