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notesMasterIdLst>
    <p:notesMasterId r:id="rId47"/>
  </p:notesMasterIdLst>
  <p:sldIdLst>
    <p:sldId id="256" r:id="rId2"/>
    <p:sldId id="275" r:id="rId3"/>
    <p:sldId id="323" r:id="rId4"/>
    <p:sldId id="257" r:id="rId5"/>
    <p:sldId id="297" r:id="rId6"/>
    <p:sldId id="294" r:id="rId7"/>
    <p:sldId id="276" r:id="rId8"/>
    <p:sldId id="314" r:id="rId9"/>
    <p:sldId id="330" r:id="rId10"/>
    <p:sldId id="299" r:id="rId11"/>
    <p:sldId id="277" r:id="rId12"/>
    <p:sldId id="259" r:id="rId13"/>
    <p:sldId id="305" r:id="rId14"/>
    <p:sldId id="262" r:id="rId15"/>
    <p:sldId id="316" r:id="rId16"/>
    <p:sldId id="317" r:id="rId17"/>
    <p:sldId id="263" r:id="rId18"/>
    <p:sldId id="302" r:id="rId19"/>
    <p:sldId id="281" r:id="rId20"/>
    <p:sldId id="309" r:id="rId21"/>
    <p:sldId id="310" r:id="rId22"/>
    <p:sldId id="301" r:id="rId23"/>
    <p:sldId id="282" r:id="rId24"/>
    <p:sldId id="303" r:id="rId25"/>
    <p:sldId id="265" r:id="rId26"/>
    <p:sldId id="266" r:id="rId27"/>
    <p:sldId id="319" r:id="rId28"/>
    <p:sldId id="311" r:id="rId29"/>
    <p:sldId id="313" r:id="rId30"/>
    <p:sldId id="318" r:id="rId31"/>
    <p:sldId id="320" r:id="rId32"/>
    <p:sldId id="321" r:id="rId33"/>
    <p:sldId id="315" r:id="rId34"/>
    <p:sldId id="331" r:id="rId35"/>
    <p:sldId id="324" r:id="rId36"/>
    <p:sldId id="325" r:id="rId37"/>
    <p:sldId id="326" r:id="rId38"/>
    <p:sldId id="327" r:id="rId39"/>
    <p:sldId id="308" r:id="rId40"/>
    <p:sldId id="332" r:id="rId41"/>
    <p:sldId id="328" r:id="rId42"/>
    <p:sldId id="329" r:id="rId43"/>
    <p:sldId id="322" r:id="rId44"/>
    <p:sldId id="333" r:id="rId45"/>
    <p:sldId id="274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069B9-5221-4097-B33F-C2D1F79C372B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F1E62-8AC8-469C-8D0D-024AE9CADA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517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1FE1F7-2AA2-48DB-8C4B-98B877D67366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0"/>
            <a:ext cx="8215370" cy="1143008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</a:t>
            </a:r>
            <a: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err="1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В.Ф.Войно-Ясенецкого</a:t>
            </a:r>
            <a:r>
              <a:rPr lang="ru-RU" sz="1600" b="0" dirty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Министерства </a:t>
            </a:r>
            <a:r>
              <a:rPr lang="ru-RU" sz="1600" b="0" dirty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здравоохранения Российской </a:t>
            </a:r>
            <a: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Федерации</a:t>
            </a:r>
            <a:b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endParaRPr lang="ru-RU" sz="1600" b="0" dirty="0">
              <a:solidFill>
                <a:sysClr val="windowText" lastClr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786058"/>
            <a:ext cx="7929618" cy="135732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Тема: Спирты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4869160"/>
            <a:ext cx="36376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Преподаватель:  Попова О.М.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953" y="594928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Красноярск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Номенклатура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алканолов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22180" t="39018" r="28530" b="13953"/>
          <a:stretch>
            <a:fillRect/>
          </a:stretch>
        </p:blipFill>
        <p:spPr bwMode="auto">
          <a:xfrm>
            <a:off x="539552" y="1556792"/>
            <a:ext cx="82089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128792" cy="576064"/>
          </a:xfrm>
        </p:spPr>
        <p:txBody>
          <a:bodyPr>
            <a:noAutofit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Изомерия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968552"/>
          </a:xfrm>
        </p:spPr>
        <p:txBody>
          <a:bodyPr>
            <a:normAutofit/>
          </a:bodyPr>
          <a:lstStyle/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26854" t="28165" r="24621" b="26357"/>
          <a:stretch>
            <a:fillRect/>
          </a:stretch>
        </p:blipFill>
        <p:spPr bwMode="auto">
          <a:xfrm>
            <a:off x="503040" y="764704"/>
            <a:ext cx="846144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7681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Строение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98"/>
            <a:ext cx="8643998" cy="4389120"/>
          </a:xfrm>
        </p:spPr>
        <p:txBody>
          <a:bodyPr>
            <a:normAutofit/>
          </a:bodyPr>
          <a:lstStyle/>
          <a:p>
            <a:pPr marL="449263" indent="-449263" algn="just">
              <a:buNone/>
            </a:pPr>
            <a:r>
              <a:rPr lang="ru-RU" sz="2000" b="1" dirty="0" smtClean="0"/>
              <a:t>       </a:t>
            </a:r>
            <a:endParaRPr lang="ru-RU" sz="1800" dirty="0"/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 l="22931" t="34625" r="29366" b="20900"/>
          <a:stretch>
            <a:fillRect/>
          </a:stretch>
        </p:blipFill>
        <p:spPr bwMode="auto">
          <a:xfrm>
            <a:off x="539552" y="1196752"/>
            <a:ext cx="799288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 l="33396" t="33075" r="38413" b="27607"/>
          <a:stretch>
            <a:fillRect/>
          </a:stretch>
        </p:blipFill>
        <p:spPr bwMode="auto">
          <a:xfrm>
            <a:off x="971600" y="3429000"/>
            <a:ext cx="24482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851920" y="4797152"/>
            <a:ext cx="422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частичные</a:t>
            </a:r>
            <a:r>
              <a:rPr lang="ru-RU" sz="2000" dirty="0" smtClean="0"/>
              <a:t> положительные заряды.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Строение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1484784"/>
            <a:ext cx="6048672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err="1" smtClean="0"/>
              <a:t>Гетеролитический</a:t>
            </a:r>
            <a:r>
              <a:rPr lang="ru-RU" sz="2000" b="1" dirty="0" smtClean="0"/>
              <a:t> (ионный) разрыв связи</a:t>
            </a:r>
            <a:endParaRPr lang="ru-RU" sz="20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23528" y="1844824"/>
            <a:ext cx="8229600" cy="466187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22922" t="34109" r="29547" b="23514"/>
          <a:stretch>
            <a:fillRect/>
          </a:stretch>
        </p:blipFill>
        <p:spPr bwMode="auto">
          <a:xfrm>
            <a:off x="179512" y="1916832"/>
            <a:ext cx="878497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8390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Физические свойства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1785926"/>
            <a:ext cx="5078938" cy="1283034"/>
          </a:xfrm>
        </p:spPr>
        <p:txBody>
          <a:bodyPr/>
          <a:lstStyle/>
          <a:p>
            <a:pPr algn="just">
              <a:buNone/>
            </a:pPr>
            <a:r>
              <a:rPr lang="ru-RU" sz="2400" dirty="0" smtClean="0"/>
              <a:t>   </a:t>
            </a:r>
            <a:endParaRPr lang="ru-RU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202432" y="1484784"/>
            <a:ext cx="7941568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 l="28150" t="35401" r="23333" b="26068"/>
          <a:stretch>
            <a:fillRect/>
          </a:stretch>
        </p:blipFill>
        <p:spPr bwMode="auto">
          <a:xfrm>
            <a:off x="827584" y="1340768"/>
            <a:ext cx="75608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 l="59550" t="59690" r="21994" b="13953"/>
          <a:stretch>
            <a:fillRect/>
          </a:stretch>
        </p:blipFill>
        <p:spPr bwMode="auto">
          <a:xfrm>
            <a:off x="6084168" y="4653136"/>
            <a:ext cx="273630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 cstate="print"/>
          <a:srcRect l="22470" t="63049" r="28530" b="20413"/>
          <a:stretch>
            <a:fillRect/>
          </a:stretch>
        </p:blipFill>
        <p:spPr bwMode="auto">
          <a:xfrm>
            <a:off x="323528" y="4581128"/>
            <a:ext cx="583264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8390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Физические свойства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1785926"/>
            <a:ext cx="5078938" cy="1283034"/>
          </a:xfrm>
        </p:spPr>
        <p:txBody>
          <a:bodyPr/>
          <a:lstStyle/>
          <a:p>
            <a:pPr algn="just">
              <a:buNone/>
            </a:pPr>
            <a:r>
              <a:rPr lang="ru-RU" sz="2400" dirty="0" smtClean="0"/>
              <a:t>   </a:t>
            </a:r>
            <a:endParaRPr lang="ru-RU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202432" y="1484784"/>
            <a:ext cx="7941568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 cstate="print"/>
          <a:srcRect l="22757" t="33333" r="30148" b="27649"/>
          <a:stretch>
            <a:fillRect/>
          </a:stretch>
        </p:blipFill>
        <p:spPr bwMode="auto">
          <a:xfrm>
            <a:off x="683568" y="1268760"/>
            <a:ext cx="792088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 l="59550" t="59690" r="21994" b="13953"/>
          <a:stretch>
            <a:fillRect/>
          </a:stretch>
        </p:blipFill>
        <p:spPr bwMode="auto">
          <a:xfrm>
            <a:off x="6228184" y="5057800"/>
            <a:ext cx="2376264" cy="153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8390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Физические свойства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1785926"/>
            <a:ext cx="5078938" cy="1283034"/>
          </a:xfrm>
        </p:spPr>
        <p:txBody>
          <a:bodyPr/>
          <a:lstStyle/>
          <a:p>
            <a:pPr algn="just">
              <a:buNone/>
            </a:pPr>
            <a:r>
              <a:rPr lang="ru-RU" sz="2400" dirty="0" smtClean="0"/>
              <a:t>   </a:t>
            </a:r>
            <a:endParaRPr lang="ru-RU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202432" y="1484784"/>
            <a:ext cx="7941568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22489" t="32773" r="28951" b="21144"/>
          <a:stretch>
            <a:fillRect/>
          </a:stretch>
        </p:blipFill>
        <p:spPr bwMode="auto">
          <a:xfrm>
            <a:off x="395536" y="1268760"/>
            <a:ext cx="842493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04664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Способы получения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179512" y="1844824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/>
          <p:nvPr/>
        </p:nvPicPr>
        <p:blipFill>
          <a:blip r:embed="rId2" cstate="print"/>
          <a:srcRect l="29210" t="34108" r="41313" b="22646"/>
          <a:stretch>
            <a:fillRect/>
          </a:stretch>
        </p:blipFill>
        <p:spPr bwMode="auto">
          <a:xfrm>
            <a:off x="1115616" y="1268760"/>
            <a:ext cx="727280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34910" t="20672" r="32908" b="59700"/>
          <a:stretch>
            <a:fillRect/>
          </a:stretch>
        </p:blipFill>
        <p:spPr bwMode="auto">
          <a:xfrm>
            <a:off x="1547664" y="4581128"/>
            <a:ext cx="669674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9952" y="2132856"/>
            <a:ext cx="4546848" cy="430183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22041" t="32052" r="28684" b="21189"/>
          <a:stretch>
            <a:fillRect/>
          </a:stretch>
        </p:blipFill>
        <p:spPr bwMode="auto">
          <a:xfrm>
            <a:off x="323528" y="1412776"/>
            <a:ext cx="849694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980728"/>
            <a:ext cx="6048672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1. Реакции замещения водорода –</a:t>
            </a:r>
            <a:r>
              <a:rPr lang="en-US" sz="2000" b="1" dirty="0" smtClean="0"/>
              <a:t>OH</a:t>
            </a:r>
            <a:r>
              <a:rPr lang="ru-RU" sz="2000" b="1" dirty="0" smtClean="0"/>
              <a:t> группы </a:t>
            </a:r>
            <a:endParaRPr lang="ru-RU" sz="2000" b="1" dirty="0"/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 l="22767" t="33850" r="28240" b="22222"/>
          <a:stretch>
            <a:fillRect/>
          </a:stretch>
        </p:blipFill>
        <p:spPr bwMode="auto">
          <a:xfrm>
            <a:off x="611560" y="1484784"/>
            <a:ext cx="792088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 l="34755" t="27390" r="26781" b="48541"/>
          <a:stretch>
            <a:fillRect/>
          </a:stretch>
        </p:blipFill>
        <p:spPr bwMode="auto">
          <a:xfrm>
            <a:off x="755576" y="4797152"/>
            <a:ext cx="7632848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827584" y="4869160"/>
            <a:ext cx="288032" cy="21602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План лекции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/>
          </a:bodyPr>
          <a:lstStyle/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altLang="ru-RU" dirty="0" smtClean="0"/>
              <a:t>Определение. Общая формула. Классификация.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Номенклатура и изомерия.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Особенности электронного и пространственного строения молекул спиртов.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Физические свойства.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Способы получения.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Химические свойства.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Применение</a:t>
            </a: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492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1052736"/>
            <a:ext cx="4824536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2. Реакции замещения </a:t>
            </a:r>
            <a:r>
              <a:rPr lang="en-US" sz="2000" b="1" dirty="0" smtClean="0"/>
              <a:t>–OH</a:t>
            </a:r>
            <a:r>
              <a:rPr lang="ru-RU" sz="2000" b="1" dirty="0" smtClean="0"/>
              <a:t> группы</a:t>
            </a:r>
            <a:endParaRPr lang="ru-RU" sz="2000" b="1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22059" t="32816" r="28676" b="21751"/>
          <a:stretch>
            <a:fillRect/>
          </a:stretch>
        </p:blipFill>
        <p:spPr bwMode="auto">
          <a:xfrm>
            <a:off x="323528" y="1556792"/>
            <a:ext cx="849694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1484784"/>
            <a:ext cx="4824536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3. Реакции дегидратации</a:t>
            </a:r>
            <a:endParaRPr lang="ru-RU" sz="2000" b="1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22925" t="33075" r="28405" b="21189"/>
          <a:stretch>
            <a:fillRect/>
          </a:stretch>
        </p:blipFill>
        <p:spPr bwMode="auto">
          <a:xfrm>
            <a:off x="683568" y="1988840"/>
            <a:ext cx="784887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  <a:endParaRPr lang="ru-RU" sz="4400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22931" t="29457" r="29111" b="24031"/>
          <a:stretch>
            <a:fillRect/>
          </a:stretch>
        </p:blipFill>
        <p:spPr bwMode="auto">
          <a:xfrm>
            <a:off x="467544" y="1556792"/>
            <a:ext cx="835292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Autofit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 l="22640" t="29199" r="28676" b="25065"/>
          <a:stretch>
            <a:fillRect/>
          </a:stretch>
        </p:blipFill>
        <p:spPr bwMode="auto">
          <a:xfrm>
            <a:off x="539552" y="1772816"/>
            <a:ext cx="82089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22931" t="32558" r="28966" b="26873"/>
          <a:stretch>
            <a:fillRect/>
          </a:stretch>
        </p:blipFill>
        <p:spPr bwMode="auto">
          <a:xfrm>
            <a:off x="539552" y="1556792"/>
            <a:ext cx="806489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675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14488"/>
            <a:ext cx="8462744" cy="4234792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2000" dirty="0" smtClean="0"/>
          </a:p>
          <a:p>
            <a:pPr algn="just">
              <a:buNone/>
            </a:pPr>
            <a:endParaRPr lang="ru-RU" sz="2000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29256" y="5429264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1196752"/>
            <a:ext cx="6048672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4. Реакции окисления</a:t>
            </a:r>
            <a:endParaRPr lang="ru-RU" sz="2000" b="1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24523" t="29457" r="28405" b="26357"/>
          <a:stretch>
            <a:fillRect/>
          </a:stretch>
        </p:blipFill>
        <p:spPr bwMode="auto">
          <a:xfrm>
            <a:off x="395536" y="1844824"/>
            <a:ext cx="849694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98360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484784"/>
            <a:ext cx="6048672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4. Реакции окисления оксидом меди (</a:t>
            </a:r>
            <a:r>
              <a:rPr lang="en-US" sz="2000" b="1" dirty="0" smtClean="0"/>
              <a:t>II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 l="23987" t="28165" r="31872" b="24806"/>
          <a:stretch>
            <a:fillRect/>
          </a:stretch>
        </p:blipFill>
        <p:spPr bwMode="auto">
          <a:xfrm>
            <a:off x="539552" y="1988840"/>
            <a:ext cx="799288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98360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484784"/>
            <a:ext cx="6048672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4. Реакции окисления оксидом меди (</a:t>
            </a:r>
            <a:r>
              <a:rPr lang="en-US" sz="2000" b="1" dirty="0" smtClean="0"/>
              <a:t>II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36050" t="29716" r="40329" b="57060"/>
          <a:stretch>
            <a:fillRect/>
          </a:stretch>
        </p:blipFill>
        <p:spPr bwMode="auto">
          <a:xfrm>
            <a:off x="1115616" y="2348880"/>
            <a:ext cx="691276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1484784"/>
            <a:ext cx="6048672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4. Реакции окисления (горение) </a:t>
            </a:r>
            <a:endParaRPr lang="ru-RU" sz="2000" b="1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24530" t="58398" r="31000" b="29974"/>
          <a:stretch>
            <a:fillRect/>
          </a:stretch>
        </p:blipFill>
        <p:spPr bwMode="auto">
          <a:xfrm>
            <a:off x="467544" y="2708920"/>
            <a:ext cx="7848872" cy="15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Применение</a:t>
            </a:r>
            <a:endParaRPr lang="ru-RU" sz="4400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22796" t="29457" r="29112" b="26336"/>
          <a:stretch>
            <a:fillRect/>
          </a:stretch>
        </p:blipFill>
        <p:spPr bwMode="auto">
          <a:xfrm>
            <a:off x="251520" y="1124744"/>
            <a:ext cx="864096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История открытия.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39755" t="36966" r="28006" b="28424"/>
          <a:stretch>
            <a:fillRect/>
          </a:stretch>
        </p:blipFill>
        <p:spPr bwMode="auto">
          <a:xfrm>
            <a:off x="611560" y="1412776"/>
            <a:ext cx="748883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63359" t="24308" r="28820" b="56038"/>
          <a:stretch>
            <a:fillRect/>
          </a:stretch>
        </p:blipFill>
        <p:spPr bwMode="auto">
          <a:xfrm flipH="1">
            <a:off x="7668344" y="1844824"/>
            <a:ext cx="129614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Применение</a:t>
            </a:r>
            <a:endParaRPr lang="ru-RU" sz="4400" dirty="0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 l="27414" t="31783" r="22139" b="23256"/>
          <a:stretch>
            <a:fillRect/>
          </a:stretch>
        </p:blipFill>
        <p:spPr bwMode="auto">
          <a:xfrm>
            <a:off x="323528" y="1268760"/>
            <a:ext cx="856895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Применение</a:t>
            </a:r>
            <a:endParaRPr lang="ru-RU" sz="44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940152" y="1916832"/>
            <a:ext cx="2808312" cy="239154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Этанол можно использовать в качестве топлива для автомобилей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39788" t="36434" r="27659" b="30491"/>
          <a:stretch>
            <a:fillRect/>
          </a:stretch>
        </p:blipFill>
        <p:spPr bwMode="auto">
          <a:xfrm>
            <a:off x="539552" y="1700808"/>
            <a:ext cx="511256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Применение</a:t>
            </a:r>
            <a:endParaRPr lang="ru-RU" sz="44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940152" y="1916832"/>
            <a:ext cx="2808312" cy="2391544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Этанол – хороший растворитель для многих веществ, например йода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39643" t="34367" r="27480" b="31370"/>
          <a:stretch>
            <a:fillRect/>
          </a:stretch>
        </p:blipFill>
        <p:spPr bwMode="auto">
          <a:xfrm>
            <a:off x="1187624" y="1844824"/>
            <a:ext cx="410445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340768"/>
            <a:ext cx="8229600" cy="1800200"/>
          </a:xfrm>
        </p:spPr>
        <p:txBody>
          <a:bodyPr>
            <a:noAutofit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 МНОГОАТОМНЫЕ СПИРТЫ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3933056"/>
            <a:ext cx="8229600" cy="149352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4500" dirty="0" smtClean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Autofit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Номенклатура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49895" t="39793" r="26884" b="16796"/>
          <a:stretch>
            <a:fillRect/>
          </a:stretch>
        </p:blipFill>
        <p:spPr bwMode="auto">
          <a:xfrm>
            <a:off x="5004048" y="1916832"/>
            <a:ext cx="295232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2" cstate="print"/>
          <a:srcRect l="27878" t="22481" r="51483" b="35597"/>
          <a:stretch>
            <a:fillRect/>
          </a:stretch>
        </p:blipFill>
        <p:spPr bwMode="auto">
          <a:xfrm>
            <a:off x="899592" y="1916832"/>
            <a:ext cx="302433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35696" y="1412776"/>
            <a:ext cx="1067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ДИОЛЫ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4168" y="1484784"/>
            <a:ext cx="1176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ТРИОЛЫ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04664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Способы получения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179512" y="1844824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/>
          <p:nvPr/>
        </p:nvPicPr>
        <p:blipFill>
          <a:blip r:embed="rId2" cstate="print"/>
          <a:srcRect l="39305" t="40052" r="28213" b="32817"/>
          <a:stretch>
            <a:fillRect/>
          </a:stretch>
        </p:blipFill>
        <p:spPr bwMode="auto">
          <a:xfrm>
            <a:off x="323528" y="1484784"/>
            <a:ext cx="849694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04664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Способы получения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179512" y="1844824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/>
          <p:nvPr/>
        </p:nvPicPr>
        <p:blipFill>
          <a:blip r:embed="rId2" cstate="print"/>
          <a:srcRect l="39936" t="33334" r="27659" b="35917"/>
          <a:stretch>
            <a:fillRect/>
          </a:stretch>
        </p:blipFill>
        <p:spPr bwMode="auto">
          <a:xfrm>
            <a:off x="539552" y="1484784"/>
            <a:ext cx="835292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04664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Способы получения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179512" y="1844824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/>
          <p:nvPr/>
        </p:nvPicPr>
        <p:blipFill>
          <a:blip r:embed="rId2" cstate="print"/>
          <a:srcRect l="40494" t="33569" r="29968" b="53379"/>
          <a:stretch>
            <a:fillRect/>
          </a:stretch>
        </p:blipFill>
        <p:spPr bwMode="auto">
          <a:xfrm>
            <a:off x="395536" y="1700808"/>
            <a:ext cx="856895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04664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Способы получения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179512" y="1844824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/>
          <p:nvPr/>
        </p:nvPicPr>
        <p:blipFill>
          <a:blip r:embed="rId2" cstate="print"/>
          <a:srcRect l="39814" t="30233" r="43950" b="35438"/>
          <a:stretch>
            <a:fillRect/>
          </a:stretch>
        </p:blipFill>
        <p:spPr bwMode="auto">
          <a:xfrm>
            <a:off x="755576" y="1412776"/>
            <a:ext cx="777686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Autofit/>
          </a:bodyPr>
          <a:lstStyle/>
          <a:p>
            <a:pPr algn="ctr"/>
            <a:r>
              <a:rPr lang="ru-RU" sz="41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 l="40191" t="55556" r="29838" b="11369"/>
          <a:stretch>
            <a:fillRect/>
          </a:stretch>
        </p:blipFill>
        <p:spPr bwMode="auto">
          <a:xfrm>
            <a:off x="539552" y="1412776"/>
            <a:ext cx="820891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Определение. Общая формула.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23221" t="31008" r="29070" b="24171"/>
          <a:stretch>
            <a:fillRect/>
          </a:stretch>
        </p:blipFill>
        <p:spPr bwMode="auto">
          <a:xfrm>
            <a:off x="539552" y="1700808"/>
            <a:ext cx="813690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2" cstate="print"/>
          <a:srcRect l="63359" t="24308" r="28820" b="56038"/>
          <a:stretch>
            <a:fillRect/>
          </a:stretch>
        </p:blipFill>
        <p:spPr bwMode="auto">
          <a:xfrm flipH="1">
            <a:off x="7524328" y="1628800"/>
            <a:ext cx="129614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Autofit/>
          </a:bodyPr>
          <a:lstStyle/>
          <a:p>
            <a:pPr algn="ctr"/>
            <a:r>
              <a:rPr lang="ru-RU" sz="41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30658" t="44938" r="27375" b="43411"/>
          <a:stretch>
            <a:fillRect/>
          </a:stretch>
        </p:blipFill>
        <p:spPr bwMode="auto">
          <a:xfrm>
            <a:off x="539552" y="2060848"/>
            <a:ext cx="80648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Autofit/>
          </a:bodyPr>
          <a:lstStyle/>
          <a:p>
            <a:pPr algn="ctr"/>
            <a:r>
              <a:rPr lang="ru-RU" sz="41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 l="40167" t="49616" r="28465" b="31483"/>
          <a:stretch>
            <a:fillRect/>
          </a:stretch>
        </p:blipFill>
        <p:spPr bwMode="auto">
          <a:xfrm>
            <a:off x="755576" y="1412776"/>
            <a:ext cx="7560840" cy="304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40079" t="41085" r="27075" b="38474"/>
          <a:stretch>
            <a:fillRect/>
          </a:stretch>
        </p:blipFill>
        <p:spPr bwMode="auto">
          <a:xfrm>
            <a:off x="1043608" y="4581128"/>
            <a:ext cx="712879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Autofit/>
          </a:bodyPr>
          <a:lstStyle/>
          <a:p>
            <a:pPr algn="ctr"/>
            <a:r>
              <a:rPr lang="ru-RU" sz="41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42201" t="35401" r="32668" b="58835"/>
          <a:stretch>
            <a:fillRect/>
          </a:stretch>
        </p:blipFill>
        <p:spPr bwMode="auto">
          <a:xfrm>
            <a:off x="827584" y="4941168"/>
            <a:ext cx="763284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39788" t="37726" r="27370" b="22704"/>
          <a:stretch>
            <a:fillRect/>
          </a:stretch>
        </p:blipFill>
        <p:spPr bwMode="auto">
          <a:xfrm>
            <a:off x="323528" y="1052736"/>
            <a:ext cx="849694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Применение</a:t>
            </a:r>
            <a:endParaRPr lang="ru-RU" sz="4400" dirty="0"/>
          </a:p>
        </p:txBody>
      </p:sp>
      <p:pic>
        <p:nvPicPr>
          <p:cNvPr id="8" name="Содержимое 7"/>
          <p:cNvPicPr>
            <a:picLocks noGrp="1"/>
          </p:cNvPicPr>
          <p:nvPr>
            <p:ph idx="1"/>
          </p:nvPr>
        </p:nvPicPr>
        <p:blipFill>
          <a:blip r:embed="rId2" cstate="print"/>
          <a:srcRect l="38437" t="44703" r="27224" b="16537"/>
          <a:stretch>
            <a:fillRect/>
          </a:stretch>
        </p:blipFill>
        <p:spPr bwMode="auto">
          <a:xfrm>
            <a:off x="683568" y="1340768"/>
            <a:ext cx="792088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Применение</a:t>
            </a:r>
            <a:endParaRPr lang="ru-RU" sz="44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29027" t="28746" r="26903" b="17819"/>
          <a:stretch>
            <a:fillRect/>
          </a:stretch>
        </p:blipFill>
        <p:spPr bwMode="auto">
          <a:xfrm>
            <a:off x="539552" y="1196752"/>
            <a:ext cx="82089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071678"/>
            <a:ext cx="8305800" cy="1285884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chemeClr val="bg2">
                    <a:lumMod val="25000"/>
                  </a:schemeClr>
                </a:solidFill>
              </a:rPr>
              <a:t>Спасибо за внимание!</a:t>
            </a:r>
            <a:endParaRPr lang="ru-RU" sz="6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25111" t="15504" r="21849" b="217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04088"/>
            <a:ext cx="807524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Классификация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8686800" cy="2376264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algn="just">
              <a:buNone/>
            </a:pPr>
            <a:r>
              <a:rPr lang="ru-RU" sz="2400" dirty="0" smtClean="0"/>
              <a:t>    </a:t>
            </a:r>
            <a:endParaRPr lang="ru-RU" sz="2400" dirty="0" smtClean="0">
              <a:solidFill>
                <a:schemeClr val="dk1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28307" t="24806" r="24463" b="33850"/>
          <a:stretch>
            <a:fillRect/>
          </a:stretch>
        </p:blipFill>
        <p:spPr bwMode="auto">
          <a:xfrm>
            <a:off x="0" y="1340768"/>
            <a:ext cx="914400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6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56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56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56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56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56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Классификация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26999" t="18088" r="22284" b="34884"/>
          <a:stretch>
            <a:fillRect/>
          </a:stretch>
        </p:blipFill>
        <p:spPr bwMode="auto">
          <a:xfrm>
            <a:off x="323528" y="1556792"/>
            <a:ext cx="856895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Классификация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27123" t="19121" r="22430" b="36951"/>
          <a:stretch>
            <a:fillRect/>
          </a:stretch>
        </p:blipFill>
        <p:spPr bwMode="auto">
          <a:xfrm>
            <a:off x="467544" y="1772816"/>
            <a:ext cx="820891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Классификация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27290" t="29199" r="21703" b="22997"/>
          <a:stretch>
            <a:fillRect/>
          </a:stretch>
        </p:blipFill>
        <p:spPr bwMode="auto">
          <a:xfrm>
            <a:off x="467544" y="1628800"/>
            <a:ext cx="813690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25552" t="73644" r="61650" b="13953"/>
          <a:stretch>
            <a:fillRect/>
          </a:stretch>
        </p:blipFill>
        <p:spPr bwMode="auto">
          <a:xfrm>
            <a:off x="7452320" y="1556792"/>
            <a:ext cx="144016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340768"/>
            <a:ext cx="8229600" cy="1800200"/>
          </a:xfrm>
        </p:spPr>
        <p:txBody>
          <a:bodyPr>
            <a:noAutofit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ПРЕДЕЛЬНЫЕ ОДНО</a:t>
            </a:r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АТОМНЫЕ </a:t>
            </a:r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СПИРТЫ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3933056"/>
            <a:ext cx="8229600" cy="149352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4500" dirty="0" smtClean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4">
      <a:dk1>
        <a:sysClr val="windowText" lastClr="000000"/>
      </a:dk1>
      <a:lt1>
        <a:sysClr val="window" lastClr="FFFFFF"/>
      </a:lt1>
      <a:dk2>
        <a:srgbClr val="6ADAFA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1506</TotalTime>
  <Words>219</Words>
  <Application>Microsoft Office PowerPoint</Application>
  <PresentationFormat>Экран (4:3)</PresentationFormat>
  <Paragraphs>83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Поток</vt:lpstr>
      <vt:lpstr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 В.Ф.Войно-Ясенецкого"  Министерства здравоохранения Российской Федерации Фармацевтический колледж</vt:lpstr>
      <vt:lpstr>План лекции</vt:lpstr>
      <vt:lpstr>История открытия.</vt:lpstr>
      <vt:lpstr>Определение. Общая формула.</vt:lpstr>
      <vt:lpstr>Классификация</vt:lpstr>
      <vt:lpstr>    Классификация</vt:lpstr>
      <vt:lpstr>Классификация</vt:lpstr>
      <vt:lpstr>Классификация</vt:lpstr>
      <vt:lpstr> ПРЕДЕЛЬНЫЕ ОДНОАТОМНЫЕ СПИРТЫ </vt:lpstr>
      <vt:lpstr>Номенклатура алканолов</vt:lpstr>
      <vt:lpstr>  Изомерия</vt:lpstr>
      <vt:lpstr>Строение</vt:lpstr>
      <vt:lpstr>Строение</vt:lpstr>
      <vt:lpstr>Физические свойства</vt:lpstr>
      <vt:lpstr>Физические свойства</vt:lpstr>
      <vt:lpstr>Физические свойства</vt:lpstr>
      <vt:lpstr>Способы получения </vt:lpstr>
      <vt:lpstr>Химические свойства</vt:lpstr>
      <vt:lpstr>Химические свойства</vt:lpstr>
      <vt:lpstr>Химические свойства</vt:lpstr>
      <vt:lpstr>Химические свойства</vt:lpstr>
      <vt:lpstr>Химические свойства</vt:lpstr>
      <vt:lpstr>Химические свойства</vt:lpstr>
      <vt:lpstr>Химические свойства</vt:lpstr>
      <vt:lpstr>Химические свойства</vt:lpstr>
      <vt:lpstr>Химические свойства</vt:lpstr>
      <vt:lpstr>Химические свойства</vt:lpstr>
      <vt:lpstr>Химические свойства</vt:lpstr>
      <vt:lpstr>Применение</vt:lpstr>
      <vt:lpstr>Применение</vt:lpstr>
      <vt:lpstr>Применение</vt:lpstr>
      <vt:lpstr>Применение</vt:lpstr>
      <vt:lpstr> МНОГОАТОМНЫЕ СПИРТЫ </vt:lpstr>
      <vt:lpstr>Номенклатура</vt:lpstr>
      <vt:lpstr>Способы получения </vt:lpstr>
      <vt:lpstr>Способы получения </vt:lpstr>
      <vt:lpstr>Способы получения </vt:lpstr>
      <vt:lpstr>Способы получения </vt:lpstr>
      <vt:lpstr>Химические свойства</vt:lpstr>
      <vt:lpstr>Химические свойства</vt:lpstr>
      <vt:lpstr>Химические свойства</vt:lpstr>
      <vt:lpstr>Химические свойства</vt:lpstr>
      <vt:lpstr>Применение</vt:lpstr>
      <vt:lpstr>Применение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В.Ф.Войно-Ясенецкого" Министерства здравоохранения Российской Федерации Фармацевтический колледж</dc:title>
  <dc:creator>пк</dc:creator>
  <cp:lastModifiedBy>Дмитрий</cp:lastModifiedBy>
  <cp:revision>104</cp:revision>
  <dcterms:created xsi:type="dcterms:W3CDTF">2017-11-09T13:44:46Z</dcterms:created>
  <dcterms:modified xsi:type="dcterms:W3CDTF">2021-02-24T15:03:26Z</dcterms:modified>
</cp:coreProperties>
</file>