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7" r:id="rId1"/>
  </p:sldMasterIdLst>
  <p:sldIdLst>
    <p:sldId id="256" r:id="rId2"/>
    <p:sldId id="257" r:id="rId3"/>
    <p:sldId id="258" r:id="rId4"/>
    <p:sldId id="260" r:id="rId5"/>
    <p:sldId id="259" r:id="rId6"/>
    <p:sldId id="261" r:id="rId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26"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1D9781D-74A0-436D-86DD-CBD497F6FC01}" type="datetimeFigureOut">
              <a:rPr lang="ru-RU" smtClean="0"/>
              <a:t>18.04.2018</a:t>
            </a:fld>
            <a:endParaRPr lang="ru-RU"/>
          </a:p>
        </p:txBody>
      </p:sp>
      <p:sp>
        <p:nvSpPr>
          <p:cNvPr id="5" name="Footer Placeholder 4"/>
          <p:cNvSpPr>
            <a:spLocks noGrp="1"/>
          </p:cNvSpPr>
          <p:nvPr>
            <p:ph type="ftr" sz="quarter" idx="11"/>
          </p:nvPr>
        </p:nvSpPr>
        <p:spPr>
          <a:xfrm>
            <a:off x="2692397" y="5037663"/>
            <a:ext cx="5214635" cy="279400"/>
          </a:xfrm>
        </p:spPr>
        <p:txBody>
          <a:bodyPr/>
          <a:lstStyle/>
          <a:p>
            <a:endParaRPr lang="ru-RU"/>
          </a:p>
        </p:txBody>
      </p:sp>
      <p:sp>
        <p:nvSpPr>
          <p:cNvPr id="6" name="Slide Number Placeholder 5"/>
          <p:cNvSpPr>
            <a:spLocks noGrp="1"/>
          </p:cNvSpPr>
          <p:nvPr>
            <p:ph type="sldNum" sz="quarter" idx="12"/>
          </p:nvPr>
        </p:nvSpPr>
        <p:spPr>
          <a:xfrm>
            <a:off x="8956900" y="5037663"/>
            <a:ext cx="551167" cy="279400"/>
          </a:xfrm>
        </p:spPr>
        <p:txBody>
          <a:bodyPr/>
          <a:lstStyle/>
          <a:p>
            <a:fld id="{52B1873E-7D1E-40EA-970F-24D3F1B819D7}" type="slidenum">
              <a:rPr lang="ru-RU" smtClean="0"/>
              <a:t>‹#›</a:t>
            </a:fld>
            <a:endParaRPr lang="ru-RU"/>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429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1D9781D-74A0-436D-86DD-CBD497F6FC01}" type="datetimeFigureOut">
              <a:rPr lang="ru-RU" smtClean="0"/>
              <a:t>18.04.2018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2B1873E-7D1E-40EA-970F-24D3F1B819D7}" type="slidenum">
              <a:rPr lang="ru-RU" smtClean="0"/>
              <a:t>‹#›</a:t>
            </a:fld>
            <a:endParaRPr lang="ru-RU"/>
          </a:p>
        </p:txBody>
      </p:sp>
    </p:spTree>
    <p:extLst>
      <p:ext uri="{BB962C8B-B14F-4D97-AF65-F5344CB8AC3E}">
        <p14:creationId xmlns:p14="http://schemas.microsoft.com/office/powerpoint/2010/main" val="127014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1D9781D-74A0-436D-86DD-CBD497F6FC01}" type="datetimeFigureOut">
              <a:rPr lang="ru-RU" smtClean="0"/>
              <a:t>18.04.2018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2B1873E-7D1E-40EA-970F-24D3F1B819D7}" type="slidenum">
              <a:rPr lang="ru-RU" smtClean="0"/>
              <a:t>‹#›</a:t>
            </a:fld>
            <a:endParaRPr lang="ru-RU"/>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5471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1D9781D-74A0-436D-86DD-CBD497F6FC01}" type="datetimeFigureOut">
              <a:rPr lang="ru-RU" smtClean="0"/>
              <a:t>18.04.2018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2B1873E-7D1E-40EA-970F-24D3F1B819D7}" type="slidenum">
              <a:rPr lang="ru-RU" smtClean="0"/>
              <a:t>‹#›</a:t>
            </a:fld>
            <a:endParaRPr lang="ru-RU"/>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4732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1D9781D-74A0-436D-86DD-CBD497F6FC01}" type="datetimeFigureOut">
              <a:rPr lang="ru-RU" smtClean="0"/>
              <a:t>18.04.2018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2B1873E-7D1E-40EA-970F-24D3F1B819D7}" type="slidenum">
              <a:rPr lang="ru-RU" smtClean="0"/>
              <a:t>‹#›</a:t>
            </a:fld>
            <a:endParaRPr lang="ru-RU"/>
          </a:p>
        </p:txBody>
      </p:sp>
    </p:spTree>
    <p:extLst>
      <p:ext uri="{BB962C8B-B14F-4D97-AF65-F5344CB8AC3E}">
        <p14:creationId xmlns:p14="http://schemas.microsoft.com/office/powerpoint/2010/main" val="3199609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1D9781D-74A0-436D-86DD-CBD497F6FC01}" type="datetimeFigureOut">
              <a:rPr lang="ru-RU" smtClean="0"/>
              <a:t>18.04.2018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2B1873E-7D1E-40EA-970F-24D3F1B819D7}" type="slidenum">
              <a:rPr lang="ru-RU" smtClean="0"/>
              <a:t>‹#›</a:t>
            </a:fld>
            <a:endParaRPr lang="ru-RU"/>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6952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1D9781D-74A0-436D-86DD-CBD497F6FC01}" type="datetimeFigureOut">
              <a:rPr lang="ru-RU" smtClean="0"/>
              <a:t>18.04.2018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2B1873E-7D1E-40EA-970F-24D3F1B819D7}" type="slidenum">
              <a:rPr lang="ru-RU" smtClean="0"/>
              <a:t>‹#›</a:t>
            </a:fld>
            <a:endParaRPr lang="ru-RU"/>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5497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1D9781D-74A0-436D-86DD-CBD497F6FC01}" type="datetimeFigureOut">
              <a:rPr lang="ru-RU" smtClean="0"/>
              <a:t>18.04.2018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2B1873E-7D1E-40EA-970F-24D3F1B819D7}"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5247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1D9781D-74A0-436D-86DD-CBD497F6FC01}" type="datetimeFigureOut">
              <a:rPr lang="ru-RU" smtClean="0"/>
              <a:t>18.04.2018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2B1873E-7D1E-40EA-970F-24D3F1B819D7}" type="slidenum">
              <a:rPr lang="ru-RU" smtClean="0"/>
              <a:t>‹#›</a:t>
            </a:fld>
            <a:endParaRPr lang="ru-RU"/>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4833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1D9781D-74A0-436D-86DD-CBD497F6FC01}" type="datetimeFigureOut">
              <a:rPr lang="ru-RU" smtClean="0"/>
              <a:t>18.04.2018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2B1873E-7D1E-40EA-970F-24D3F1B819D7}" type="slidenum">
              <a:rPr lang="ru-RU" smtClean="0"/>
              <a:t>‹#›</a:t>
            </a:fld>
            <a:endParaRPr lang="ru-RU"/>
          </a:p>
        </p:txBody>
      </p:sp>
    </p:spTree>
    <p:extLst>
      <p:ext uri="{BB962C8B-B14F-4D97-AF65-F5344CB8AC3E}">
        <p14:creationId xmlns:p14="http://schemas.microsoft.com/office/powerpoint/2010/main" val="2205529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1D9781D-74A0-436D-86DD-CBD497F6FC01}" type="datetimeFigureOut">
              <a:rPr lang="ru-RU" smtClean="0"/>
              <a:t>18.04.2018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2B1873E-7D1E-40EA-970F-24D3F1B819D7}" type="slidenum">
              <a:rPr lang="ru-RU" smtClean="0"/>
              <a:t>‹#›</a:t>
            </a:fld>
            <a:endParaRPr lang="ru-RU"/>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289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1D9781D-74A0-436D-86DD-CBD497F6FC01}" type="datetimeFigureOut">
              <a:rPr lang="ru-RU" smtClean="0"/>
              <a:t>18.04.2018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2B1873E-7D1E-40EA-970F-24D3F1B819D7}" type="slidenum">
              <a:rPr lang="ru-RU" smtClean="0"/>
              <a:t>‹#›</a:t>
            </a:fld>
            <a:endParaRPr lang="ru-RU"/>
          </a:p>
        </p:txBody>
      </p:sp>
    </p:spTree>
    <p:extLst>
      <p:ext uri="{BB962C8B-B14F-4D97-AF65-F5344CB8AC3E}">
        <p14:creationId xmlns:p14="http://schemas.microsoft.com/office/powerpoint/2010/main" val="123726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1D9781D-74A0-436D-86DD-CBD497F6FC01}" type="datetimeFigureOut">
              <a:rPr lang="ru-RU" smtClean="0"/>
              <a:t>18.04.2018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2B1873E-7D1E-40EA-970F-24D3F1B819D7}" type="slidenum">
              <a:rPr lang="ru-RU" smtClean="0"/>
              <a:t>‹#›</a:t>
            </a:fld>
            <a:endParaRPr lang="ru-RU"/>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7730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1D9781D-74A0-436D-86DD-CBD497F6FC01}" type="datetimeFigureOut">
              <a:rPr lang="ru-RU" smtClean="0"/>
              <a:t>18.04.2018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2B1873E-7D1E-40EA-970F-24D3F1B819D7}"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0642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9781D-74A0-436D-86DD-CBD497F6FC01}" type="datetimeFigureOut">
              <a:rPr lang="ru-RU" smtClean="0"/>
              <a:t>18.04.2018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2B1873E-7D1E-40EA-970F-24D3F1B819D7}" type="slidenum">
              <a:rPr lang="ru-RU" smtClean="0"/>
              <a:t>‹#›</a:t>
            </a:fld>
            <a:endParaRPr lang="ru-RU"/>
          </a:p>
        </p:txBody>
      </p:sp>
    </p:spTree>
    <p:extLst>
      <p:ext uri="{BB962C8B-B14F-4D97-AF65-F5344CB8AC3E}">
        <p14:creationId xmlns:p14="http://schemas.microsoft.com/office/powerpoint/2010/main" val="3342211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1D9781D-74A0-436D-86DD-CBD497F6FC01}" type="datetimeFigureOut">
              <a:rPr lang="ru-RU" smtClean="0"/>
              <a:t>18.04.2018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2B1873E-7D1E-40EA-970F-24D3F1B819D7}" type="slidenum">
              <a:rPr lang="ru-RU" smtClean="0"/>
              <a:t>‹#›</a:t>
            </a:fld>
            <a:endParaRPr lang="ru-RU"/>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2785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1D9781D-74A0-436D-86DD-CBD497F6FC01}" type="datetimeFigureOut">
              <a:rPr lang="ru-RU" smtClean="0"/>
              <a:t>18.04.2018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2B1873E-7D1E-40EA-970F-24D3F1B819D7}" type="slidenum">
              <a:rPr lang="ru-RU" smtClean="0"/>
              <a:t>‹#›</a:t>
            </a:fld>
            <a:endParaRPr lang="ru-RU"/>
          </a:p>
        </p:txBody>
      </p:sp>
    </p:spTree>
    <p:extLst>
      <p:ext uri="{BB962C8B-B14F-4D97-AF65-F5344CB8AC3E}">
        <p14:creationId xmlns:p14="http://schemas.microsoft.com/office/powerpoint/2010/main" val="681578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D9781D-74A0-436D-86DD-CBD497F6FC01}" type="datetimeFigureOut">
              <a:rPr lang="ru-RU" smtClean="0"/>
              <a:t>18.04.2018</a:t>
            </a:fld>
            <a:endParaRPr lang="ru-RU"/>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2B1873E-7D1E-40EA-970F-24D3F1B819D7}" type="slidenum">
              <a:rPr lang="ru-RU" smtClean="0"/>
              <a:t>‹#›</a:t>
            </a:fld>
            <a:endParaRPr lang="ru-RU"/>
          </a:p>
        </p:txBody>
      </p:sp>
    </p:spTree>
    <p:extLst>
      <p:ext uri="{BB962C8B-B14F-4D97-AF65-F5344CB8AC3E}">
        <p14:creationId xmlns:p14="http://schemas.microsoft.com/office/powerpoint/2010/main" val="382574308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22556" y="1674154"/>
            <a:ext cx="7443744" cy="1983446"/>
          </a:xfrm>
        </p:spPr>
        <p:txBody>
          <a:bodyPr/>
          <a:lstStyle/>
          <a:p>
            <a:r>
              <a:rPr lang="en-US" dirty="0"/>
              <a:t>Medical education in Sweden</a:t>
            </a:r>
            <a:endParaRPr lang="ru-RU" dirty="0"/>
          </a:p>
        </p:txBody>
      </p:sp>
      <p:pic>
        <p:nvPicPr>
          <p:cNvPr id="5" name="Рисунок 4"/>
          <p:cNvPicPr>
            <a:picLocks noChangeAspect="1"/>
          </p:cNvPicPr>
          <p:nvPr/>
        </p:nvPicPr>
        <p:blipFill>
          <a:blip r:embed="rId2"/>
          <a:stretch>
            <a:fillRect/>
          </a:stretch>
        </p:blipFill>
        <p:spPr>
          <a:xfrm>
            <a:off x="6769100" y="3657600"/>
            <a:ext cx="2692400" cy="1682750"/>
          </a:xfrm>
          <a:prstGeom prst="rect">
            <a:avLst/>
          </a:prstGeom>
        </p:spPr>
      </p:pic>
    </p:spTree>
    <p:extLst>
      <p:ext uri="{BB962C8B-B14F-4D97-AF65-F5344CB8AC3E}">
        <p14:creationId xmlns:p14="http://schemas.microsoft.com/office/powerpoint/2010/main" val="1978119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u="sng" dirty="0"/>
              <a:t>Features of education in Sweden</a:t>
            </a:r>
            <a:endParaRPr lang="ru-RU" u="sng" dirty="0"/>
          </a:p>
        </p:txBody>
      </p:sp>
      <p:sp>
        <p:nvSpPr>
          <p:cNvPr id="3" name="Объект 2"/>
          <p:cNvSpPr>
            <a:spLocks noGrp="1"/>
          </p:cNvSpPr>
          <p:nvPr>
            <p:ph idx="1"/>
          </p:nvPr>
        </p:nvSpPr>
        <p:spPr>
          <a:xfrm>
            <a:off x="1295400" y="2556932"/>
            <a:ext cx="10223499" cy="3780368"/>
          </a:xfrm>
        </p:spPr>
        <p:txBody>
          <a:bodyPr/>
          <a:lstStyle/>
          <a:p>
            <a:r>
              <a:rPr lang="en-US" dirty="0"/>
              <a:t>In Sweden, doctors receive undergraduate education at Lund, Gothenburg, Linköping, Stockholm (</a:t>
            </a:r>
            <a:r>
              <a:rPr lang="en-US" dirty="0" err="1"/>
              <a:t>Karolinska</a:t>
            </a:r>
            <a:r>
              <a:rPr lang="en-US" dirty="0"/>
              <a:t> </a:t>
            </a:r>
            <a:r>
              <a:rPr lang="en-US" dirty="0" err="1"/>
              <a:t>Institutet</a:t>
            </a:r>
            <a:r>
              <a:rPr lang="en-US" dirty="0"/>
              <a:t>), Uppsala and Ume. The study </a:t>
            </a:r>
            <a:r>
              <a:rPr lang="en-US" dirty="0" err="1"/>
              <a:t>programmes</a:t>
            </a:r>
            <a:r>
              <a:rPr lang="en-US" dirty="0"/>
              <a:t> are similar in all universities and are related to medical work in University clinics, which are regional hospitals</a:t>
            </a:r>
            <a:r>
              <a:rPr lang="en-US" dirty="0" smtClean="0"/>
              <a:t>.</a:t>
            </a:r>
            <a:endParaRPr lang="ru-RU" dirty="0" smtClean="0"/>
          </a:p>
          <a:p>
            <a:r>
              <a:rPr lang="en-US" dirty="0"/>
              <a:t>The peculiarity of the Swedish system is cooperation between universities and regional hospitals. The chief physicians of these hospitals are professors or professors and researchers. The government provides financial support to regional hospitals for their educational and research activities.</a:t>
            </a:r>
            <a:endParaRPr lang="ru-RU" dirty="0" smtClean="0"/>
          </a:p>
        </p:txBody>
      </p:sp>
    </p:spTree>
    <p:extLst>
      <p:ext uri="{BB962C8B-B14F-4D97-AF65-F5344CB8AC3E}">
        <p14:creationId xmlns:p14="http://schemas.microsoft.com/office/powerpoint/2010/main" val="833357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65201" y="969432"/>
            <a:ext cx="10426699" cy="4415368"/>
          </a:xfrm>
        </p:spPr>
        <p:txBody>
          <a:bodyPr>
            <a:normAutofit/>
          </a:bodyPr>
          <a:lstStyle/>
          <a:p>
            <a:r>
              <a:rPr lang="en-US" dirty="0"/>
              <a:t>In Sweden, the admission of students to medical faculties is limited: 900 people per year. About half of them are women. To become a student of the medical faculty, you need to pass a complex competition based on school assessments. As a result, students of medical faculties cope with the training program rather successfully</a:t>
            </a:r>
            <a:r>
              <a:rPr lang="en-US" dirty="0" smtClean="0"/>
              <a:t>.</a:t>
            </a:r>
            <a:endParaRPr lang="ru-RU" dirty="0" smtClean="0"/>
          </a:p>
          <a:p>
            <a:r>
              <a:rPr lang="en-US" dirty="0"/>
              <a:t>Usually, students of the medical faculty become in 18-20 years-after the completion of General primary and secondary </a:t>
            </a:r>
            <a:r>
              <a:rPr lang="en-US" dirty="0" smtClean="0"/>
              <a:t>education</a:t>
            </a:r>
            <a:r>
              <a:rPr lang="ru-RU" dirty="0" smtClean="0"/>
              <a:t>.</a:t>
            </a:r>
          </a:p>
          <a:p>
            <a:endParaRPr lang="ru-RU" dirty="0" smtClean="0"/>
          </a:p>
        </p:txBody>
      </p:sp>
      <p:pic>
        <p:nvPicPr>
          <p:cNvPr id="4" name="Рисунок 3"/>
          <p:cNvPicPr>
            <a:picLocks noChangeAspect="1"/>
          </p:cNvPicPr>
          <p:nvPr/>
        </p:nvPicPr>
        <p:blipFill>
          <a:blip r:embed="rId2"/>
          <a:stretch>
            <a:fillRect/>
          </a:stretch>
        </p:blipFill>
        <p:spPr>
          <a:xfrm>
            <a:off x="7594600" y="3463188"/>
            <a:ext cx="3340100" cy="2227847"/>
          </a:xfrm>
          <a:prstGeom prst="rect">
            <a:avLst/>
          </a:prstGeom>
        </p:spPr>
      </p:pic>
      <p:pic>
        <p:nvPicPr>
          <p:cNvPr id="5" name="Рисунок 4"/>
          <p:cNvPicPr>
            <a:picLocks noChangeAspect="1"/>
          </p:cNvPicPr>
          <p:nvPr/>
        </p:nvPicPr>
        <p:blipFill>
          <a:blip r:embed="rId3"/>
          <a:stretch>
            <a:fillRect/>
          </a:stretch>
        </p:blipFill>
        <p:spPr>
          <a:xfrm>
            <a:off x="1384300" y="3708400"/>
            <a:ext cx="3448747" cy="2300287"/>
          </a:xfrm>
          <a:prstGeom prst="rect">
            <a:avLst/>
          </a:prstGeom>
        </p:spPr>
      </p:pic>
    </p:spTree>
    <p:extLst>
      <p:ext uri="{BB962C8B-B14F-4D97-AF65-F5344CB8AC3E}">
        <p14:creationId xmlns:p14="http://schemas.microsoft.com/office/powerpoint/2010/main" val="24883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9501" y="969432"/>
            <a:ext cx="6146799" cy="5431368"/>
          </a:xfrm>
        </p:spPr>
        <p:txBody>
          <a:bodyPr>
            <a:normAutofit/>
          </a:bodyPr>
          <a:lstStyle/>
          <a:p>
            <a:r>
              <a:rPr lang="en-US" dirty="0"/>
              <a:t>Learning to be a doctor in Sweden is 10 years. Of these, training at the University – only 4 years, the rest — practice in the hospital under the guidance of a certified doctor. Practical training is a prerequisite for anyone who wants to work in Sweden as a doctor.</a:t>
            </a:r>
          </a:p>
          <a:p>
            <a:r>
              <a:rPr lang="en-US" dirty="0"/>
              <a:t>Previously, it was organized in accordance with a rigid system of "blocks", which includes courses in certain subjects: first theoretical (preclinical), and then - with a gradual increase in the proportion of clinical disciplines.</a:t>
            </a:r>
          </a:p>
          <a:p>
            <a:endParaRPr lang="ru-RU" dirty="0"/>
          </a:p>
        </p:txBody>
      </p:sp>
      <p:pic>
        <p:nvPicPr>
          <p:cNvPr id="4" name="Рисунок 3"/>
          <p:cNvPicPr>
            <a:picLocks noChangeAspect="1"/>
          </p:cNvPicPr>
          <p:nvPr/>
        </p:nvPicPr>
        <p:blipFill>
          <a:blip r:embed="rId2"/>
          <a:stretch>
            <a:fillRect/>
          </a:stretch>
        </p:blipFill>
        <p:spPr>
          <a:xfrm>
            <a:off x="8057266" y="1058383"/>
            <a:ext cx="3233033" cy="2154717"/>
          </a:xfrm>
          <a:prstGeom prst="rect">
            <a:avLst/>
          </a:prstGeom>
        </p:spPr>
      </p:pic>
      <p:pic>
        <p:nvPicPr>
          <p:cNvPr id="5" name="Рисунок 4"/>
          <p:cNvPicPr>
            <a:picLocks noChangeAspect="1"/>
          </p:cNvPicPr>
          <p:nvPr/>
        </p:nvPicPr>
        <p:blipFill>
          <a:blip r:embed="rId3"/>
          <a:stretch>
            <a:fillRect/>
          </a:stretch>
        </p:blipFill>
        <p:spPr>
          <a:xfrm>
            <a:off x="7226300" y="3505200"/>
            <a:ext cx="3928859" cy="2614612"/>
          </a:xfrm>
          <a:prstGeom prst="rect">
            <a:avLst/>
          </a:prstGeom>
        </p:spPr>
      </p:pic>
    </p:spTree>
    <p:extLst>
      <p:ext uri="{BB962C8B-B14F-4D97-AF65-F5344CB8AC3E}">
        <p14:creationId xmlns:p14="http://schemas.microsoft.com/office/powerpoint/2010/main" val="1886601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46699" y="1159932"/>
            <a:ext cx="6184897" cy="5266268"/>
          </a:xfrm>
        </p:spPr>
        <p:txBody>
          <a:bodyPr>
            <a:normAutofit/>
          </a:bodyPr>
          <a:lstStyle/>
          <a:p>
            <a:r>
              <a:rPr lang="en-US" dirty="0"/>
              <a:t>During clinical training students communicate with patients, conduct medical histories and study various methods of examination</a:t>
            </a:r>
            <a:r>
              <a:rPr lang="en-US" dirty="0" smtClean="0"/>
              <a:t>.</a:t>
            </a:r>
            <a:endParaRPr lang="ru-RU" dirty="0" smtClean="0"/>
          </a:p>
          <a:p>
            <a:r>
              <a:rPr lang="en-US" dirty="0"/>
              <a:t>Postgraduate education begins with an internship for a period of 21 months in the following specialties: medicine, surgery, psychiatry and General practice. This is the period of paid work, which is coordinated by other specialists. Upon completion of internship and confirmation of their qualification in the relevant test tasks, the doctor becomes a certified specialist and is licensed to work.</a:t>
            </a:r>
            <a:endParaRPr lang="ru-RU" dirty="0" smtClean="0"/>
          </a:p>
          <a:p>
            <a:endParaRPr lang="en-US" dirty="0"/>
          </a:p>
          <a:p>
            <a:endParaRPr lang="ru-RU" dirty="0" smtClean="0"/>
          </a:p>
          <a:p>
            <a:endParaRPr lang="ru-RU" dirty="0"/>
          </a:p>
          <a:p>
            <a:endParaRPr lang="ru-RU" dirty="0"/>
          </a:p>
        </p:txBody>
      </p:sp>
      <p:pic>
        <p:nvPicPr>
          <p:cNvPr id="4" name="Рисунок 3"/>
          <p:cNvPicPr>
            <a:picLocks noChangeAspect="1"/>
          </p:cNvPicPr>
          <p:nvPr/>
        </p:nvPicPr>
        <p:blipFill>
          <a:blip r:embed="rId2"/>
          <a:stretch>
            <a:fillRect/>
          </a:stretch>
        </p:blipFill>
        <p:spPr>
          <a:xfrm>
            <a:off x="1155430" y="1159932"/>
            <a:ext cx="3403870" cy="2027947"/>
          </a:xfrm>
          <a:prstGeom prst="rect">
            <a:avLst/>
          </a:prstGeom>
        </p:spPr>
      </p:pic>
      <p:pic>
        <p:nvPicPr>
          <p:cNvPr id="5" name="Рисунок 4"/>
          <p:cNvPicPr>
            <a:picLocks noChangeAspect="1"/>
          </p:cNvPicPr>
          <p:nvPr/>
        </p:nvPicPr>
        <p:blipFill>
          <a:blip r:embed="rId3"/>
          <a:stretch>
            <a:fillRect/>
          </a:stretch>
        </p:blipFill>
        <p:spPr>
          <a:xfrm>
            <a:off x="1409699" y="3568161"/>
            <a:ext cx="3314699" cy="2461164"/>
          </a:xfrm>
          <a:prstGeom prst="rect">
            <a:avLst/>
          </a:prstGeom>
        </p:spPr>
      </p:pic>
    </p:spTree>
    <p:extLst>
      <p:ext uri="{BB962C8B-B14F-4D97-AF65-F5344CB8AC3E}">
        <p14:creationId xmlns:p14="http://schemas.microsoft.com/office/powerpoint/2010/main" val="655459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01701" y="1325032"/>
            <a:ext cx="8458200" cy="4097868"/>
          </a:xfrm>
        </p:spPr>
        <p:txBody>
          <a:bodyPr>
            <a:normAutofit fontScale="92500"/>
          </a:bodyPr>
          <a:lstStyle/>
          <a:p>
            <a:r>
              <a:rPr lang="en-US" dirty="0"/>
              <a:t>After this registration procedure, the doctor is allowed to practice and work in hospitals and other medical institutions, but only if his work is coordinated</a:t>
            </a:r>
            <a:r>
              <a:rPr lang="en-US" dirty="0" smtClean="0"/>
              <a:t>.</a:t>
            </a:r>
            <a:endParaRPr lang="ru-RU" dirty="0" smtClean="0"/>
          </a:p>
          <a:p>
            <a:r>
              <a:rPr lang="en-US" dirty="0"/>
              <a:t>Therefore, almost all doctors continue their postgraduate education in order to obtain the qualification of a specialist after four years of work under supervision in one of the 60 specialties</a:t>
            </a:r>
            <a:r>
              <a:rPr lang="en-US" dirty="0" smtClean="0"/>
              <a:t>.</a:t>
            </a:r>
            <a:endParaRPr lang="ru-RU" dirty="0" smtClean="0"/>
          </a:p>
          <a:p>
            <a:r>
              <a:rPr lang="en-US" dirty="0"/>
              <a:t>During this period of residency, the doctor must perform paid work in various fields of medicine in accordance with the program established for each specialty, and confirm their knowledge in a number of qualification tests. Upon successful completion of postgraduate education, he receives a specialist certificate and permission to practice independently.</a:t>
            </a:r>
            <a:endParaRPr lang="ru-RU" dirty="0"/>
          </a:p>
        </p:txBody>
      </p:sp>
      <p:pic>
        <p:nvPicPr>
          <p:cNvPr id="4" name="Рисунок 3"/>
          <p:cNvPicPr>
            <a:picLocks noChangeAspect="1"/>
          </p:cNvPicPr>
          <p:nvPr/>
        </p:nvPicPr>
        <p:blipFill>
          <a:blip r:embed="rId2"/>
          <a:stretch>
            <a:fillRect/>
          </a:stretch>
        </p:blipFill>
        <p:spPr>
          <a:xfrm>
            <a:off x="9266237" y="4680744"/>
            <a:ext cx="2230409" cy="1484312"/>
          </a:xfrm>
          <a:prstGeom prst="rect">
            <a:avLst/>
          </a:prstGeom>
        </p:spPr>
      </p:pic>
      <p:pic>
        <p:nvPicPr>
          <p:cNvPr id="5" name="Рисунок 4"/>
          <p:cNvPicPr>
            <a:picLocks noChangeAspect="1"/>
          </p:cNvPicPr>
          <p:nvPr/>
        </p:nvPicPr>
        <p:blipFill>
          <a:blip r:embed="rId3"/>
          <a:stretch>
            <a:fillRect/>
          </a:stretch>
        </p:blipFill>
        <p:spPr>
          <a:xfrm>
            <a:off x="9193323" y="876300"/>
            <a:ext cx="2376236" cy="1881187"/>
          </a:xfrm>
          <a:prstGeom prst="rect">
            <a:avLst/>
          </a:prstGeom>
        </p:spPr>
      </p:pic>
    </p:spTree>
    <p:extLst>
      <p:ext uri="{BB962C8B-B14F-4D97-AF65-F5344CB8AC3E}">
        <p14:creationId xmlns:p14="http://schemas.microsoft.com/office/powerpoint/2010/main" val="58701288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45</TotalTime>
  <Words>477</Words>
  <Application>Microsoft Office PowerPoint</Application>
  <PresentationFormat>Широкоэкранный</PresentationFormat>
  <Paragraphs>15</Paragraphs>
  <Slides>6</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6</vt:i4>
      </vt:variant>
    </vt:vector>
  </HeadingPairs>
  <TitlesOfParts>
    <vt:vector size="9" baseType="lpstr">
      <vt:lpstr>Arial</vt:lpstr>
      <vt:lpstr>Garamond</vt:lpstr>
      <vt:lpstr>Натуральные материалы</vt:lpstr>
      <vt:lpstr>Medical education in Sweden</vt:lpstr>
      <vt:lpstr>Features of education in Sweden</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education in Sweden</dc:title>
  <dc:creator>Пользователь Windows</dc:creator>
  <cp:lastModifiedBy>Пользователь Windows</cp:lastModifiedBy>
  <cp:revision>5</cp:revision>
  <dcterms:created xsi:type="dcterms:W3CDTF">2018-04-18T13:08:35Z</dcterms:created>
  <dcterms:modified xsi:type="dcterms:W3CDTF">2018-04-18T13:53:43Z</dcterms:modified>
</cp:coreProperties>
</file>