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5" r:id="rId54"/>
    <p:sldId id="317" r:id="rId55"/>
    <p:sldId id="318" r:id="rId56"/>
    <p:sldId id="319" r:id="rId57"/>
    <p:sldId id="320" r:id="rId58"/>
    <p:sldId id="321" r:id="rId59"/>
    <p:sldId id="322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4" r:id="rId68"/>
    <p:sldId id="335" r:id="rId69"/>
    <p:sldId id="336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>
      <p:cViewPr varScale="1">
        <p:scale>
          <a:sx n="106" d="100"/>
          <a:sy n="106" d="100"/>
        </p:scale>
        <p:origin x="180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610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7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54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6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330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4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3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66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9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18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B1D34FF-C712-4CC3-9889-E5D9CD2AC8D5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C759119-DFB6-455F-9383-222AC52FB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anatomyonline.ru/os_occipitale.html" TargetMode="External"/><Relationship Id="rId3" Type="http://schemas.openxmlformats.org/officeDocument/2006/relationships/hyperlink" Target="http://anatomyonline.ru/ossphenoidale.html" TargetMode="External"/><Relationship Id="rId7" Type="http://schemas.openxmlformats.org/officeDocument/2006/relationships/hyperlink" Target="http://anatomyonline.ru/os_zygomaticum.html" TargetMode="External"/><Relationship Id="rId2" Type="http://schemas.openxmlformats.org/officeDocument/2006/relationships/hyperlink" Target="http://anatomyonline.ru/os_temporal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natomyonline.ru/maxilla.html" TargetMode="External"/><Relationship Id="rId5" Type="http://schemas.openxmlformats.org/officeDocument/2006/relationships/hyperlink" Target="http://anatomyonline.ru/ossa_nasalia.html" TargetMode="External"/><Relationship Id="rId4" Type="http://schemas.openxmlformats.org/officeDocument/2006/relationships/hyperlink" Target="http://anatomyonline.ru/orbit.html" TargetMode="Externa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msvitu.com/archive/2007/may/article-3-ru.php?lang=ru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908720"/>
            <a:ext cx="6172200" cy="189388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Клиническая анатомия головы</a:t>
            </a:r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172200" cy="2592288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Введение в предмет топографической анатомии и оперативной хирургии</a:t>
            </a:r>
          </a:p>
          <a:p>
            <a:pPr eaLnBrk="1" hangingPunct="1"/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/>
            <a:r>
              <a:rPr lang="ru-RU" dirty="0">
                <a:solidFill>
                  <a:srgbClr val="0070C0"/>
                </a:solidFill>
              </a:rPr>
              <a:t>Подготовил ординатор 1 года обучения </a:t>
            </a:r>
            <a:r>
              <a:rPr lang="ru-RU" dirty="0" err="1">
                <a:solidFill>
                  <a:srgbClr val="0070C0"/>
                </a:solidFill>
              </a:rPr>
              <a:t>Колодко</a:t>
            </a:r>
            <a:r>
              <a:rPr lang="ru-RU" dirty="0">
                <a:solidFill>
                  <a:srgbClr val="0070C0"/>
                </a:solidFill>
              </a:rPr>
              <a:t> С.Л.</a:t>
            </a:r>
          </a:p>
        </p:txBody>
      </p:sp>
    </p:spTree>
    <p:extLst>
      <p:ext uri="{BB962C8B-B14F-4D97-AF65-F5344CB8AC3E}">
        <p14:creationId xmlns:p14="http://schemas.microsoft.com/office/powerpoint/2010/main" val="220879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19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Основные труды </a:t>
            </a:r>
            <a:r>
              <a:rPr lang="ru-RU" dirty="0" err="1"/>
              <a:t>Н.И.Пирогова</a:t>
            </a:r>
            <a:endParaRPr lang="ru-RU" dirty="0"/>
          </a:p>
        </p:txBody>
      </p:sp>
      <p:pic>
        <p:nvPicPr>
          <p:cNvPr id="17411" name="Picture 2" descr="D:\Алена\ПИРОГОВ200\Pirogov life\Port\port sp\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3605213" cy="4525962"/>
          </a:xfrm>
          <a:noFill/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175" y="1196975"/>
            <a:ext cx="4826000" cy="56610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Хирургическая анатомия артериальных стволов и фасций (1837)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Полный курс прикладной анатомии человеческого тела с рисунками. Анатомия описательно-физиологическая и хирургическая (1843-1848)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Топографическая анатомия, иллюстрированная разрезами, проведенными через замороженное тело человека в трех направлениях (1851-1859)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Вопросы жизни.  Дневник старого врача (1879-1881)</a:t>
            </a:r>
          </a:p>
        </p:txBody>
      </p:sp>
    </p:spTree>
    <p:extLst>
      <p:ext uri="{BB962C8B-B14F-4D97-AF65-F5344CB8AC3E}">
        <p14:creationId xmlns:p14="http://schemas.microsoft.com/office/powerpoint/2010/main" val="4244204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5656" y="260648"/>
            <a:ext cx="5937755" cy="118872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Заслуги </a:t>
            </a:r>
            <a:r>
              <a:rPr lang="ru-RU" dirty="0" err="1"/>
              <a:t>Н.И.Пирогова</a:t>
            </a:r>
            <a:r>
              <a:rPr lang="ru-RU" dirty="0"/>
              <a:t> в области топографической анатомии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52578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Впервые в мировой практике создал учение и основные законы о взаимоотношениях кровеносных сосудов и фасций, выявил основные закономерности строения фасциальных футляров для сосудисто-нервных пучков конечностей и обозначил их проекционные линии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Заложил основы топографической анатомии как науки, широко внедрив новые методы топографо-анатомических исследований (распил замороженных трупов; скульптурный метод; метод послойного препарирования; эксперимент на трупах)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Использовал данные топографической анатомии для разработки региональных доступов к подъязычной, внутренней подвздошной артерии, тазовых отделов мочеточников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Заложил основы науки об индивидуальной изменчивости формы и положения органов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Впервые установил взаимоотношения между разными отделами ЦНС и уточнил топографию периферических нервов</a:t>
            </a:r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547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Принципы проведения хирургических операций </a:t>
            </a:r>
            <a:br>
              <a:rPr lang="ru-RU" dirty="0"/>
            </a:br>
            <a:r>
              <a:rPr lang="ru-RU" dirty="0"/>
              <a:t>(по </a:t>
            </a:r>
            <a:r>
              <a:rPr lang="ru-RU" dirty="0" err="1"/>
              <a:t>Н.Н.Бурденко</a:t>
            </a:r>
            <a:r>
              <a:rPr lang="ru-RU" dirty="0"/>
              <a:t>)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539750" y="2060575"/>
            <a:ext cx="8229600" cy="4525963"/>
          </a:xfrm>
        </p:spPr>
        <p:txBody>
          <a:bodyPr/>
          <a:lstStyle/>
          <a:p>
            <a:pPr eaLnBrk="1" hangingPunct="1"/>
            <a:endParaRPr lang="ru-RU"/>
          </a:p>
          <a:p>
            <a:pPr eaLnBrk="1" hangingPunct="1"/>
            <a:r>
              <a:rPr lang="ru-RU" b="1" i="1"/>
              <a:t>При проведении операции хирурги должны учитывать: </a:t>
            </a:r>
          </a:p>
          <a:p>
            <a:pPr eaLnBrk="1" hangingPunct="1"/>
            <a:r>
              <a:rPr lang="ru-RU"/>
              <a:t>анатомическую доступность, </a:t>
            </a:r>
          </a:p>
          <a:p>
            <a:pPr eaLnBrk="1" hangingPunct="1"/>
            <a:r>
              <a:rPr lang="ru-RU"/>
              <a:t>техническую возможность </a:t>
            </a:r>
          </a:p>
          <a:p>
            <a:pPr eaLnBrk="1" hangingPunct="1"/>
            <a:r>
              <a:rPr lang="ru-RU"/>
              <a:t>физиологическую дозволенность 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2806772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969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Оперативный доступ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196975"/>
            <a:ext cx="8856662" cy="54006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представляет собой те действия хирурга, которые обеспечивают обнажение пораженного патологическим процессом или поврежденного органа.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Оперативный доступ должен отвечать определенным </a:t>
            </a:r>
            <a:r>
              <a:rPr lang="ru-RU" b="1" dirty="0"/>
              <a:t>требованиям</a:t>
            </a:r>
            <a:r>
              <a:rPr lang="ru-RU" dirty="0"/>
              <a:t>, которые можно подразделить на </a:t>
            </a:r>
            <a:r>
              <a:rPr lang="ru-RU" b="1" dirty="0"/>
              <a:t>качественные и количественные</a:t>
            </a:r>
            <a:r>
              <a:rPr lang="ru-RU" dirty="0"/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dirty="0"/>
              <a:t>Критерии качественной оценки хирургического доступа: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широта;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кратчайшее расстояние до объекта операции;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соответствие направлению основных сосудов и нервов;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хорошее кровоснабжение краев операционной раны (что способствует быстрому заживлению);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удаленность от инфицированных очагов.</a:t>
            </a:r>
          </a:p>
        </p:txBody>
      </p:sp>
    </p:spTree>
    <p:extLst>
      <p:ext uri="{BB962C8B-B14F-4D97-AF65-F5344CB8AC3E}">
        <p14:creationId xmlns:p14="http://schemas.microsoft.com/office/powerpoint/2010/main" val="2920947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2233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Количественные критерии оценки оперативного доступа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899592" y="1988840"/>
            <a:ext cx="8136458" cy="4680248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Ось операционного действия. </a:t>
            </a:r>
          </a:p>
          <a:p>
            <a:pPr algn="just" eaLnBrk="1" hangingPunct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Угол наклонения оси операционного действия.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Угол операционного действия. </a:t>
            </a:r>
          </a:p>
          <a:p>
            <a:pPr algn="just"/>
            <a:r>
              <a:rPr lang="ru-RU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Глубина</a:t>
            </a:r>
          </a:p>
          <a:p>
            <a:pPr algn="just"/>
            <a:r>
              <a:rPr lang="ru-RU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Зона доступности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167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7778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/>
              <a:t>Выбор оперативного доступа должен учитывать следующие условия.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70" y="1052736"/>
            <a:ext cx="9144000" cy="6021288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1. Телосложение (конституция) пациента. Немалую роль играет степень развития жировой клетчатки.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2. Особенности выполняемой операции.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3. Риск оперативного вмешательства.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4. Наличие у больного большого рубца после ранее перенесенной операции. 5. Возможность инфицирования раны.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6. Косметические соображения. Для достижения наилучшего эффекта следует обратить внимание на амплитуду и направление мышечных движений (проводить разрез так, чтобы он на всем протяжении был перпендикулярен направлению этих движений); направление линий </a:t>
            </a:r>
            <a:r>
              <a:rPr lang="ru-RU" dirty="0" err="1"/>
              <a:t>Лангера</a:t>
            </a:r>
            <a:r>
              <a:rPr lang="ru-RU" dirty="0"/>
              <a:t> (т. е. ход коллагеновых и эластических волокон, разрез производят параллельно этим линиям); ход и направление кожных складок и морщин; топографо—анатомические особенности зоны операции.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7. Соблюдение правил </a:t>
            </a:r>
            <a:r>
              <a:rPr lang="ru-RU" dirty="0" err="1"/>
              <a:t>абластики</a:t>
            </a:r>
            <a:r>
              <a:rPr lang="ru-RU" dirty="0"/>
              <a:t>. Для соблюдения </a:t>
            </a:r>
            <a:r>
              <a:rPr lang="ru-RU" dirty="0" err="1"/>
              <a:t>абластики</a:t>
            </a:r>
            <a:r>
              <a:rPr lang="ru-RU" dirty="0"/>
              <a:t> используют подход к опухоли с периферии, изоляцию рассекаемых здоровых тканей, используют электронож, лазерный или плазменный скальпель.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8. Наличие беременности. Матка должна находиться в стороне от хирургического доступа во избежание ее преждевременной стимуляции; доступ должен производиться с учетом смещения маткой органов в зависимости от срока беременности.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05148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11480"/>
            <a:ext cx="5937755" cy="11887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Оперативный прием - </a:t>
            </a: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eaLnBrk="1" hangingPunct="1"/>
            <a:r>
              <a:rPr lang="ru-RU"/>
              <a:t>непосредственные действия на объекте оперативного вмешательства, направленные на удаление измененного органа или патологического очага. </a:t>
            </a:r>
          </a:p>
          <a:p>
            <a:pPr eaLnBrk="1" hangingPunct="1"/>
            <a:r>
              <a:rPr lang="ru-RU"/>
              <a:t>Выполнение оперативного приема предусматривает последовательность действий при удалении органа или его части, восстановление проходимости желудочно—кишечного тракта, восстановление кровотока или лимфотока по соответствующему сосуду и т. д. </a:t>
            </a:r>
          </a:p>
        </p:txBody>
      </p:sp>
    </p:spTree>
    <p:extLst>
      <p:ext uri="{BB962C8B-B14F-4D97-AF65-F5344CB8AC3E}">
        <p14:creationId xmlns:p14="http://schemas.microsoft.com/office/powerpoint/2010/main" val="1365967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К оперативному приему предъявляются определенные требования:</a:t>
            </a: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468313" y="2133600"/>
            <a:ext cx="8229600" cy="4525963"/>
          </a:xfrm>
        </p:spPr>
        <p:txBody>
          <a:bodyPr/>
          <a:lstStyle/>
          <a:p>
            <a:pPr eaLnBrk="1" hangingPunct="1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он должен быть радикальным,</a:t>
            </a:r>
          </a:p>
          <a:p>
            <a:pPr eaLnBrk="1" hangingPunct="1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минимально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травматичным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по возможности бескровным; </a:t>
            </a:r>
          </a:p>
          <a:p>
            <a:pPr eaLnBrk="1" hangingPunct="1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минимально нарушать жизнедеятельность организма, обеспечивая наилучшее устранение причины заболевания.</a:t>
            </a:r>
          </a:p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112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23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Виды операций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250825" y="785794"/>
            <a:ext cx="8893175" cy="5544022"/>
          </a:xfrm>
        </p:spPr>
        <p:txBody>
          <a:bodyPr>
            <a:noAutofit/>
          </a:bodyPr>
          <a:lstStyle/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Экстренные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(неотложные, ургентные) – производятся по жизненным показаниям немедленно.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Плановые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производятся после обследования больного, установления точного диагноза, длительной подготовки. 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Радикальные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полностью устраняют причину болезни (патологический очаг).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Паллиативные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операции – не устраняют причину болезни, а дают лишь временное облегчение больному.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Операция выбора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наилучшая операция, которую можно произвести при данном заболевании и которая дает наилучший результат лечения на современном уровне медицинской науки.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Операции необходимости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лучший из возможных в данной ситуации вариант; зависит от квалификации хирурга, оснащения операционной, состояния больного и т. д.</a:t>
            </a:r>
          </a:p>
          <a:p>
            <a:pPr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Также операции могут быть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одномоментными,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двухмоментными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многомоментными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(одно-, двух—или многоэтапными). 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Одномоментные операции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операции, при которых в течение одного этапа выполняют все необходимые мероприятия для устранения причины болезни. </a:t>
            </a:r>
          </a:p>
          <a:p>
            <a:pPr eaLnBrk="1" hangingPunct="1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Двухмоментные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операции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производят в тех случаях, когда состояние здоровья больного или опасность осложнений не позволяют закончить хирургическое вмешательство в один этап, или при необходимости подготовить больного к длительному нарушению функций какого—либо органа после операции. 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Многоэтапное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выполнение операций широко практикуется в пластической и восстановительной хирургии, в онкологии.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Сочетанные (или симультанные) операции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проводятся во время одного хирургического вмешательства на двух и более органах по поводу различных заболеваний. </a:t>
            </a:r>
          </a:p>
        </p:txBody>
      </p:sp>
    </p:spTree>
    <p:extLst>
      <p:ext uri="{BB962C8B-B14F-4D97-AF65-F5344CB8AC3E}">
        <p14:creationId xmlns:p14="http://schemas.microsoft.com/office/powerpoint/2010/main" val="2458162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5937755" cy="11887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Череп, вид сбоку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7900" y="1600200"/>
            <a:ext cx="3888556" cy="4873625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1- </a:t>
            </a:r>
            <a:r>
              <a:rPr lang="ru-RU" dirty="0">
                <a:hlinkClick r:id="rId2"/>
              </a:rPr>
              <a:t>височная кость</a:t>
            </a:r>
            <a:br>
              <a:rPr lang="ru-RU" dirty="0"/>
            </a:br>
            <a:r>
              <a:rPr lang="ru-RU" dirty="0"/>
              <a:t>2- теменная кость</a:t>
            </a:r>
            <a:br>
              <a:rPr lang="ru-RU" dirty="0"/>
            </a:br>
            <a:r>
              <a:rPr lang="ru-RU" dirty="0"/>
              <a:t>3- венечный (зубчатый) шов</a:t>
            </a:r>
            <a:br>
              <a:rPr lang="ru-RU" dirty="0"/>
            </a:br>
            <a:r>
              <a:rPr lang="ru-RU" dirty="0"/>
              <a:t>4- лобная кость</a:t>
            </a:r>
            <a:br>
              <a:rPr lang="ru-RU" dirty="0"/>
            </a:br>
            <a:r>
              <a:rPr lang="ru-RU" dirty="0"/>
              <a:t>5- лобный бугор</a:t>
            </a:r>
            <a:br>
              <a:rPr lang="ru-RU" dirty="0"/>
            </a:br>
            <a:r>
              <a:rPr lang="ru-RU" dirty="0"/>
              <a:t>6- большое крыло </a:t>
            </a:r>
            <a:r>
              <a:rPr lang="ru-RU" dirty="0">
                <a:hlinkClick r:id="rId3"/>
              </a:rPr>
              <a:t>клиновидной кости</a:t>
            </a:r>
            <a:br>
              <a:rPr lang="ru-RU" dirty="0"/>
            </a:br>
            <a:r>
              <a:rPr lang="ru-RU" dirty="0"/>
              <a:t>7- </a:t>
            </a:r>
            <a:r>
              <a:rPr lang="ru-RU" dirty="0">
                <a:hlinkClick r:id="rId4"/>
              </a:rPr>
              <a:t>глазница</a:t>
            </a:r>
            <a:br>
              <a:rPr lang="ru-RU" dirty="0"/>
            </a:br>
            <a:r>
              <a:rPr lang="ru-RU" dirty="0"/>
              <a:t>8- слезная кость</a:t>
            </a:r>
            <a:br>
              <a:rPr lang="ru-RU" dirty="0"/>
            </a:br>
            <a:r>
              <a:rPr lang="ru-RU" dirty="0"/>
              <a:t>9- </a:t>
            </a:r>
            <a:r>
              <a:rPr lang="ru-RU" dirty="0">
                <a:hlinkClick r:id="rId5"/>
              </a:rPr>
              <a:t>носовая кость</a:t>
            </a:r>
            <a:br>
              <a:rPr lang="ru-RU" dirty="0"/>
            </a:br>
            <a:r>
              <a:rPr lang="ru-RU" dirty="0"/>
              <a:t>10- лобный отросток верхней челюсти</a:t>
            </a:r>
            <a:br>
              <a:rPr lang="ru-RU" dirty="0"/>
            </a:br>
            <a:r>
              <a:rPr lang="ru-RU" dirty="0"/>
              <a:t>11- </a:t>
            </a:r>
            <a:r>
              <a:rPr lang="ru-RU" dirty="0">
                <a:hlinkClick r:id="rId6"/>
              </a:rPr>
              <a:t>верхняя челюсть</a:t>
            </a:r>
            <a:br>
              <a:rPr lang="ru-RU" dirty="0"/>
            </a:br>
            <a:r>
              <a:rPr lang="ru-RU" dirty="0"/>
              <a:t>12- альвеолярные возвышения верхней челюсти</a:t>
            </a:r>
            <a:br>
              <a:rPr lang="ru-RU" dirty="0"/>
            </a:br>
            <a:r>
              <a:rPr lang="ru-RU" dirty="0"/>
              <a:t>13- </a:t>
            </a:r>
            <a:r>
              <a:rPr lang="ru-RU" dirty="0">
                <a:hlinkClick r:id="rId7"/>
              </a:rPr>
              <a:t>скуловая кость</a:t>
            </a:r>
            <a:br>
              <a:rPr lang="ru-RU" dirty="0"/>
            </a:br>
            <a:r>
              <a:rPr lang="ru-RU" dirty="0"/>
              <a:t>14- подбородочное отверстие</a:t>
            </a:r>
            <a:br>
              <a:rPr lang="ru-RU" dirty="0"/>
            </a:br>
            <a:r>
              <a:rPr lang="ru-RU" dirty="0"/>
              <a:t>15- бугристость нижней челюсти</a:t>
            </a:r>
            <a:br>
              <a:rPr lang="ru-RU" dirty="0"/>
            </a:br>
            <a:r>
              <a:rPr lang="ru-RU" dirty="0"/>
              <a:t>16- венечный отросток нижней челюсти</a:t>
            </a:r>
            <a:br>
              <a:rPr lang="ru-RU" dirty="0"/>
            </a:br>
            <a:r>
              <a:rPr lang="ru-RU" dirty="0"/>
              <a:t>17- скуловая дуга</a:t>
            </a:r>
            <a:br>
              <a:rPr lang="ru-RU" dirty="0"/>
            </a:br>
            <a:r>
              <a:rPr lang="ru-RU" dirty="0"/>
              <a:t>18- шиловидный отросток</a:t>
            </a:r>
            <a:br>
              <a:rPr lang="ru-RU" dirty="0"/>
            </a:br>
            <a:r>
              <a:rPr lang="ru-RU" dirty="0"/>
              <a:t>19- суставной отросток нижней челюсти</a:t>
            </a:r>
            <a:br>
              <a:rPr lang="ru-RU" dirty="0"/>
            </a:br>
            <a:r>
              <a:rPr lang="ru-RU" dirty="0"/>
              <a:t>20- сосцевидный отросток височной кости</a:t>
            </a:r>
            <a:br>
              <a:rPr lang="ru-RU" dirty="0"/>
            </a:br>
            <a:r>
              <a:rPr lang="ru-RU" dirty="0"/>
              <a:t>21- наружный слуховой проход</a:t>
            </a:r>
            <a:br>
              <a:rPr lang="ru-RU" dirty="0"/>
            </a:br>
            <a:r>
              <a:rPr lang="ru-RU" dirty="0"/>
              <a:t>22- чешуя височной кости</a:t>
            </a:r>
            <a:br>
              <a:rPr lang="ru-RU" dirty="0"/>
            </a:br>
            <a:r>
              <a:rPr lang="ru-RU" dirty="0"/>
              <a:t>23- </a:t>
            </a:r>
            <a:r>
              <a:rPr lang="ru-RU" dirty="0">
                <a:hlinkClick r:id="rId8"/>
              </a:rPr>
              <a:t>затылочная кость</a:t>
            </a:r>
            <a:br>
              <a:rPr lang="ru-RU" dirty="0"/>
            </a:br>
            <a:r>
              <a:rPr lang="ru-RU" dirty="0"/>
              <a:t>24- нижняя височная линия</a:t>
            </a:r>
            <a:br>
              <a:rPr lang="ru-RU" dirty="0"/>
            </a:br>
            <a:r>
              <a:rPr lang="ru-RU" dirty="0"/>
              <a:t>25- верхняя височная линия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379913" cy="448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34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3375"/>
            <a:ext cx="8578850" cy="633571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 НЕ АНАТОМ НЕ ТОЛЬКО БЕСПОЛЕЗЕН, НО И ВРЕДЕН</a:t>
            </a:r>
          </a:p>
          <a:p>
            <a:pPr marL="0" indent="0"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/>
              <a:t>Е.О. Мухин </a:t>
            </a:r>
          </a:p>
          <a:p>
            <a:pPr marL="0" indent="0"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/>
              <a:t>(эпиграф к учебнику «Курс анатомии»)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dirty="0"/>
              <a:t>«операция лишь тогда может рассматриваться как действительное приобретение для науки, когда теория этой операции прочно обоснована опытами, анатомо-физиологическими и патологоанатомическими исследованиями»</a:t>
            </a:r>
          </a:p>
          <a:p>
            <a:pPr marL="0" indent="0"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err="1"/>
              <a:t>Н.И.Пирогов</a:t>
            </a:r>
            <a:r>
              <a:rPr lang="ru-RU" dirty="0"/>
              <a:t> (1810-1881)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dirty="0"/>
              <a:t>«путь в хирургическую клинику должен быть через анатомический театр, хирург-клиницист, не прошедший анатомической школы, не может быть на высоте своего призвания»</a:t>
            </a:r>
          </a:p>
          <a:p>
            <a:pPr marL="0" indent="0"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err="1"/>
              <a:t>А.А.Бобров</a:t>
            </a:r>
            <a:r>
              <a:rPr lang="ru-RU" dirty="0"/>
              <a:t> (1850-1904)   </a:t>
            </a:r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378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34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Варианты формы черепа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227138"/>
            <a:ext cx="7808912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017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333375"/>
          <a:ext cx="8147050" cy="6143625"/>
        </p:xfrm>
        <a:graphic>
          <a:graphicData uri="http://schemas.openxmlformats.org/drawingml/2006/table">
            <a:tbl>
              <a:tblPr/>
              <a:tblGrid>
                <a:gridCol w="814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43625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dirty="0">
                          <a:effectLst/>
                        </a:rPr>
                        <a:t>•</a:t>
                      </a:r>
                      <a:r>
                        <a:rPr lang="ru-RU" sz="2400" b="1" dirty="0">
                          <a:effectLst/>
                        </a:rPr>
                        <a:t> Макроцефалия: </a:t>
                      </a:r>
                      <a:r>
                        <a:rPr lang="ru-RU" sz="2400" dirty="0">
                          <a:effectLst/>
                        </a:rPr>
                        <a:t>изолированная патология (часто семейная, наследуется за аутосомно-доминантным типом); может быть симптомом других заболеваний (включая гидроцефалию и патологию скелета, такую как </a:t>
                      </a:r>
                      <a:r>
                        <a:rPr lang="ru-RU" sz="2400" dirty="0" err="1">
                          <a:effectLst/>
                        </a:rPr>
                        <a:t>ахондроплазия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</a:p>
                    <a:p>
                      <a:pPr algn="l" fontAlgn="t"/>
                      <a:r>
                        <a:rPr lang="ru-RU" sz="2400" dirty="0">
                          <a:effectLst/>
                        </a:rPr>
                        <a:t>•</a:t>
                      </a:r>
                      <a:r>
                        <a:rPr lang="ru-RU" sz="2400" b="1" dirty="0">
                          <a:effectLst/>
                        </a:rPr>
                        <a:t> Микроцефалия: </a:t>
                      </a:r>
                      <a:r>
                        <a:rPr lang="ru-RU" sz="2400" dirty="0">
                          <a:effectLst/>
                        </a:rPr>
                        <a:t>бывает семейной (наследуется по аутосомно-доминантному или рецессивному типу); случается при инфекциях (</a:t>
                      </a:r>
                      <a:r>
                        <a:rPr lang="ru-RU" sz="2400" dirty="0" err="1">
                          <a:effectLst/>
                        </a:rPr>
                        <a:t>цитомегаловирус</a:t>
                      </a:r>
                      <a:r>
                        <a:rPr lang="ru-RU" sz="2400" dirty="0">
                          <a:effectLst/>
                        </a:rPr>
                        <a:t>) и некоторых синдромах (</a:t>
                      </a:r>
                      <a:r>
                        <a:rPr lang="ru-RU" sz="2400" dirty="0" err="1">
                          <a:effectLst/>
                        </a:rPr>
                        <a:t>трисомия</a:t>
                      </a:r>
                      <a:r>
                        <a:rPr lang="ru-RU" sz="2400" dirty="0">
                          <a:effectLst/>
                        </a:rPr>
                        <a:t> 13 и 18 хромосом, синдром Корнелии де Ланге</a:t>
                      </a:r>
                      <a:r>
                        <a:rPr lang="ru-RU" sz="2400" baseline="30000" dirty="0">
                          <a:solidFill>
                            <a:srgbClr val="3219B3"/>
                          </a:solidFill>
                          <a:effectLst/>
                          <a:hlinkClick r:id="rId2"/>
                        </a:rPr>
                        <a:t>3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ru-RU" sz="2400" dirty="0" err="1">
                          <a:effectLst/>
                        </a:rPr>
                        <a:t>отопалатодигитальный</a:t>
                      </a:r>
                      <a:r>
                        <a:rPr lang="ru-RU" sz="2400" dirty="0">
                          <a:effectLst/>
                        </a:rPr>
                        <a:t> синдром или синдром Рубинстайна-Тейби</a:t>
                      </a:r>
                      <a:r>
                        <a:rPr lang="ru-RU" sz="2400" baseline="30000" dirty="0">
                          <a:solidFill>
                            <a:srgbClr val="3219B3"/>
                          </a:solidFill>
                          <a:effectLst/>
                          <a:hlinkClick r:id="rId2"/>
                        </a:rPr>
                        <a:t>4</a:t>
                      </a:r>
                      <a:r>
                        <a:rPr lang="ru-RU" sz="2400" dirty="0">
                          <a:effectLst/>
                        </a:rPr>
                        <a:t>, синдром Прадера-Вилли</a:t>
                      </a:r>
                      <a:r>
                        <a:rPr lang="ru-RU" sz="2400" baseline="30000" dirty="0">
                          <a:solidFill>
                            <a:srgbClr val="3219B3"/>
                          </a:solidFill>
                          <a:effectLst/>
                          <a:hlinkClick r:id="rId2"/>
                        </a:rPr>
                        <a:t>5</a:t>
                      </a:r>
                      <a:r>
                        <a:rPr lang="ru-RU" sz="2400" dirty="0">
                          <a:effectLst/>
                        </a:rPr>
                        <a:t> и фетального алкоголизма)</a:t>
                      </a:r>
                    </a:p>
                    <a:p>
                      <a:pPr algn="l" fontAlgn="t"/>
                      <a:r>
                        <a:rPr lang="ru-RU" sz="2400" dirty="0">
                          <a:effectLst/>
                        </a:rPr>
                        <a:t>• </a:t>
                      </a:r>
                      <a:r>
                        <a:rPr lang="ru-RU" sz="2400" b="1" dirty="0">
                          <a:effectLst/>
                        </a:rPr>
                        <a:t>Большие размеры родничков: </a:t>
                      </a:r>
                      <a:r>
                        <a:rPr lang="ru-RU" sz="2400" dirty="0">
                          <a:effectLst/>
                        </a:rPr>
                        <a:t>бывают при гипотиреозе, </a:t>
                      </a:r>
                      <a:r>
                        <a:rPr lang="ru-RU" sz="2400" dirty="0" err="1">
                          <a:effectLst/>
                        </a:rPr>
                        <a:t>трисомии</a:t>
                      </a:r>
                      <a:r>
                        <a:rPr lang="ru-RU" sz="2400" dirty="0">
                          <a:effectLst/>
                        </a:rPr>
                        <a:t> 13, 18 и 21 хромосом и заболеваниях костей, таких как ключично-черепной </a:t>
                      </a:r>
                      <a:r>
                        <a:rPr lang="ru-RU" sz="2400" dirty="0" err="1">
                          <a:effectLst/>
                        </a:rPr>
                        <a:t>дизостоз</a:t>
                      </a:r>
                      <a:r>
                        <a:rPr lang="ru-RU" sz="2400" dirty="0">
                          <a:effectLst/>
                        </a:rPr>
                        <a:t> или </a:t>
                      </a:r>
                      <a:r>
                        <a:rPr lang="ru-RU" sz="2400" dirty="0" err="1">
                          <a:effectLst/>
                        </a:rPr>
                        <a:t>гипофосфатазия</a:t>
                      </a:r>
                      <a:endParaRPr lang="ru-RU" sz="2400" dirty="0">
                        <a:effectLst/>
                      </a:endParaRPr>
                    </a:p>
                  </a:txBody>
                  <a:tcPr marL="38099" marR="38099" marT="38095" marB="3809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727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Соотношения мозгового и лицевого черепа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51038"/>
            <a:ext cx="719772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236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21500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Соотношения мозгового и лицевого черепа у взрослого и новорожденного различны. </a:t>
            </a:r>
            <a:br>
              <a:rPr lang="ru-RU" dirty="0"/>
            </a:br>
            <a:endParaRPr lang="ru-RU" dirty="0"/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468313" y="2636912"/>
            <a:ext cx="8229600" cy="3949626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/>
              <a:t>Лицо новорожденного ребенка короткое и широкое. </a:t>
            </a:r>
          </a:p>
          <a:p>
            <a:pPr eaLnBrk="1" hangingPunct="1"/>
            <a:r>
              <a:rPr lang="ru-RU" dirty="0"/>
              <a:t>Соотношение площади лицевого отдела к мозговому у новорожденного равно 1:8, </a:t>
            </a:r>
          </a:p>
          <a:p>
            <a:pPr eaLnBrk="1" hangingPunct="1"/>
            <a:r>
              <a:rPr lang="ru-RU" dirty="0"/>
              <a:t>у двухлетнего ребенка - 1:6, </a:t>
            </a:r>
          </a:p>
          <a:p>
            <a:pPr eaLnBrk="1" hangingPunct="1"/>
            <a:r>
              <a:rPr lang="ru-RU" dirty="0"/>
              <a:t>у пятилетнего -1:4, </a:t>
            </a:r>
          </a:p>
          <a:p>
            <a:pPr eaLnBrk="1" hangingPunct="1"/>
            <a:r>
              <a:rPr lang="ru-RU" dirty="0"/>
              <a:t>у десятилетнего - 1:3, </a:t>
            </a:r>
          </a:p>
          <a:p>
            <a:pPr eaLnBrk="1" hangingPunct="1"/>
            <a:r>
              <a:rPr lang="ru-RU" dirty="0"/>
              <a:t>у взрослой женщины - 1:2,5, </a:t>
            </a:r>
          </a:p>
          <a:p>
            <a:pPr eaLnBrk="1" hangingPunct="1"/>
            <a:r>
              <a:rPr lang="ru-RU" dirty="0"/>
              <a:t>у взрослого мужчины -1:2.</a:t>
            </a:r>
          </a:p>
        </p:txBody>
      </p:sp>
    </p:spTree>
    <p:extLst>
      <p:ext uri="{BB962C8B-B14F-4D97-AF65-F5344CB8AC3E}">
        <p14:creationId xmlns:p14="http://schemas.microsoft.com/office/powerpoint/2010/main" val="3200220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4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Мозговой отдел головы</a:t>
            </a: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/>
              <a:t>Fornix cranii : </a:t>
            </a:r>
          </a:p>
          <a:p>
            <a:pPr eaLnBrk="1" hangingPunct="1"/>
            <a:r>
              <a:rPr lang="en-US"/>
              <a:t>1) regio frontoparietooccipitalis</a:t>
            </a:r>
          </a:p>
          <a:p>
            <a:pPr eaLnBrk="1" hangingPunct="1"/>
            <a:r>
              <a:rPr lang="en-US"/>
              <a:t>2) regio temporalis</a:t>
            </a:r>
          </a:p>
          <a:p>
            <a:pPr eaLnBrk="1" hangingPunct="1"/>
            <a:r>
              <a:rPr lang="en-US"/>
              <a:t>3) regio mastoidea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 b="1"/>
              <a:t>Basis cranii              </a:t>
            </a:r>
          </a:p>
          <a:p>
            <a:pPr eaLnBrk="1" hangingPunct="1"/>
            <a:r>
              <a:rPr lang="ru-RU" b="1"/>
              <a:t>Граница: </a:t>
            </a:r>
            <a:r>
              <a:rPr lang="ru-RU"/>
              <a:t>верхняя выйная линия, основание сосцевидного отростка, задний и нижний край наружного слухового прохода, корень скулового отростка височной кости, подвисочный гребень клиновидной кости</a:t>
            </a:r>
            <a:r>
              <a:rPr lang="en-US" b="1"/>
              <a:t>               </a:t>
            </a:r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1132776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5937755" cy="11887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Костные ориентиры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eaLnBrk="1" hangingPunct="1"/>
            <a:r>
              <a:rPr lang="en-US"/>
              <a:t>Glabella</a:t>
            </a:r>
          </a:p>
          <a:p>
            <a:pPr eaLnBrk="1" hangingPunct="1"/>
            <a:r>
              <a:rPr lang="en-US"/>
              <a:t>Arcus superciliaris</a:t>
            </a:r>
          </a:p>
          <a:p>
            <a:pPr eaLnBrk="1" hangingPunct="1"/>
            <a:r>
              <a:rPr lang="en-US"/>
              <a:t>Incisura frontalis (</a:t>
            </a:r>
            <a:r>
              <a:rPr lang="ru-RU"/>
              <a:t>проходит </a:t>
            </a:r>
            <a:r>
              <a:rPr lang="en-US"/>
              <a:t>a. supratrochlearis</a:t>
            </a:r>
            <a:r>
              <a:rPr lang="ru-RU"/>
              <a:t>, мед. ветвь </a:t>
            </a:r>
            <a:r>
              <a:rPr lang="en-US"/>
              <a:t> n. supraorbitalis)</a:t>
            </a:r>
          </a:p>
          <a:p>
            <a:pPr eaLnBrk="1" hangingPunct="1"/>
            <a:r>
              <a:rPr lang="en-US"/>
              <a:t>Tubera frontalia</a:t>
            </a:r>
          </a:p>
          <a:p>
            <a:pPr eaLnBrk="1" hangingPunct="1"/>
            <a:r>
              <a:rPr lang="en-US"/>
              <a:t>Tubera parietalia</a:t>
            </a:r>
            <a:endParaRPr lang="ru-RU"/>
          </a:p>
          <a:p>
            <a:pPr eaLnBrk="1" hangingPunct="1"/>
            <a:r>
              <a:rPr lang="en-US"/>
              <a:t>Processus mastoideus</a:t>
            </a:r>
          </a:p>
          <a:p>
            <a:pPr eaLnBrk="1" hangingPunct="1"/>
            <a:r>
              <a:rPr lang="en-US"/>
              <a:t>Protuberantia occipitalis externa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036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613" cy="4905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Проекции сосудисто-нервных пучков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023937"/>
            <a:ext cx="8497888" cy="5834063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</a:t>
            </a:r>
            <a:r>
              <a:rPr lang="ru-RU" b="1" dirty="0"/>
              <a:t>. </a:t>
            </a:r>
            <a:r>
              <a:rPr lang="ru-RU" b="1" dirty="0" err="1"/>
              <a:t>Надблоковый</a:t>
            </a:r>
            <a:r>
              <a:rPr lang="ru-RU" b="1" dirty="0"/>
              <a:t> СНП </a:t>
            </a:r>
            <a:r>
              <a:rPr lang="ru-RU" dirty="0"/>
              <a:t>(</a:t>
            </a:r>
            <a:r>
              <a:rPr lang="ru-RU" dirty="0" err="1"/>
              <a:t>а.v</a:t>
            </a:r>
            <a:r>
              <a:rPr lang="ru-RU" dirty="0"/>
              <a:t>. n. </a:t>
            </a:r>
            <a:r>
              <a:rPr lang="ru-RU" dirty="0" err="1"/>
              <a:t>supratrochlearis</a:t>
            </a:r>
            <a:r>
              <a:rPr lang="ru-RU" dirty="0"/>
              <a:t> 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проецируется в точке, расположенной на 2 см кнаружи от срединной линии головы или  на 0,5 см </a:t>
            </a:r>
            <a:r>
              <a:rPr lang="ru-RU" dirty="0" err="1"/>
              <a:t>кнутри</a:t>
            </a:r>
            <a:r>
              <a:rPr lang="ru-RU" dirty="0"/>
              <a:t> от надглазничной вырезки. Проекция совпадает с точкой, находящейся на пересечении надглазничного края и вертикальной линии, проведенной ч/з медиальный угол глаза.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2. </a:t>
            </a:r>
            <a:r>
              <a:rPr lang="ru-RU" b="1" dirty="0"/>
              <a:t>Надглазничный СНП </a:t>
            </a:r>
            <a:r>
              <a:rPr lang="ru-RU" dirty="0"/>
              <a:t>( </a:t>
            </a:r>
            <a:r>
              <a:rPr lang="ru-RU" dirty="0" err="1"/>
              <a:t>a</a:t>
            </a:r>
            <a:r>
              <a:rPr lang="ru-RU" dirty="0"/>
              <a:t>., </a:t>
            </a:r>
            <a:r>
              <a:rPr lang="ru-RU" dirty="0" err="1"/>
              <a:t>v</a:t>
            </a:r>
            <a:r>
              <a:rPr lang="ru-RU" dirty="0"/>
              <a:t>., n. </a:t>
            </a:r>
            <a:r>
              <a:rPr lang="ru-RU" dirty="0" err="1"/>
              <a:t>supraorbitales</a:t>
            </a:r>
            <a:r>
              <a:rPr lang="ru-RU" dirty="0"/>
              <a:t> )  проецируется в точке, расположенной на границе средней и медиальной трети надглазничного края (2,5 см кнаружи от срединной линии ) выходит через  </a:t>
            </a:r>
            <a:r>
              <a:rPr lang="ru-RU" dirty="0" err="1"/>
              <a:t>incisura</a:t>
            </a:r>
            <a:r>
              <a:rPr lang="ru-RU" dirty="0"/>
              <a:t> </a:t>
            </a:r>
            <a:r>
              <a:rPr lang="ru-RU" dirty="0" err="1"/>
              <a:t>supraorbitales</a:t>
            </a:r>
            <a:r>
              <a:rPr lang="ru-RU" dirty="0"/>
              <a:t>,  нерв расположен </a:t>
            </a:r>
            <a:r>
              <a:rPr lang="ru-RU" dirty="0" err="1"/>
              <a:t>медиальнее</a:t>
            </a:r>
            <a:r>
              <a:rPr lang="ru-RU" dirty="0"/>
              <a:t> сосудов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3. </a:t>
            </a:r>
            <a:r>
              <a:rPr lang="ru-RU" b="1" dirty="0"/>
              <a:t>Основной ствол </a:t>
            </a:r>
            <a:r>
              <a:rPr lang="ru-RU" b="1" dirty="0" err="1"/>
              <a:t>a.temporalis</a:t>
            </a:r>
            <a:r>
              <a:rPr lang="ru-RU" b="1" dirty="0"/>
              <a:t> </a:t>
            </a:r>
            <a:r>
              <a:rPr lang="ru-RU" b="1" dirty="0" err="1"/>
              <a:t>superficialis</a:t>
            </a:r>
            <a:r>
              <a:rPr lang="ru-RU" b="1" dirty="0"/>
              <a:t> </a:t>
            </a:r>
            <a:r>
              <a:rPr lang="ru-RU" dirty="0"/>
              <a:t>и </a:t>
            </a:r>
            <a:r>
              <a:rPr lang="ru-RU" dirty="0" err="1"/>
              <a:t>n.auriculotemporalis</a:t>
            </a:r>
            <a:r>
              <a:rPr lang="ru-RU" dirty="0"/>
              <a:t>  проецируется впереди от </a:t>
            </a:r>
            <a:r>
              <a:rPr lang="ru-RU" dirty="0" err="1"/>
              <a:t>козелка</a:t>
            </a:r>
            <a:r>
              <a:rPr lang="ru-RU" dirty="0"/>
              <a:t> ушной раковины здесь они прикрыты </a:t>
            </a:r>
            <a:r>
              <a:rPr lang="ru-RU" dirty="0" err="1"/>
              <a:t>gl.parotidea</a:t>
            </a:r>
            <a:r>
              <a:rPr lang="ru-RU" dirty="0"/>
              <a:t>, залегают на наружной поверхности скуловой дуги. Нерв расположен  кпереди от сосудов, место деления а. </a:t>
            </a:r>
            <a:r>
              <a:rPr lang="ru-RU" dirty="0" err="1"/>
              <a:t>temporalis</a:t>
            </a:r>
            <a:r>
              <a:rPr lang="ru-RU" dirty="0"/>
              <a:t> </a:t>
            </a:r>
            <a:r>
              <a:rPr lang="ru-RU" dirty="0" err="1"/>
              <a:t>superficialiss</a:t>
            </a:r>
            <a:r>
              <a:rPr lang="ru-RU" dirty="0"/>
              <a:t> на </a:t>
            </a:r>
            <a:r>
              <a:rPr lang="ru-RU" dirty="0" err="1"/>
              <a:t>ramus</a:t>
            </a:r>
            <a:r>
              <a:rPr lang="ru-RU" dirty="0"/>
              <a:t> </a:t>
            </a:r>
            <a:r>
              <a:rPr lang="ru-RU" dirty="0" err="1"/>
              <a:t>frontalis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ramus</a:t>
            </a:r>
            <a:r>
              <a:rPr lang="ru-RU" dirty="0"/>
              <a:t> </a:t>
            </a:r>
            <a:r>
              <a:rPr lang="ru-RU" dirty="0" err="1"/>
              <a:t>parietalis</a:t>
            </a:r>
            <a:r>
              <a:rPr lang="ru-RU" dirty="0"/>
              <a:t>  на уровне </a:t>
            </a:r>
            <a:r>
              <a:rPr lang="ru-RU" dirty="0" err="1"/>
              <a:t>margo</a:t>
            </a:r>
            <a:r>
              <a:rPr lang="ru-RU" dirty="0"/>
              <a:t> </a:t>
            </a:r>
            <a:r>
              <a:rPr lang="ru-RU" dirty="0" err="1"/>
              <a:t>supraorbitalis</a:t>
            </a:r>
            <a:r>
              <a:rPr lang="ru-RU" dirty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Лобная ветвь на 2-2,5 см выше него.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4. </a:t>
            </a:r>
            <a:r>
              <a:rPr lang="ru-RU" b="1" dirty="0"/>
              <a:t>Задний ушной сосудисто-нервный пучок </a:t>
            </a:r>
            <a:r>
              <a:rPr lang="ru-RU" dirty="0"/>
              <a:t>( </a:t>
            </a:r>
            <a:r>
              <a:rPr lang="ru-RU" dirty="0" err="1"/>
              <a:t>a.v</a:t>
            </a:r>
            <a:r>
              <a:rPr lang="ru-RU" dirty="0"/>
              <a:t>. </a:t>
            </a:r>
            <a:r>
              <a:rPr lang="ru-RU" dirty="0" err="1"/>
              <a:t>auricularis</a:t>
            </a:r>
            <a:r>
              <a:rPr lang="ru-RU" dirty="0"/>
              <a:t> </a:t>
            </a:r>
            <a:r>
              <a:rPr lang="ru-RU" dirty="0" err="1"/>
              <a:t>posterior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n. </a:t>
            </a:r>
            <a:r>
              <a:rPr lang="ru-RU" dirty="0" err="1"/>
              <a:t>auricularis</a:t>
            </a:r>
            <a:r>
              <a:rPr lang="ru-RU" dirty="0"/>
              <a:t> </a:t>
            </a:r>
            <a:r>
              <a:rPr lang="ru-RU" dirty="0" err="1"/>
              <a:t>magnus</a:t>
            </a:r>
            <a:r>
              <a:rPr lang="ru-RU" dirty="0"/>
              <a:t>) проецируется по линии прикрепления ушной раковины к сосцевидной части ушно- височной области.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5. </a:t>
            </a:r>
            <a:r>
              <a:rPr lang="ru-RU" b="1" dirty="0"/>
              <a:t>Затылочный СНП</a:t>
            </a:r>
            <a:r>
              <a:rPr lang="ru-RU" dirty="0"/>
              <a:t> ( </a:t>
            </a:r>
            <a:r>
              <a:rPr lang="ru-RU" dirty="0" err="1"/>
              <a:t>a.v</a:t>
            </a:r>
            <a:r>
              <a:rPr lang="ru-RU" dirty="0"/>
              <a:t>. </a:t>
            </a:r>
            <a:r>
              <a:rPr lang="ru-RU" dirty="0" err="1"/>
              <a:t>occipitalis</a:t>
            </a:r>
            <a:r>
              <a:rPr lang="ru-RU" dirty="0"/>
              <a:t>,  n. </a:t>
            </a:r>
            <a:r>
              <a:rPr lang="ru-RU" dirty="0" err="1"/>
              <a:t>occipitalis</a:t>
            </a:r>
            <a:r>
              <a:rPr lang="ru-RU" dirty="0"/>
              <a:t> </a:t>
            </a:r>
            <a:r>
              <a:rPr lang="ru-RU" dirty="0" err="1"/>
              <a:t>major</a:t>
            </a:r>
            <a:r>
              <a:rPr lang="ru-RU" dirty="0"/>
              <a:t> )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на середине расстояния между задним краем основания сосцевидного </a:t>
            </a:r>
            <a:r>
              <a:rPr lang="ru-RU" dirty="0" err="1"/>
              <a:t>отроска</a:t>
            </a:r>
            <a:r>
              <a:rPr lang="ru-RU" dirty="0"/>
              <a:t> и наружным затылочным выступом. </a:t>
            </a:r>
          </a:p>
        </p:txBody>
      </p:sp>
    </p:spTree>
    <p:extLst>
      <p:ext uri="{BB962C8B-B14F-4D97-AF65-F5344CB8AC3E}">
        <p14:creationId xmlns:p14="http://schemas.microsoft.com/office/powerpoint/2010/main" val="3839260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064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Проекция венозных выпускников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7467600" cy="527685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1. </a:t>
            </a:r>
            <a:r>
              <a:rPr lang="en-US" b="1" dirty="0"/>
              <a:t>v. </a:t>
            </a:r>
            <a:r>
              <a:rPr lang="en-US" b="1" dirty="0" err="1"/>
              <a:t>emissaria</a:t>
            </a:r>
            <a:r>
              <a:rPr lang="en-US" b="1" dirty="0"/>
              <a:t> </a:t>
            </a:r>
            <a:r>
              <a:rPr lang="en-US" b="1" dirty="0" err="1"/>
              <a:t>frontalis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ru-RU" dirty="0"/>
              <a:t>непарная) находится на уровне </a:t>
            </a:r>
            <a:r>
              <a:rPr lang="en-US" dirty="0" err="1"/>
              <a:t>incisura</a:t>
            </a:r>
            <a:r>
              <a:rPr lang="en-US" dirty="0"/>
              <a:t> </a:t>
            </a:r>
            <a:r>
              <a:rPr lang="en-US" dirty="0" err="1"/>
              <a:t>supraorbitalis</a:t>
            </a:r>
            <a:r>
              <a:rPr lang="en-US" dirty="0"/>
              <a:t> </a:t>
            </a:r>
            <a:r>
              <a:rPr lang="ru-RU" dirty="0"/>
              <a:t>соединяет </a:t>
            </a:r>
            <a:r>
              <a:rPr lang="en-US" dirty="0"/>
              <a:t>sinus </a:t>
            </a:r>
            <a:r>
              <a:rPr lang="en-US" dirty="0" err="1"/>
              <a:t>sagittalis</a:t>
            </a:r>
            <a:r>
              <a:rPr lang="en-US" dirty="0"/>
              <a:t> superior </a:t>
            </a:r>
            <a:r>
              <a:rPr lang="ru-RU" dirty="0"/>
              <a:t>и </a:t>
            </a:r>
            <a:r>
              <a:rPr lang="en-US" dirty="0" err="1"/>
              <a:t>v.supraorbitalis</a:t>
            </a:r>
            <a:r>
              <a:rPr lang="en-US" dirty="0"/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2</a:t>
            </a:r>
            <a:r>
              <a:rPr lang="en-US" b="1" dirty="0"/>
              <a:t>. v. </a:t>
            </a:r>
            <a:r>
              <a:rPr lang="en-US" b="1" dirty="0" err="1"/>
              <a:t>emissaria</a:t>
            </a:r>
            <a:r>
              <a:rPr lang="en-US" b="1" dirty="0"/>
              <a:t> </a:t>
            </a:r>
            <a:r>
              <a:rPr lang="en-US" b="1" dirty="0" err="1"/>
              <a:t>parietalis</a:t>
            </a:r>
            <a:r>
              <a:rPr lang="en-US" b="1" dirty="0"/>
              <a:t>  </a:t>
            </a:r>
            <a:r>
              <a:rPr lang="en-US" dirty="0"/>
              <a:t>- </a:t>
            </a:r>
            <a:r>
              <a:rPr lang="ru-RU" dirty="0"/>
              <a:t>парная проецируется по бокам от сагиттального шва на 2-2,5см кпереди от его заднего конца или вблизи </a:t>
            </a:r>
            <a:r>
              <a:rPr lang="ru-RU" dirty="0" err="1"/>
              <a:t>биаурикулярной</a:t>
            </a:r>
            <a:r>
              <a:rPr lang="ru-RU" dirty="0"/>
              <a:t> плоскости. Соединяет поверхностную венечную вену с верхним сагиттальным синусом 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3. </a:t>
            </a:r>
            <a:r>
              <a:rPr lang="ru-RU" b="1" dirty="0"/>
              <a:t>Сосцевидная </a:t>
            </a:r>
            <a:r>
              <a:rPr lang="ru-RU" b="1" dirty="0" err="1"/>
              <a:t>эмиссарная</a:t>
            </a:r>
            <a:r>
              <a:rPr lang="ru-RU" b="1" dirty="0"/>
              <a:t> вена (</a:t>
            </a:r>
            <a:r>
              <a:rPr lang="en-US" b="1" dirty="0"/>
              <a:t>v. </a:t>
            </a:r>
            <a:r>
              <a:rPr lang="en-US" b="1" dirty="0" err="1"/>
              <a:t>emissaria</a:t>
            </a:r>
            <a:r>
              <a:rPr lang="en-US" b="1" dirty="0"/>
              <a:t> </a:t>
            </a:r>
            <a:r>
              <a:rPr lang="en-US" b="1" dirty="0" err="1"/>
              <a:t>mastoidea</a:t>
            </a:r>
            <a:r>
              <a:rPr lang="en-US" b="1" dirty="0"/>
              <a:t>)</a:t>
            </a:r>
            <a:r>
              <a:rPr lang="en-US" dirty="0"/>
              <a:t>: </a:t>
            </a:r>
            <a:r>
              <a:rPr lang="ru-RU" dirty="0"/>
              <a:t>парная, проецируется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на уровне заднего края основания сосцевидного отростка - постоянная и самая крупная. Соединяет сигмовидный синус с </a:t>
            </a:r>
            <a:r>
              <a:rPr lang="ru-RU" dirty="0" err="1"/>
              <a:t>подзатылочным</a:t>
            </a:r>
            <a:r>
              <a:rPr lang="ru-RU" dirty="0"/>
              <a:t>  венозным сплетением и притоком </a:t>
            </a:r>
            <a:r>
              <a:rPr lang="en-US" dirty="0" err="1"/>
              <a:t>v.jugularis</a:t>
            </a:r>
            <a:r>
              <a:rPr lang="en-US" dirty="0"/>
              <a:t> </a:t>
            </a:r>
            <a:r>
              <a:rPr lang="en-US" dirty="0" err="1"/>
              <a:t>externa</a:t>
            </a:r>
            <a:r>
              <a:rPr lang="en-US" dirty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668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5937755" cy="11887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i="1" dirty="0"/>
              <a:t>Слои свода черепа на фронтальном разрезе, проведенном через </a:t>
            </a:r>
            <a:r>
              <a:rPr lang="ru-RU" sz="2000" b="1" i="1" dirty="0"/>
              <a:t>лобно-теменно-затылочную область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844675"/>
            <a:ext cx="4321175" cy="4873625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1 - кожа;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2 - подкожная клетчатка;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3 - сухожильный шлем;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4 - </a:t>
            </a:r>
            <a:r>
              <a:rPr lang="ru-RU" dirty="0" err="1"/>
              <a:t>диплоическая</a:t>
            </a:r>
            <a:r>
              <a:rPr lang="ru-RU" dirty="0"/>
              <a:t> вена;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5 - </a:t>
            </a:r>
            <a:r>
              <a:rPr lang="ru-RU" dirty="0" err="1"/>
              <a:t>подапоневротическая</a:t>
            </a:r>
            <a:r>
              <a:rPr lang="ru-RU" dirty="0"/>
              <a:t> клетчатка;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6 - надкостница;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7 - </a:t>
            </a:r>
            <a:r>
              <a:rPr lang="ru-RU" dirty="0" err="1"/>
              <a:t>поднадкостничная</a:t>
            </a:r>
            <a:r>
              <a:rPr lang="ru-RU" dirty="0"/>
              <a:t> клетчатка: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8 - </a:t>
            </a:r>
            <a:r>
              <a:rPr lang="ru-RU" dirty="0" err="1"/>
              <a:t>пахионовы</a:t>
            </a:r>
            <a:r>
              <a:rPr lang="ru-RU" dirty="0"/>
              <a:t> грануляции;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11 - твердая мозговая оболочка: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12 - паутинная оболочка;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13 - спинномозговая жидкость </a:t>
            </a:r>
            <a:r>
              <a:rPr lang="ru-RU" dirty="0" err="1"/>
              <a:t>подпаутинного</a:t>
            </a:r>
            <a:r>
              <a:rPr lang="ru-RU" dirty="0"/>
              <a:t> пространства;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14 - мягкая мозговая оболочка;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15 - кора полушарий большого мозга;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16 - серповидный отросток твердой мозговой оболочки; 19 - верхняя сагиттальная пазуха твердой мозговой оболочки; 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8" y="1844674"/>
            <a:ext cx="3895195" cy="439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885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36062"/>
            <a:ext cx="5937755" cy="86409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i="1" dirty="0"/>
              <a:t>Пазухи твердой мозговой оболочки (по Р.Д. Синельникову)</a:t>
            </a:r>
            <a:r>
              <a:rPr lang="ru-RU" sz="2000" dirty="0"/>
              <a:t>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4300" y="1052513"/>
            <a:ext cx="4608513" cy="5421312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1 - </a:t>
            </a:r>
            <a:r>
              <a:rPr lang="en-US" dirty="0" err="1"/>
              <a:t>confluens</a:t>
            </a:r>
            <a:r>
              <a:rPr lang="en-US" dirty="0"/>
              <a:t> </a:t>
            </a:r>
            <a:r>
              <a:rPr lang="en-US" dirty="0" err="1"/>
              <a:t>sinuum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2 - sinus rectus;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3 - </a:t>
            </a:r>
            <a:r>
              <a:rPr lang="en-US" dirty="0" err="1"/>
              <a:t>incisura</a:t>
            </a:r>
            <a:r>
              <a:rPr lang="en-US" dirty="0"/>
              <a:t> </a:t>
            </a:r>
            <a:r>
              <a:rPr lang="en-US" dirty="0" err="1"/>
              <a:t>tentorii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4 - v. </a:t>
            </a:r>
            <a:r>
              <a:rPr lang="en-US" dirty="0" err="1"/>
              <a:t>cerebri</a:t>
            </a:r>
            <a:r>
              <a:rPr lang="en-US" dirty="0"/>
              <a:t> magna;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6 - sinus </a:t>
            </a:r>
            <a:r>
              <a:rPr lang="en-US" dirty="0" err="1"/>
              <a:t>petrosus</a:t>
            </a:r>
            <a:r>
              <a:rPr lang="en-US" dirty="0"/>
              <a:t> superior sinister;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7 - sinus </a:t>
            </a:r>
            <a:r>
              <a:rPr lang="en-US" dirty="0" err="1"/>
              <a:t>petrosus</a:t>
            </a:r>
            <a:r>
              <a:rPr lang="en-US" dirty="0"/>
              <a:t> inferior;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8 - </a:t>
            </a:r>
            <a:r>
              <a:rPr lang="en-US" dirty="0" err="1"/>
              <a:t>falx</a:t>
            </a:r>
            <a:r>
              <a:rPr lang="en-US" dirty="0"/>
              <a:t> </a:t>
            </a:r>
            <a:r>
              <a:rPr lang="en-US" dirty="0" err="1"/>
              <a:t>cerebri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9 - sinus </a:t>
            </a:r>
            <a:r>
              <a:rPr lang="en-US" dirty="0" err="1"/>
              <a:t>sagittalis</a:t>
            </a:r>
            <a:r>
              <a:rPr lang="en-US" dirty="0"/>
              <a:t> superior;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10 - sinus </a:t>
            </a:r>
            <a:r>
              <a:rPr lang="en-US" dirty="0" err="1"/>
              <a:t>sagittalis</a:t>
            </a:r>
            <a:r>
              <a:rPr lang="en-US" dirty="0"/>
              <a:t> inferior;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15 - sinus </a:t>
            </a:r>
            <a:r>
              <a:rPr lang="en-US" dirty="0" err="1"/>
              <a:t>intercavernosus</a:t>
            </a:r>
            <a:r>
              <a:rPr lang="en-US" dirty="0"/>
              <a:t> anterior;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16 - sinus </a:t>
            </a:r>
            <a:r>
              <a:rPr lang="en-US" dirty="0" err="1"/>
              <a:t>sphenoparietalis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19 - sinus </a:t>
            </a:r>
            <a:r>
              <a:rPr lang="en-US" dirty="0" err="1"/>
              <a:t>intercavernosus</a:t>
            </a:r>
            <a:r>
              <a:rPr lang="en-US" dirty="0"/>
              <a:t> posterior;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21 - sinus </a:t>
            </a:r>
            <a:r>
              <a:rPr lang="en-US" dirty="0" err="1"/>
              <a:t>cavernosus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23 - </a:t>
            </a:r>
            <a:r>
              <a:rPr lang="en-US" dirty="0" err="1"/>
              <a:t>bulbus</a:t>
            </a:r>
            <a:r>
              <a:rPr lang="en-US" dirty="0"/>
              <a:t> v. </a:t>
            </a:r>
            <a:r>
              <a:rPr lang="en-US" dirty="0" err="1"/>
              <a:t>jugularis</a:t>
            </a:r>
            <a:r>
              <a:rPr lang="en-US" dirty="0"/>
              <a:t> </a:t>
            </a:r>
            <a:r>
              <a:rPr lang="en-US" dirty="0" err="1"/>
              <a:t>internae</a:t>
            </a:r>
            <a:r>
              <a:rPr lang="en-US" dirty="0"/>
              <a:t> superior;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24 - sinus </a:t>
            </a:r>
            <a:r>
              <a:rPr lang="en-US" dirty="0" err="1"/>
              <a:t>sigmoideus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25 - tentorium </a:t>
            </a:r>
            <a:r>
              <a:rPr lang="en-US" dirty="0" err="1"/>
              <a:t>cerebelli</a:t>
            </a:r>
            <a:r>
              <a:rPr lang="en-US" dirty="0"/>
              <a:t>; 27 - sinus </a:t>
            </a:r>
            <a:r>
              <a:rPr lang="en-US" dirty="0" err="1"/>
              <a:t>transversus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60575"/>
            <a:ext cx="3494088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83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97532"/>
            <a:ext cx="5937755" cy="11887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Топографическая анатомия -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413"/>
            <a:ext cx="8435975" cy="532923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наука, изучающая строение, форму и взаимное расположение органов и тканей в различных областях человеческого тела в зависимости от пола, возраста и типа телосложения</a:t>
            </a:r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b="1" dirty="0"/>
              <a:t>ТОПОГРАФИЧЕСКАЯ АНАТОМИЯ ИЗУЧАЕТ: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костно-мышечные ориентиры определенных областей,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проекцию органов и сосудисто-нервных стволов на поверхность тела человека,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местоположение органов (</a:t>
            </a:r>
            <a:r>
              <a:rPr lang="ru-RU" b="1" dirty="0" err="1"/>
              <a:t>голотопия</a:t>
            </a:r>
            <a:r>
              <a:rPr lang="ru-RU" dirty="0"/>
              <a:t>),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расположение органов по отношению к скелету (</a:t>
            </a:r>
            <a:r>
              <a:rPr lang="ru-RU" b="1" dirty="0" err="1"/>
              <a:t>скелетотопия</a:t>
            </a:r>
            <a:r>
              <a:rPr lang="ru-RU" dirty="0"/>
              <a:t>)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расположение органов по отношению к соседним анатомическим образованиям (</a:t>
            </a:r>
            <a:r>
              <a:rPr lang="ru-RU" b="1" dirty="0" err="1"/>
              <a:t>синтопия</a:t>
            </a:r>
            <a:r>
              <a:rPr lang="ru-RU" dirty="0"/>
              <a:t>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формы индивидуальной анатомической изменчивости</a:t>
            </a:r>
          </a:p>
        </p:txBody>
      </p:sp>
    </p:spTree>
    <p:extLst>
      <p:ext uri="{BB962C8B-B14F-4D97-AF65-F5344CB8AC3E}">
        <p14:creationId xmlns:p14="http://schemas.microsoft.com/office/powerpoint/2010/main" val="1470841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4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Проекция венозных пазух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457200" y="1052513"/>
            <a:ext cx="7643813" cy="5421312"/>
          </a:xfrm>
        </p:spPr>
        <p:txBody>
          <a:bodyPr/>
          <a:lstStyle/>
          <a:p>
            <a:pPr eaLnBrk="1" hangingPunct="1"/>
            <a:r>
              <a:rPr lang="en-US" b="1"/>
              <a:t>Sinus sagittalis superior </a:t>
            </a:r>
            <a:r>
              <a:rPr lang="ru-RU"/>
              <a:t>проецируется на срединную сагиттальную линию, или на 2см вправо от нее.</a:t>
            </a:r>
          </a:p>
          <a:p>
            <a:pPr eaLnBrk="1" hangingPunct="1"/>
            <a:r>
              <a:rPr lang="en-US" b="1"/>
              <a:t>Sinus transversus </a:t>
            </a:r>
            <a:r>
              <a:rPr lang="ru-RU"/>
              <a:t>проецируется на </a:t>
            </a:r>
            <a:r>
              <a:rPr lang="en-US"/>
              <a:t>linea Nuchae superior.</a:t>
            </a:r>
          </a:p>
          <a:p>
            <a:pPr eaLnBrk="1" hangingPunct="1"/>
            <a:r>
              <a:rPr lang="en-US" b="1"/>
              <a:t>Confluence sinuum  </a:t>
            </a:r>
            <a:r>
              <a:rPr lang="ru-RU"/>
              <a:t>проецируется на </a:t>
            </a:r>
            <a:r>
              <a:rPr lang="en-US"/>
              <a:t>protuberantio occipitalis externa</a:t>
            </a:r>
          </a:p>
          <a:p>
            <a:pPr eaLnBrk="1" hangingPunct="1"/>
            <a:r>
              <a:rPr lang="en-US" b="1"/>
              <a:t>Sinus sigmoideus </a:t>
            </a:r>
            <a:r>
              <a:rPr lang="ru-RU"/>
              <a:t>проецируется на задний край сосцевидного отростка.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205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3122" y="116632"/>
            <a:ext cx="5937755" cy="11887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Височная область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76682"/>
            <a:ext cx="6048672" cy="50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087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16632"/>
            <a:ext cx="5937755" cy="11887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err="1"/>
              <a:t>Височная</a:t>
            </a:r>
            <a:r>
              <a:rPr lang="uk-UA" dirty="0"/>
              <a:t> область и </a:t>
            </a:r>
            <a:r>
              <a:rPr lang="uk-UA" dirty="0" err="1"/>
              <a:t>боковая</a:t>
            </a:r>
            <a:r>
              <a:rPr lang="uk-UA" dirty="0"/>
              <a:t> область </a:t>
            </a:r>
            <a:r>
              <a:rPr lang="uk-UA" dirty="0" err="1"/>
              <a:t>лица</a:t>
            </a:r>
            <a:endParaRPr lang="uk-UA" dirty="0"/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557338"/>
            <a:ext cx="4537075" cy="4492625"/>
          </a:xfrm>
        </p:spPr>
      </p:pic>
      <p:pic>
        <p:nvPicPr>
          <p:cNvPr id="440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557338"/>
            <a:ext cx="4038600" cy="4525962"/>
          </a:xfrm>
        </p:spPr>
      </p:pic>
    </p:spTree>
    <p:extLst>
      <p:ext uri="{BB962C8B-B14F-4D97-AF65-F5344CB8AC3E}">
        <p14:creationId xmlns:p14="http://schemas.microsoft.com/office/powerpoint/2010/main" val="649019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0825" y="404813"/>
            <a:ext cx="3863975" cy="57673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1800" b="1" dirty="0"/>
              <a:t> НАРУЖНЫЕ ОРИЕНТИРЫ </a:t>
            </a:r>
            <a:r>
              <a:rPr lang="ru-RU" sz="1800" dirty="0"/>
              <a:t>:</a:t>
            </a:r>
          </a:p>
          <a:p>
            <a:pPr eaLnBrk="1" hangingPunct="1">
              <a:buFontTx/>
              <a:buChar char="-"/>
              <a:defRPr/>
            </a:pPr>
            <a:r>
              <a:rPr lang="ru-RU" sz="1800" dirty="0"/>
              <a:t>контур височной мышцы</a:t>
            </a:r>
            <a:endParaRPr lang="en-US" sz="1800" dirty="0"/>
          </a:p>
          <a:p>
            <a:pPr eaLnBrk="1" hangingPunct="1">
              <a:buFontTx/>
              <a:buChar char="-"/>
              <a:defRPr/>
            </a:pPr>
            <a:r>
              <a:rPr lang="ru-RU" sz="1800" dirty="0"/>
              <a:t>- слуховой отросток лобной кости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dirty="0"/>
              <a:t>    </a:t>
            </a:r>
            <a:r>
              <a:rPr lang="ru-RU" sz="1800" dirty="0"/>
              <a:t> - лобный отросток скуловой кости </a:t>
            </a:r>
          </a:p>
          <a:p>
            <a:pPr eaLnBrk="1" hangingPunct="1">
              <a:defRPr/>
            </a:pPr>
            <a:r>
              <a:rPr lang="ru-RU" sz="1800" dirty="0"/>
              <a:t>- скуловая дуга</a:t>
            </a:r>
          </a:p>
          <a:p>
            <a:pPr eaLnBrk="1" hangingPunct="1">
              <a:defRPr/>
            </a:pPr>
            <a:r>
              <a:rPr lang="ru-RU" sz="1800" dirty="0"/>
              <a:t> - ушная раковина</a:t>
            </a:r>
          </a:p>
          <a:p>
            <a:pPr eaLnBrk="1" hangingPunct="1">
              <a:defRPr/>
            </a:pPr>
            <a:r>
              <a:rPr lang="ru-RU" sz="1800" dirty="0"/>
              <a:t>- </a:t>
            </a:r>
            <a:r>
              <a:rPr lang="ru-RU" sz="1800" dirty="0" err="1"/>
              <a:t>птерион</a:t>
            </a:r>
            <a:r>
              <a:rPr lang="ru-RU" sz="1800" dirty="0"/>
              <a:t> - соответствует проекции лобной ветви  a. </a:t>
            </a:r>
            <a:r>
              <a:rPr lang="ru-RU" sz="1800" dirty="0" err="1"/>
              <a:t>meningea</a:t>
            </a:r>
            <a:r>
              <a:rPr lang="ru-RU" sz="1800" dirty="0"/>
              <a:t> </a:t>
            </a:r>
            <a:r>
              <a:rPr lang="ru-RU" sz="1800" dirty="0" err="1"/>
              <a:t>media</a:t>
            </a:r>
            <a:r>
              <a:rPr lang="ru-RU" sz="1800" dirty="0"/>
              <a:t> (в височной ямке на 3,5-4см выше скуловой дуги и на 4см кзади от скулового отростка лобной кости)</a:t>
            </a:r>
          </a:p>
          <a:p>
            <a:pPr eaLnBrk="1" hangingPunct="1">
              <a:defRPr/>
            </a:pPr>
            <a:r>
              <a:rPr lang="ru-RU" sz="1800" dirty="0"/>
              <a:t>- </a:t>
            </a:r>
            <a:r>
              <a:rPr lang="ru-RU" sz="1800" dirty="0" err="1"/>
              <a:t>предаурикулярная</a:t>
            </a:r>
            <a:r>
              <a:rPr lang="ru-RU" sz="1800" dirty="0"/>
              <a:t> точка - впереди верхнего края </a:t>
            </a:r>
            <a:r>
              <a:rPr lang="ru-RU" sz="1800" dirty="0" err="1"/>
              <a:t>козелка</a:t>
            </a:r>
            <a:r>
              <a:rPr lang="ru-RU" sz="1800" dirty="0"/>
              <a:t> ушной раковины - пульсация a. </a:t>
            </a:r>
            <a:r>
              <a:rPr lang="ru-RU" sz="1800" dirty="0" err="1"/>
              <a:t>temporalis</a:t>
            </a:r>
            <a:r>
              <a:rPr lang="ru-RU" sz="1800" dirty="0"/>
              <a:t> </a:t>
            </a:r>
            <a:r>
              <a:rPr lang="ru-RU" sz="1800" dirty="0" err="1"/>
              <a:t>superi</a:t>
            </a:r>
            <a:r>
              <a:rPr lang="en-US" sz="1800" dirty="0" err="1"/>
              <a:t>ficialis</a:t>
            </a:r>
            <a:r>
              <a:rPr lang="ru-RU" sz="1800" dirty="0"/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638" y="333375"/>
            <a:ext cx="4248150" cy="6264275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 dirty="0"/>
              <a:t>СЛОИ</a:t>
            </a:r>
          </a:p>
          <a:p>
            <a:pPr eaLnBrk="1" hangingPunct="1">
              <a:defRPr/>
            </a:pPr>
            <a:r>
              <a:rPr lang="ru-RU" sz="2000" dirty="0"/>
              <a:t>Кожа</a:t>
            </a:r>
          </a:p>
          <a:p>
            <a:pPr eaLnBrk="1" hangingPunct="1">
              <a:defRPr/>
            </a:pPr>
            <a:r>
              <a:rPr lang="ru-RU" sz="2000" dirty="0" err="1"/>
              <a:t>Пжк</a:t>
            </a:r>
            <a:r>
              <a:rPr lang="en-US" sz="2000" dirty="0"/>
              <a:t>, </a:t>
            </a:r>
            <a:r>
              <a:rPr lang="ru-RU" sz="2000" dirty="0"/>
              <a:t>в ней проходят </a:t>
            </a:r>
            <a:r>
              <a:rPr lang="en-US" sz="2000" dirty="0" err="1"/>
              <a:t>a.v</a:t>
            </a:r>
            <a:r>
              <a:rPr lang="en-US" sz="2000" dirty="0"/>
              <a:t>. temporalis </a:t>
            </a:r>
            <a:r>
              <a:rPr lang="en-US" sz="2000" dirty="0" err="1"/>
              <a:t>superificialis</a:t>
            </a:r>
            <a:r>
              <a:rPr lang="en-US" sz="2000" dirty="0"/>
              <a:t>, </a:t>
            </a:r>
            <a:r>
              <a:rPr lang="en-US" sz="2000" dirty="0" err="1"/>
              <a:t>n.auriculotemporalis</a:t>
            </a:r>
            <a:endParaRPr lang="en-US" sz="2000" dirty="0"/>
          </a:p>
          <a:p>
            <a:pPr eaLnBrk="1" hangingPunct="1">
              <a:defRPr/>
            </a:pPr>
            <a:r>
              <a:rPr lang="ru-RU" sz="2000" dirty="0"/>
              <a:t>Поверхностная фасция</a:t>
            </a:r>
          </a:p>
          <a:p>
            <a:pPr eaLnBrk="1" hangingPunct="1">
              <a:defRPr/>
            </a:pPr>
            <a:r>
              <a:rPr lang="ru-RU" sz="2000" dirty="0"/>
              <a:t>Собственная (височная) фасция (апоневроз):</a:t>
            </a:r>
          </a:p>
          <a:p>
            <a:pPr eaLnBrk="1" hangingPunct="1">
              <a:defRPr/>
            </a:pPr>
            <a:r>
              <a:rPr lang="ru-RU" sz="2000" dirty="0"/>
              <a:t>- поверхностная пластинка</a:t>
            </a:r>
          </a:p>
          <a:p>
            <a:pPr eaLnBrk="1" hangingPunct="1">
              <a:defRPr/>
            </a:pPr>
            <a:r>
              <a:rPr lang="ru-RU" sz="2000" dirty="0"/>
              <a:t>- глубокая пластинка</a:t>
            </a:r>
          </a:p>
          <a:p>
            <a:pPr eaLnBrk="1" hangingPunct="1">
              <a:defRPr/>
            </a:pPr>
            <a:r>
              <a:rPr lang="ru-RU" sz="2000" dirty="0"/>
              <a:t> - между ними слой жировой клетчатки</a:t>
            </a:r>
          </a:p>
          <a:p>
            <a:pPr eaLnBrk="1" hangingPunct="1">
              <a:defRPr/>
            </a:pPr>
            <a:r>
              <a:rPr lang="ru-RU" sz="2000" dirty="0"/>
              <a:t>Слой жировой клетчатки – </a:t>
            </a:r>
            <a:r>
              <a:rPr lang="ru-RU" sz="2000" dirty="0" err="1"/>
              <a:t>подапоневротический</a:t>
            </a:r>
            <a:r>
              <a:rPr lang="ru-RU" sz="2000" dirty="0"/>
              <a:t> – переходит в жировой комок </a:t>
            </a:r>
            <a:r>
              <a:rPr lang="ru-RU" sz="2000" dirty="0" err="1"/>
              <a:t>Биша</a:t>
            </a:r>
            <a:endParaRPr lang="en-US" sz="2000" dirty="0"/>
          </a:p>
          <a:p>
            <a:pPr eaLnBrk="1" hangingPunct="1">
              <a:defRPr/>
            </a:pPr>
            <a:r>
              <a:rPr lang="ru-RU" sz="2000" dirty="0"/>
              <a:t>Височная мышца</a:t>
            </a:r>
          </a:p>
          <a:p>
            <a:pPr eaLnBrk="1" hangingPunct="1">
              <a:defRPr/>
            </a:pPr>
            <a:r>
              <a:rPr lang="ru-RU" sz="2000" dirty="0"/>
              <a:t>Надкостница </a:t>
            </a:r>
          </a:p>
        </p:txBody>
      </p:sp>
    </p:spTree>
    <p:extLst>
      <p:ext uri="{BB962C8B-B14F-4D97-AF65-F5344CB8AC3E}">
        <p14:creationId xmlns:p14="http://schemas.microsoft.com/office/powerpoint/2010/main" val="2775204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7467600" cy="5095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Височная область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4" y="1071546"/>
            <a:ext cx="3816350" cy="5454666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1 - r. </a:t>
            </a:r>
            <a:r>
              <a:rPr lang="en-US" dirty="0" err="1"/>
              <a:t>parietalis</a:t>
            </a:r>
            <a:r>
              <a:rPr lang="en-US" dirty="0"/>
              <a:t> a. temporalis </a:t>
            </a:r>
            <a:r>
              <a:rPr lang="en-US" dirty="0" err="1"/>
              <a:t>superficialis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2 - r. </a:t>
            </a:r>
            <a:r>
              <a:rPr lang="en-US" dirty="0" err="1"/>
              <a:t>frontalis</a:t>
            </a:r>
            <a:r>
              <a:rPr lang="en-US" dirty="0"/>
              <a:t> a. temporalis </a:t>
            </a:r>
            <a:r>
              <a:rPr lang="en-US" dirty="0" err="1"/>
              <a:t>superficialis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3 - n. </a:t>
            </a:r>
            <a:r>
              <a:rPr lang="en-US" dirty="0" err="1"/>
              <a:t>supraorbitalis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4 - a. </a:t>
            </a:r>
            <a:r>
              <a:rPr lang="en-US" dirty="0" err="1"/>
              <a:t>angularis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5 - v. </a:t>
            </a:r>
            <a:r>
              <a:rPr lang="en-US" dirty="0" err="1"/>
              <a:t>facialis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6 - </a:t>
            </a:r>
            <a:r>
              <a:rPr lang="en-US" dirty="0" err="1"/>
              <a:t>rr</a:t>
            </a:r>
            <a:r>
              <a:rPr lang="en-US" dirty="0"/>
              <a:t>. </a:t>
            </a:r>
            <a:r>
              <a:rPr lang="en-US" dirty="0" err="1"/>
              <a:t>zygomatici</a:t>
            </a:r>
            <a:r>
              <a:rPr lang="en-US" dirty="0"/>
              <a:t> n. </a:t>
            </a:r>
            <a:r>
              <a:rPr lang="en-US" dirty="0" err="1"/>
              <a:t>facialis</a:t>
            </a:r>
            <a:r>
              <a:rPr lang="en-US" dirty="0"/>
              <a:t>; 7 - a. </a:t>
            </a:r>
            <a:r>
              <a:rPr lang="en-US" dirty="0" err="1"/>
              <a:t>facialis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8 - </a:t>
            </a:r>
            <a:r>
              <a:rPr lang="en-US" dirty="0" err="1"/>
              <a:t>rr</a:t>
            </a:r>
            <a:r>
              <a:rPr lang="en-US" dirty="0"/>
              <a:t>. </a:t>
            </a:r>
            <a:r>
              <a:rPr lang="en-US" dirty="0" err="1"/>
              <a:t>buccales</a:t>
            </a:r>
            <a:r>
              <a:rPr lang="en-US" dirty="0"/>
              <a:t> n. </a:t>
            </a:r>
            <a:r>
              <a:rPr lang="en-US" dirty="0" err="1"/>
              <a:t>facialis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9 - r. </a:t>
            </a:r>
            <a:r>
              <a:rPr lang="en-US" dirty="0" err="1"/>
              <a:t>marginalis</a:t>
            </a:r>
            <a:r>
              <a:rPr lang="en-US" dirty="0"/>
              <a:t> </a:t>
            </a:r>
            <a:r>
              <a:rPr lang="en-US" dirty="0" err="1"/>
              <a:t>mandibulae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10 - r. superior n. </a:t>
            </a:r>
            <a:r>
              <a:rPr lang="en-US" dirty="0" err="1"/>
              <a:t>transversi</a:t>
            </a:r>
            <a:r>
              <a:rPr lang="en-US" dirty="0"/>
              <a:t> </a:t>
            </a:r>
            <a:r>
              <a:rPr lang="en-US" dirty="0" err="1"/>
              <a:t>colli</a:t>
            </a:r>
            <a:r>
              <a:rPr lang="en-US" dirty="0"/>
              <a:t> (plexus </a:t>
            </a:r>
            <a:r>
              <a:rPr lang="en-US" dirty="0" err="1"/>
              <a:t>cervicalis</a:t>
            </a:r>
            <a:r>
              <a:rPr lang="en-US" dirty="0"/>
              <a:t>);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 11 - n. </a:t>
            </a:r>
            <a:r>
              <a:rPr lang="en-US" dirty="0" err="1"/>
              <a:t>auricularis</a:t>
            </a:r>
            <a:r>
              <a:rPr lang="en-US" dirty="0"/>
              <a:t> </a:t>
            </a:r>
            <a:r>
              <a:rPr lang="en-US" dirty="0" err="1"/>
              <a:t>magnus</a:t>
            </a:r>
            <a:r>
              <a:rPr lang="en-US" dirty="0"/>
              <a:t>;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 12 - m. masseter;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13 - gl. </a:t>
            </a:r>
            <a:r>
              <a:rPr lang="en-US" dirty="0" err="1"/>
              <a:t>parotis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14 - </a:t>
            </a:r>
            <a:r>
              <a:rPr lang="en-US" dirty="0" err="1"/>
              <a:t>ductus</a:t>
            </a:r>
            <a:r>
              <a:rPr lang="en-US" dirty="0"/>
              <a:t> </a:t>
            </a:r>
            <a:r>
              <a:rPr lang="en-US" dirty="0" err="1"/>
              <a:t>parotideus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15 - a. </a:t>
            </a:r>
            <a:r>
              <a:rPr lang="en-US" dirty="0" err="1"/>
              <a:t>transversa</a:t>
            </a:r>
            <a:r>
              <a:rPr lang="en-US" dirty="0"/>
              <a:t> </a:t>
            </a:r>
            <a:r>
              <a:rPr lang="en-US" dirty="0" err="1"/>
              <a:t>faciei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16 - a. et v. </a:t>
            </a:r>
            <a:r>
              <a:rPr lang="en-US" dirty="0" err="1"/>
              <a:t>temporales</a:t>
            </a:r>
            <a:r>
              <a:rPr lang="en-US" dirty="0"/>
              <a:t> </a:t>
            </a:r>
            <a:r>
              <a:rPr lang="en-US" dirty="0" err="1"/>
              <a:t>superficiales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17 - n. </a:t>
            </a:r>
            <a:r>
              <a:rPr lang="en-US" dirty="0" err="1"/>
              <a:t>auriculotemporalis</a:t>
            </a:r>
            <a:r>
              <a:rPr lang="en-US" dirty="0"/>
              <a:t>; 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/>
              <a:t>18 - </a:t>
            </a:r>
            <a:r>
              <a:rPr lang="en-US" dirty="0" err="1"/>
              <a:t>rr</a:t>
            </a:r>
            <a:r>
              <a:rPr lang="en-US" dirty="0"/>
              <a:t>. </a:t>
            </a:r>
            <a:r>
              <a:rPr lang="en-US" dirty="0" err="1"/>
              <a:t>temporofrontales</a:t>
            </a:r>
            <a:r>
              <a:rPr lang="en-US" dirty="0"/>
              <a:t> n. </a:t>
            </a:r>
            <a:r>
              <a:rPr lang="en-US" dirty="0" err="1"/>
              <a:t>facialis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3873500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129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4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Схема </a:t>
            </a:r>
            <a:r>
              <a:rPr lang="ru-RU" b="1" dirty="0" err="1"/>
              <a:t>Кренляйна</a:t>
            </a:r>
            <a:r>
              <a:rPr lang="ru-RU" b="1" dirty="0"/>
              <a:t> — Брюсовой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5538"/>
            <a:ext cx="8002588" cy="53482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dirty="0"/>
              <a:t>Проецирование на кожу свода черепа</a:t>
            </a:r>
            <a:r>
              <a:rPr lang="ru-RU" dirty="0"/>
              <a:t> основных борозд и извилин больших полушарий мозга, а также ход </a:t>
            </a:r>
            <a:r>
              <a:rPr lang="ru-RU" b="1" dirty="0"/>
              <a:t>a. </a:t>
            </a:r>
            <a:r>
              <a:rPr lang="ru-RU" b="1" dirty="0" err="1"/>
              <a:t>meningea</a:t>
            </a:r>
            <a:r>
              <a:rPr lang="ru-RU" b="1" dirty="0"/>
              <a:t> </a:t>
            </a:r>
            <a:r>
              <a:rPr lang="ru-RU" b="1" dirty="0" err="1"/>
              <a:t>media</a:t>
            </a:r>
            <a:r>
              <a:rPr lang="ru-RU" dirty="0"/>
              <a:t> и ее ветвление возможно с помощью </a:t>
            </a:r>
            <a:r>
              <a:rPr lang="ru-RU" b="1" dirty="0"/>
              <a:t>схемы </a:t>
            </a:r>
            <a:r>
              <a:rPr lang="ru-RU" b="1" dirty="0" err="1"/>
              <a:t>Кренляйна</a:t>
            </a:r>
            <a:r>
              <a:rPr lang="ru-RU" b="1" dirty="0"/>
              <a:t>—Брюсовой</a:t>
            </a:r>
            <a:r>
              <a:rPr lang="ru-RU" dirty="0"/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Сначала проводят срединную сагиттальную линию головы, соединяющую надпереносье, </a:t>
            </a:r>
            <a:r>
              <a:rPr lang="ru-RU" dirty="0" err="1"/>
              <a:t>glabella</a:t>
            </a:r>
            <a:r>
              <a:rPr lang="ru-RU" dirty="0"/>
              <a:t>, с </a:t>
            </a:r>
            <a:r>
              <a:rPr lang="ru-RU" dirty="0" err="1"/>
              <a:t>protuberantia</a:t>
            </a:r>
            <a:r>
              <a:rPr lang="ru-RU" dirty="0"/>
              <a:t> </a:t>
            </a:r>
            <a:r>
              <a:rPr lang="ru-RU" dirty="0" err="1"/>
              <a:t>occipitalis</a:t>
            </a:r>
            <a:r>
              <a:rPr lang="ru-RU" dirty="0"/>
              <a:t> </a:t>
            </a:r>
            <a:r>
              <a:rPr lang="ru-RU" dirty="0" err="1"/>
              <a:t>externa</a:t>
            </a:r>
            <a:r>
              <a:rPr lang="ru-RU" dirty="0"/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Затем наносят нижнюю горизонтальную линию, идущую через нижнеглазничный край, верхний край скуловой дуги и верхний край наружного слухового прохода. Параллельно ей от верхнего края глазницы проводят верхнюю горизонтальную линию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dirty="0"/>
              <a:t>Три вертикальные линии</a:t>
            </a:r>
            <a:r>
              <a:rPr lang="ru-RU" dirty="0"/>
              <a:t> проводят кверху до срединной сагиттальной линии от середины скуловой дуги (1-я), от сустава нижней челюсти (2-я) и от задней границы основания сосцевидного отростка (3-я).</a:t>
            </a:r>
          </a:p>
        </p:txBody>
      </p:sp>
    </p:spTree>
    <p:extLst>
      <p:ext uri="{BB962C8B-B14F-4D97-AF65-F5344CB8AC3E}">
        <p14:creationId xmlns:p14="http://schemas.microsoft.com/office/powerpoint/2010/main" val="4121372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41514"/>
            <a:ext cx="5937755" cy="8367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Схема </a:t>
            </a:r>
            <a:r>
              <a:rPr lang="ru-RU" b="1" dirty="0" err="1"/>
              <a:t>Кренляйна</a:t>
            </a:r>
            <a:r>
              <a:rPr lang="ru-RU" b="1" dirty="0"/>
              <a:t> — Брюсовой.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263" y="1124744"/>
            <a:ext cx="3538537" cy="5544616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dirty="0"/>
              <a:t>Проекция центральной, </a:t>
            </a:r>
            <a:r>
              <a:rPr lang="ru-RU" b="1" dirty="0" err="1"/>
              <a:t>sulcus</a:t>
            </a:r>
            <a:r>
              <a:rPr lang="ru-RU" b="1" dirty="0"/>
              <a:t> </a:t>
            </a:r>
            <a:r>
              <a:rPr lang="ru-RU" b="1" dirty="0" err="1"/>
              <a:t>centralis</a:t>
            </a:r>
            <a:r>
              <a:rPr lang="ru-RU" b="1" dirty="0"/>
              <a:t> (</a:t>
            </a:r>
            <a:r>
              <a:rPr lang="ru-RU" b="1" dirty="0" err="1"/>
              <a:t>роландовой</a:t>
            </a:r>
            <a:r>
              <a:rPr lang="ru-RU" b="1" dirty="0"/>
              <a:t>), борозды</a:t>
            </a:r>
            <a:r>
              <a:rPr lang="ru-RU" dirty="0"/>
              <a:t> соответствует линии, проведенной от точки пересечения задней вертикалью срединной сагиттальной линии вверху до места перекреста передней вертикали и верхней горизонтали. На биссектрису угла, составленного проекцией центральной борозды и верхней горизонталью, проецируется боковая (</a:t>
            </a:r>
            <a:r>
              <a:rPr lang="ru-RU" dirty="0" err="1"/>
              <a:t>сильвиева</a:t>
            </a:r>
            <a:r>
              <a:rPr lang="ru-RU" dirty="0"/>
              <a:t>) борозда, </a:t>
            </a:r>
            <a:r>
              <a:rPr lang="ru-RU" dirty="0" err="1"/>
              <a:t>sulcus</a:t>
            </a:r>
            <a:r>
              <a:rPr lang="ru-RU" dirty="0"/>
              <a:t> </a:t>
            </a:r>
            <a:r>
              <a:rPr lang="ru-RU" dirty="0" err="1"/>
              <a:t>lateralis</a:t>
            </a:r>
            <a:r>
              <a:rPr lang="ru-RU" dirty="0"/>
              <a:t>. Ее проекция занимает отрезок биссектрисы между передней и задней вертикальными линиями.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5038725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590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413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/>
              <a:t>Проекция средней менингеальной артерии (схема по </a:t>
            </a:r>
            <a:r>
              <a:rPr lang="ru-RU" sz="2000" b="1" i="1" dirty="0" err="1"/>
              <a:t>Кренляйну</a:t>
            </a:r>
            <a:r>
              <a:rPr lang="ru-RU" sz="2000" b="1" i="1" dirty="0"/>
              <a:t>—Брюсовой</a:t>
            </a:r>
            <a:r>
              <a:rPr lang="ru-RU" sz="3200" b="1" i="1" dirty="0"/>
              <a:t>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425" y="1600200"/>
            <a:ext cx="2746375" cy="4924425"/>
          </a:xfrm>
        </p:spPr>
        <p:txBody>
          <a:bodyPr>
            <a:normAutofit fontScale="850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i="1" dirty="0"/>
              <a:t>1 — a. </a:t>
            </a:r>
            <a:r>
              <a:rPr lang="en-US" i="1" dirty="0" err="1"/>
              <a:t>meningea</a:t>
            </a:r>
            <a:r>
              <a:rPr lang="en-US" i="1" dirty="0"/>
              <a:t> media; 2 — r. </a:t>
            </a:r>
            <a:r>
              <a:rPr lang="en-US" i="1" dirty="0" err="1"/>
              <a:t>frontalis</a:t>
            </a:r>
            <a:r>
              <a:rPr lang="en-US" i="1" dirty="0"/>
              <a:t> a </a:t>
            </a:r>
            <a:r>
              <a:rPr lang="en-US" i="1" dirty="0" err="1"/>
              <a:t>meningea</a:t>
            </a:r>
            <a:r>
              <a:rPr lang="en-US" i="1" dirty="0"/>
              <a:t> media; 3 — r. </a:t>
            </a:r>
            <a:r>
              <a:rPr lang="en-US" i="1" dirty="0" err="1"/>
              <a:t>parietalis</a:t>
            </a:r>
            <a:r>
              <a:rPr lang="en-US" i="1" dirty="0"/>
              <a:t> a. </a:t>
            </a:r>
            <a:r>
              <a:rPr lang="en-US" i="1" dirty="0" err="1"/>
              <a:t>meningea</a:t>
            </a:r>
            <a:r>
              <a:rPr lang="en-US" i="1" dirty="0"/>
              <a:t> media</a:t>
            </a:r>
            <a:endParaRPr lang="ru-RU" i="1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b="1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dirty="0"/>
              <a:t>Ствол a. </a:t>
            </a:r>
            <a:r>
              <a:rPr lang="ru-RU" b="1" dirty="0" err="1"/>
              <a:t>meningea</a:t>
            </a:r>
            <a:r>
              <a:rPr lang="ru-RU" b="1" dirty="0"/>
              <a:t> </a:t>
            </a:r>
            <a:r>
              <a:rPr lang="ru-RU" b="1" dirty="0" err="1"/>
              <a:t>media</a:t>
            </a:r>
            <a:r>
              <a:rPr lang="ru-RU" b="1" dirty="0"/>
              <a:t> проецируется</a:t>
            </a:r>
            <a:r>
              <a:rPr lang="ru-RU" dirty="0"/>
              <a:t> на точку пересечения передней вертикали с нижней горизонталью, то есть у середины верхнего края скуловой дуги.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 Лобная ветвь a. </a:t>
            </a:r>
            <a:r>
              <a:rPr lang="ru-RU" dirty="0" err="1"/>
              <a:t>meningea</a:t>
            </a:r>
            <a:r>
              <a:rPr lang="ru-RU" dirty="0"/>
              <a:t> </a:t>
            </a:r>
            <a:r>
              <a:rPr lang="ru-RU" dirty="0" err="1"/>
              <a:t>media</a:t>
            </a:r>
            <a:r>
              <a:rPr lang="ru-RU" dirty="0"/>
              <a:t> проецируется на точку пересечения передней вертикали с верхней горизонталью, а теменная ветвь — на точку пересечения этой горизонтали с задней вертикалью.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54990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757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8328"/>
            <a:ext cx="8363272" cy="125272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Трепаниционный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треугольник (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Шипо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) на поверхности сосцевидного отростка височной кости (по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П.А.Куприянову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0179" name="Объект 2"/>
          <p:cNvSpPr>
            <a:spLocks noGrp="1"/>
          </p:cNvSpPr>
          <p:nvPr>
            <p:ph idx="1"/>
          </p:nvPr>
        </p:nvSpPr>
        <p:spPr>
          <a:xfrm>
            <a:off x="3635375" y="1600200"/>
            <a:ext cx="4289425" cy="4873625"/>
          </a:xfrm>
        </p:spPr>
        <p:txBody>
          <a:bodyPr>
            <a:normAutofit/>
          </a:bodyPr>
          <a:lstStyle/>
          <a:p>
            <a:pPr eaLnBrk="1" hangingPunct="1"/>
            <a:br>
              <a:rPr lang="ru-RU" dirty="0"/>
            </a:br>
            <a:r>
              <a:rPr lang="ru-RU" dirty="0"/>
              <a:t>1 - </a:t>
            </a:r>
            <a:r>
              <a:rPr lang="en-US" dirty="0" err="1"/>
              <a:t>linea</a:t>
            </a:r>
            <a:r>
              <a:rPr lang="en-US" dirty="0"/>
              <a:t> temporalis; </a:t>
            </a:r>
            <a:endParaRPr lang="ru-RU" dirty="0"/>
          </a:p>
          <a:p>
            <a:pPr eaLnBrk="1" hangingPunct="1"/>
            <a:r>
              <a:rPr lang="en-US" dirty="0"/>
              <a:t>2 - </a:t>
            </a:r>
            <a:r>
              <a:rPr lang="en-US" dirty="0" err="1"/>
              <a:t>cellulae</a:t>
            </a:r>
            <a:r>
              <a:rPr lang="en-US" dirty="0"/>
              <a:t> </a:t>
            </a:r>
            <a:r>
              <a:rPr lang="en-US" dirty="0" err="1"/>
              <a:t>mastoideae</a:t>
            </a:r>
            <a:r>
              <a:rPr lang="en-US" dirty="0"/>
              <a:t> (</a:t>
            </a:r>
            <a:r>
              <a:rPr lang="ru-RU" dirty="0"/>
              <a:t>проекция); </a:t>
            </a:r>
          </a:p>
          <a:p>
            <a:pPr eaLnBrk="1" hangingPunct="1"/>
            <a:r>
              <a:rPr lang="ru-RU" dirty="0"/>
              <a:t>3 - </a:t>
            </a:r>
            <a:r>
              <a:rPr lang="en-US" dirty="0" err="1"/>
              <a:t>spina</a:t>
            </a:r>
            <a:r>
              <a:rPr lang="en-US" dirty="0"/>
              <a:t> </a:t>
            </a:r>
            <a:r>
              <a:rPr lang="en-US" dirty="0" err="1"/>
              <a:t>suprameatica</a:t>
            </a:r>
            <a:r>
              <a:rPr lang="en-US" dirty="0"/>
              <a:t>; </a:t>
            </a:r>
            <a:endParaRPr lang="ru-RU" dirty="0"/>
          </a:p>
          <a:p>
            <a:pPr eaLnBrk="1" hangingPunct="1"/>
            <a:r>
              <a:rPr lang="en-US" dirty="0"/>
              <a:t>4 - </a:t>
            </a:r>
            <a:r>
              <a:rPr lang="ru-RU" dirty="0"/>
              <a:t>проекция лицевого нерва;</a:t>
            </a:r>
          </a:p>
          <a:p>
            <a:pPr eaLnBrk="1" hangingPunct="1"/>
            <a:r>
              <a:rPr lang="ru-RU" dirty="0"/>
              <a:t> 5 - </a:t>
            </a:r>
            <a:r>
              <a:rPr lang="en-US" dirty="0"/>
              <a:t>crista </a:t>
            </a:r>
            <a:r>
              <a:rPr lang="en-US" dirty="0" err="1"/>
              <a:t>mastoidea</a:t>
            </a:r>
            <a:r>
              <a:rPr lang="en-US" dirty="0"/>
              <a:t>; </a:t>
            </a:r>
            <a:endParaRPr lang="ru-RU" dirty="0"/>
          </a:p>
          <a:p>
            <a:pPr eaLnBrk="1" hangingPunct="1"/>
            <a:r>
              <a:rPr lang="en-US" dirty="0"/>
              <a:t>6 - foramen </a:t>
            </a:r>
            <a:r>
              <a:rPr lang="en-US" dirty="0" err="1"/>
              <a:t>mastoideum</a:t>
            </a:r>
            <a:r>
              <a:rPr lang="en-US" dirty="0"/>
              <a:t>; </a:t>
            </a:r>
            <a:endParaRPr lang="ru-RU" dirty="0"/>
          </a:p>
          <a:p>
            <a:pPr eaLnBrk="1" hangingPunct="1"/>
            <a:r>
              <a:rPr lang="en-US" dirty="0"/>
              <a:t>7 - </a:t>
            </a:r>
            <a:r>
              <a:rPr lang="ru-RU" dirty="0"/>
              <a:t>проекция </a:t>
            </a:r>
            <a:r>
              <a:rPr lang="en-US" dirty="0"/>
              <a:t>sinus </a:t>
            </a:r>
            <a:r>
              <a:rPr lang="en-US" dirty="0" err="1"/>
              <a:t>sigmoideus</a:t>
            </a:r>
            <a:endParaRPr lang="ru-RU" dirty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2924944"/>
            <a:ext cx="2997200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260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6406"/>
            <a:ext cx="5937755" cy="118872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/>
              <a:t>Основные хирургические вмешательства на мозговом отделе головы</a:t>
            </a:r>
          </a:p>
        </p:txBody>
      </p:sp>
      <p:sp>
        <p:nvSpPr>
          <p:cNvPr id="5120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eaLnBrk="1" hangingPunct="1"/>
            <a:r>
              <a:rPr lang="ru-RU"/>
              <a:t>Первичная хирургическая обработка</a:t>
            </a:r>
          </a:p>
          <a:p>
            <a:pPr eaLnBrk="1" hangingPunct="1"/>
            <a:r>
              <a:rPr lang="ru-RU"/>
              <a:t>Остановка кровотечений из венозных пазух</a:t>
            </a:r>
          </a:p>
          <a:p>
            <a:pPr eaLnBrk="1" hangingPunct="1"/>
            <a:r>
              <a:rPr lang="ru-RU"/>
              <a:t>Перевязка </a:t>
            </a:r>
            <a:r>
              <a:rPr lang="en-US"/>
              <a:t>a.meningea media</a:t>
            </a:r>
          </a:p>
          <a:p>
            <a:pPr eaLnBrk="1" hangingPunct="1"/>
            <a:r>
              <a:rPr lang="ru-RU"/>
              <a:t>Трепанация свода черепа</a:t>
            </a:r>
          </a:p>
          <a:p>
            <a:pPr eaLnBrk="1" hangingPunct="1"/>
            <a:r>
              <a:rPr lang="ru-RU"/>
              <a:t>- костно-пластическая: </a:t>
            </a:r>
          </a:p>
          <a:p>
            <a:pPr eaLnBrk="1" hangingPunct="1"/>
            <a:r>
              <a:rPr lang="ru-RU"/>
              <a:t>    способ Оливеркрона (2 лоскута: кожно-апоневротический и костно-надкостничный)</a:t>
            </a:r>
          </a:p>
          <a:p>
            <a:pPr eaLnBrk="1" hangingPunct="1"/>
            <a:r>
              <a:rPr lang="ru-RU"/>
              <a:t>     способ Вагнера – Вольфа (1 кожно-надкостнично – костный лоскут)</a:t>
            </a:r>
          </a:p>
          <a:p>
            <a:pPr eaLnBrk="1" hangingPunct="1"/>
            <a:r>
              <a:rPr lang="ru-RU"/>
              <a:t> - декомпрессивная</a:t>
            </a:r>
          </a:p>
          <a:p>
            <a:pPr eaLnBrk="1" hangingPunct="1"/>
            <a:r>
              <a:rPr lang="ru-RU"/>
              <a:t>Удаление внутримозговых опухолей</a:t>
            </a:r>
          </a:p>
          <a:p>
            <a:pPr eaLnBrk="1" hangingPunct="1"/>
            <a:r>
              <a:rPr lang="ru-RU"/>
              <a:t>Операции при абсцессах мозга</a:t>
            </a:r>
          </a:p>
          <a:p>
            <a:pPr eaLnBrk="1" hangingPunct="1"/>
            <a:endParaRPr lang="ru-RU"/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162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5937755" cy="11887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Оперативная хирургия - </a:t>
            </a: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395536" y="2708920"/>
            <a:ext cx="7467600" cy="3629000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/>
              <a:t>наука о хирургических операциях, методах хирургических вмешательств.</a:t>
            </a:r>
          </a:p>
          <a:p>
            <a:pPr eaLnBrk="1" hangingPunct="1"/>
            <a:r>
              <a:rPr lang="ru-RU" b="1" dirty="0"/>
              <a:t>ОПЕРАТИВНАЯ ХИРУРГИЯ ИЗУЧАЕТ</a:t>
            </a:r>
            <a:r>
              <a:rPr lang="ru-RU" dirty="0"/>
              <a:t>, разрабатывает и внедряет в клиническую хирургию оперативные доступы и оперативные приемы с учетом предоперационной подготовки, технического выполнения самой операции и особенностей послеоперационного периода.</a:t>
            </a:r>
          </a:p>
        </p:txBody>
      </p:sp>
    </p:spTree>
    <p:extLst>
      <p:ext uri="{BB962C8B-B14F-4D97-AF65-F5344CB8AC3E}">
        <p14:creationId xmlns:p14="http://schemas.microsoft.com/office/powerpoint/2010/main" val="557504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44450"/>
            <a:ext cx="7467600" cy="777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/>
              <a:t>Костно-пластическая трепанация черепа в височной области</a:t>
            </a:r>
            <a:r>
              <a:rPr lang="ru-RU" i="1" dirty="0"/>
              <a:t>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254576"/>
            <a:ext cx="7777162" cy="1439887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i="1" dirty="0"/>
              <a:t>I — выкраивание кожно-апоневротического лоскута; II — в кости после отслоения надкостницы распатором фрезами сделано три отверстия; III — промежутки между отверстиями пропиливаются пилкой Джильи с использованием проводника Поленова; IV - надкостнично-костный лоскут отвернут, разрезана твердая мозговая оболочка; V — отвернут лоскут твердой мозговой оболочки, обнажено вещество мозга; VI — после выполнения оперативного приёма накладывается непрерывный шов на твердую мозговую оболочку.</a:t>
            </a:r>
            <a:endParaRPr lang="ru-RU" dirty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045357"/>
            <a:ext cx="6840538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744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Боковая область лица</a:t>
            </a:r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589088"/>
            <a:ext cx="4537075" cy="4492625"/>
          </a:xfrm>
          <a:prstGeom prst="rect">
            <a:avLst/>
          </a:prstGeom>
        </p:spPr>
      </p:pic>
      <p:pic>
        <p:nvPicPr>
          <p:cNvPr id="9220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557338"/>
            <a:ext cx="403860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28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1979712" y="116632"/>
            <a:ext cx="5937755" cy="11887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Околоушно-жевательная область</a:t>
            </a:r>
          </a:p>
        </p:txBody>
      </p:sp>
      <p:pic>
        <p:nvPicPr>
          <p:cNvPr id="1024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1650" y="1447800"/>
            <a:ext cx="6826250" cy="4800600"/>
          </a:xfrm>
        </p:spPr>
      </p:pic>
    </p:spTree>
    <p:extLst>
      <p:ext uri="{BB962C8B-B14F-4D97-AF65-F5344CB8AC3E}">
        <p14:creationId xmlns:p14="http://schemas.microsoft.com/office/powerpoint/2010/main" val="1205500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66881" cy="10527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</a:rPr>
              <a:t>Горизонтальный распил лицевого отдела черепа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</a:rPr>
            </a:br>
            <a:endParaRPr lang="ru-RU" sz="2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0200" y="1285860"/>
            <a:ext cx="4833938" cy="5357850"/>
          </a:xfrm>
        </p:spPr>
        <p:txBody>
          <a:bodyPr rtlCol="0">
            <a:normAutofit fontScale="77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1	Ветвь нижней челюсти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2	Тело 2-го шейного позвонка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3	Жевательная мышца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4	Медиальная крыловидная мышца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5	Шиловидный отросток и мышечный пучок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6	</a:t>
            </a:r>
            <a:r>
              <a:rPr lang="ru-RU" dirty="0" err="1"/>
              <a:t>Предпозвоночные</a:t>
            </a:r>
            <a:r>
              <a:rPr lang="ru-RU" dirty="0"/>
              <a:t> мышцы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7	Околоушная слюнная железа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8	Глотка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9	сосудисто-нервный пучок (внутренняя сонная артерия, внут­ренняя яремная вена, блуждающий, языкоглоточный, подъязычный, добавоч­ный нервы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	Околоушно-жевательная фасция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Г	</a:t>
            </a:r>
            <a:r>
              <a:rPr lang="ru-RU" dirty="0" err="1"/>
              <a:t>Межкрыловидная</a:t>
            </a:r>
            <a:r>
              <a:rPr lang="ru-RU" dirty="0"/>
              <a:t> фасция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Д	Окологлоточная фасция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Е	</a:t>
            </a:r>
            <a:r>
              <a:rPr lang="ru-RU" dirty="0" err="1"/>
              <a:t>Предпозвоночная</a:t>
            </a:r>
            <a:r>
              <a:rPr lang="ru-RU" dirty="0"/>
              <a:t> фасция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Ж	Глоточно-позвоночный отрог фасции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З	Шилоглоточный отрог фасции (шило-диафрагма)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57338"/>
            <a:ext cx="4079875" cy="316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506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68338"/>
            <a:ext cx="8435975" cy="5457825"/>
          </a:xfrm>
        </p:spPr>
      </p:pic>
    </p:spTree>
    <p:extLst>
      <p:ext uri="{BB962C8B-B14F-4D97-AF65-F5344CB8AC3E}">
        <p14:creationId xmlns:p14="http://schemas.microsoft.com/office/powerpoint/2010/main" val="2427201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1356266" y="116632"/>
            <a:ext cx="5937755" cy="91858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</a:rPr>
              <a:t>Глубокая область лица</a:t>
            </a:r>
          </a:p>
        </p:txBody>
      </p:sp>
      <p:pic>
        <p:nvPicPr>
          <p:cNvPr id="1331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196975"/>
            <a:ext cx="6418262" cy="5368925"/>
          </a:xfrm>
        </p:spPr>
      </p:pic>
    </p:spTree>
    <p:extLst>
      <p:ext uri="{BB962C8B-B14F-4D97-AF65-F5344CB8AC3E}">
        <p14:creationId xmlns:p14="http://schemas.microsoft.com/office/powerpoint/2010/main" val="3277714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116632"/>
            <a:ext cx="5937755" cy="11887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Верхнечелюстная артерия</a:t>
            </a:r>
          </a:p>
        </p:txBody>
      </p:sp>
      <p:pic>
        <p:nvPicPr>
          <p:cNvPr id="1433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556792"/>
            <a:ext cx="5843588" cy="4954588"/>
          </a:xfrm>
        </p:spPr>
      </p:pic>
    </p:spTree>
    <p:extLst>
      <p:ext uri="{BB962C8B-B14F-4D97-AF65-F5344CB8AC3E}">
        <p14:creationId xmlns:p14="http://schemas.microsoft.com/office/powerpoint/2010/main" val="4218074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110517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</a:rPr>
              <a:t>Фронтальный распил лицевого отдела черепа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</a:rPr>
            </a:br>
            <a:endParaRPr lang="ru-RU" sz="2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628775"/>
            <a:ext cx="5112246" cy="4525963"/>
          </a:xfrm>
        </p:spPr>
        <p:txBody>
          <a:bodyPr rtlCol="0">
            <a:normAutofit fontScale="62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1	Кости основания черепа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2	Скуловая дуга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3	Ветвь нижней челюсти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4	Височная мышца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5	Жевательная мышца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6	Латеральная крыловидная мышца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7	Медиальная крыловидная мышца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8	Мышцы языка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9	Глотка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10	Подчелюстная слюнная железа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А	Поверхностная фасция височной области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Б	Височная фасция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	</a:t>
            </a:r>
            <a:r>
              <a:rPr lang="ru-RU" dirty="0" err="1"/>
              <a:t>Околоушножевательная</a:t>
            </a:r>
            <a:r>
              <a:rPr lang="ru-RU" dirty="0"/>
              <a:t> фасция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Г	</a:t>
            </a:r>
            <a:r>
              <a:rPr lang="ru-RU" dirty="0" err="1"/>
              <a:t>Межкрыловидная</a:t>
            </a:r>
            <a:r>
              <a:rPr lang="ru-RU" dirty="0"/>
              <a:t> фасция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Д	Окологлоточная фасция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20825"/>
            <a:ext cx="3240088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770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5937755" cy="118872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Флегмоны лица</a:t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4950" y="1600200"/>
            <a:ext cx="4775522" cy="4997152"/>
          </a:xfrm>
        </p:spPr>
        <p:txBody>
          <a:bodyPr rtlCol="0">
            <a:normAutofit fontScale="92500"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1	Флегмоны </a:t>
            </a:r>
            <a:r>
              <a:rPr lang="ru-RU" dirty="0" err="1"/>
              <a:t>жевательно</a:t>
            </a:r>
            <a:r>
              <a:rPr lang="ru-RU" dirty="0"/>
              <a:t>-челюстной щели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2	Флегмоны </a:t>
            </a:r>
            <a:r>
              <a:rPr lang="ru-RU" dirty="0" err="1"/>
              <a:t>подфасциальной</a:t>
            </a:r>
            <a:r>
              <a:rPr lang="ru-RU" dirty="0"/>
              <a:t> щели височного клетчаточного пространства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3	Флегмона крыловидно-челюстной щели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4	Флегмона </a:t>
            </a:r>
            <a:r>
              <a:rPr lang="ru-RU" dirty="0" err="1"/>
              <a:t>межкрыловидной</a:t>
            </a:r>
            <a:r>
              <a:rPr lang="ru-RU" dirty="0"/>
              <a:t> щели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5	Флегмона глубокой щели височного клетчаточного пространства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6	Флегмона подвисочной ямки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7	Флегмона латеральной щели подъязычного клетчаточного пространства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8	Окологлоточная флегмона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9	Подчелюстная флегмона области шеи.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773238"/>
            <a:ext cx="3808412" cy="403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038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334" y="692696"/>
            <a:ext cx="45783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satMod val="130000"/>
                  </a:schemeClr>
                </a:solidFill>
              </a:rPr>
              <a:t>Локализация абсцессов (флегмон) в боковой области головы: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4173" y="2492896"/>
            <a:ext cx="4330700" cy="2980928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А — поверхностная область: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1 — </a:t>
            </a:r>
            <a:r>
              <a:rPr lang="en-US" dirty="0" err="1"/>
              <a:t>regio</a:t>
            </a:r>
            <a:r>
              <a:rPr lang="en-US" dirty="0"/>
              <a:t> </a:t>
            </a:r>
            <a:r>
              <a:rPr lang="en-US" dirty="0" err="1"/>
              <a:t>parotidea</a:t>
            </a:r>
            <a:r>
              <a:rPr lang="en-US" dirty="0"/>
              <a:t>, </a:t>
            </a: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 — </a:t>
            </a:r>
            <a:r>
              <a:rPr lang="en-US" dirty="0" err="1"/>
              <a:t>spatium</a:t>
            </a:r>
            <a:r>
              <a:rPr lang="en-US" dirty="0"/>
              <a:t> </a:t>
            </a:r>
            <a:r>
              <a:rPr lang="en-US" dirty="0" err="1"/>
              <a:t>submassetericum</a:t>
            </a:r>
            <a:r>
              <a:rPr lang="en-US" dirty="0"/>
              <a:t>; </a:t>
            </a: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Б — глубокая область: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3 — </a:t>
            </a:r>
            <a:r>
              <a:rPr lang="en-US" dirty="0"/>
              <a:t>fossa </a:t>
            </a:r>
            <a:r>
              <a:rPr lang="en-US" dirty="0" err="1"/>
              <a:t>infratemporalis</a:t>
            </a:r>
            <a:r>
              <a:rPr lang="en-US" dirty="0"/>
              <a:t>, </a:t>
            </a: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4 — </a:t>
            </a:r>
            <a:r>
              <a:rPr lang="en-US" dirty="0" err="1"/>
              <a:t>spatium</a:t>
            </a:r>
            <a:r>
              <a:rPr lang="en-US" dirty="0"/>
              <a:t> </a:t>
            </a:r>
            <a:r>
              <a:rPr lang="en-US" dirty="0" err="1"/>
              <a:t>pterygomandibulare</a:t>
            </a:r>
            <a:r>
              <a:rPr lang="en-US" dirty="0"/>
              <a:t>, </a:t>
            </a: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5 — </a:t>
            </a:r>
            <a:r>
              <a:rPr lang="en-US" dirty="0" err="1"/>
              <a:t>spatium</a:t>
            </a:r>
            <a:r>
              <a:rPr lang="en-US" dirty="0"/>
              <a:t> </a:t>
            </a:r>
            <a:r>
              <a:rPr lang="en-US" dirty="0" err="1"/>
              <a:t>parapharyngeum</a:t>
            </a:r>
            <a:endParaRPr lang="ru-RU" dirty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4108450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174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237" y="8348"/>
            <a:ext cx="8229600" cy="7969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Методы исследования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237" y="1210781"/>
            <a:ext cx="8580521" cy="5617294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ИССЛЕДОВАНИЕ ЖИВОГО ЧЕЛОВЕКА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Рентгеноскопия, рентгенография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Компьютерная томография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Ангиография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ЯМР, МРТ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err="1"/>
              <a:t>Термография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err="1"/>
              <a:t>Гастро</a:t>
            </a:r>
            <a:r>
              <a:rPr lang="ru-RU" dirty="0"/>
              <a:t>-, </a:t>
            </a:r>
            <a:r>
              <a:rPr lang="ru-RU" dirty="0" err="1"/>
              <a:t>кардио</a:t>
            </a:r>
            <a:r>
              <a:rPr lang="ru-RU" dirty="0"/>
              <a:t>-, бронхо-, </a:t>
            </a:r>
            <a:r>
              <a:rPr lang="ru-RU" dirty="0" err="1"/>
              <a:t>ректороманоскопия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УЗИ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Метод экспериментального моделирования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ИССЛЕДОВАНИЕ ТРУПА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Топографо-анатомическое препарирование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распилов замороженного трупа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Скульптурный метод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Инъекционный метод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Коррозионный метод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Гистологические, гистохимические методы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Электронно-микроскопический метод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20657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220075" y="6580188"/>
            <a:ext cx="920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ea typeface="MS PGothic" pitchFamily="34" charset="-128"/>
              </a:rPr>
              <a:t>Table 13.2</a:t>
            </a:r>
          </a:p>
        </p:txBody>
      </p:sp>
      <p:pic>
        <p:nvPicPr>
          <p:cNvPr id="18435" name="Picture 3" descr="13_02_8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1"/>
          <a:stretch>
            <a:fillRect/>
          </a:stretch>
        </p:blipFill>
        <p:spPr bwMode="auto">
          <a:xfrm>
            <a:off x="1293813" y="227013"/>
            <a:ext cx="65547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541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548" y="116632"/>
            <a:ext cx="5937755" cy="7654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</a:rPr>
              <a:t>Разрезы при флегмонах лица и шеи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2" y="1201738"/>
            <a:ext cx="4896891" cy="539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594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115" y="26229"/>
            <a:ext cx="5937755" cy="118872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Границы подвисочной ямки:</a:t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513"/>
            <a:ext cx="8538914" cy="5472831"/>
          </a:xfrm>
        </p:spPr>
        <p:txBody>
          <a:bodyPr rtlCol="0">
            <a:normAutofit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— </a:t>
            </a:r>
            <a:r>
              <a:rPr lang="ru-RU" b="1" dirty="0"/>
              <a:t>верхняя</a:t>
            </a:r>
            <a:r>
              <a:rPr lang="ru-RU" dirty="0"/>
              <a:t> — нижний отдел височной поверхности большого крыла клиновидной кости (</a:t>
            </a:r>
            <a:r>
              <a:rPr lang="en-US" dirty="0" err="1"/>
              <a:t>facies</a:t>
            </a:r>
            <a:r>
              <a:rPr lang="en-US" dirty="0"/>
              <a:t> temporalis </a:t>
            </a:r>
            <a:r>
              <a:rPr lang="en-US" dirty="0" err="1"/>
              <a:t>ossis</a:t>
            </a:r>
            <a:r>
              <a:rPr lang="en-US" dirty="0"/>
              <a:t> </a:t>
            </a:r>
            <a:r>
              <a:rPr lang="en-US" dirty="0" err="1"/>
              <a:t>sphenoidalis</a:t>
            </a:r>
            <a:r>
              <a:rPr lang="en-US" dirty="0"/>
              <a:t>), </a:t>
            </a:r>
            <a:r>
              <a:rPr lang="ru-RU" dirty="0"/>
              <a:t>расположенный ниже подвисочного гребня (</a:t>
            </a:r>
            <a:r>
              <a:rPr lang="en-US" dirty="0"/>
              <a:t>crista </a:t>
            </a:r>
            <a:r>
              <a:rPr lang="en-US" dirty="0" err="1"/>
              <a:t>infratemporalis</a:t>
            </a:r>
            <a:r>
              <a:rPr lang="en-US" dirty="0"/>
              <a:t>),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— </a:t>
            </a:r>
            <a:r>
              <a:rPr lang="ru-RU" b="1" dirty="0"/>
              <a:t>передняя</a:t>
            </a:r>
            <a:r>
              <a:rPr lang="ru-RU" dirty="0"/>
              <a:t> — бугор верхней челюсти (</a:t>
            </a:r>
            <a:r>
              <a:rPr lang="en-US" dirty="0"/>
              <a:t>tuber maxillae), </a:t>
            </a:r>
            <a:r>
              <a:rPr lang="ru-RU" dirty="0"/>
              <a:t>а также височная поверхность скуловой кости (</a:t>
            </a:r>
            <a:r>
              <a:rPr lang="en-US" dirty="0" err="1"/>
              <a:t>facies</a:t>
            </a:r>
            <a:r>
              <a:rPr lang="en-US" dirty="0"/>
              <a:t> temporalis </a:t>
            </a:r>
            <a:r>
              <a:rPr lang="en-US" dirty="0" err="1"/>
              <a:t>ossis</a:t>
            </a:r>
            <a:r>
              <a:rPr lang="en-US" dirty="0"/>
              <a:t> </a:t>
            </a:r>
            <a:r>
              <a:rPr lang="en-US" dirty="0" err="1"/>
              <a:t>zygomaticum</a:t>
            </a:r>
            <a:r>
              <a:rPr lang="en-US" dirty="0"/>
              <a:t>),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— </a:t>
            </a:r>
            <a:r>
              <a:rPr lang="ru-RU" b="1" dirty="0"/>
              <a:t>внутренняя</a:t>
            </a:r>
            <a:r>
              <a:rPr lang="ru-RU" dirty="0"/>
              <a:t> — латеральная пластинка крыловидного отростка (</a:t>
            </a:r>
            <a:r>
              <a:rPr lang="en-US" dirty="0"/>
              <a:t>lamina </a:t>
            </a:r>
            <a:r>
              <a:rPr lang="en-US" dirty="0" err="1"/>
              <a:t>lateralis</a:t>
            </a:r>
            <a:r>
              <a:rPr lang="en-US" dirty="0"/>
              <a:t> </a:t>
            </a:r>
            <a:r>
              <a:rPr lang="en-US" dirty="0" err="1"/>
              <a:t>ossis</a:t>
            </a:r>
            <a:r>
              <a:rPr lang="en-US" dirty="0"/>
              <a:t> </a:t>
            </a:r>
            <a:r>
              <a:rPr lang="en-US" dirty="0" err="1"/>
              <a:t>sphenoidalis</a:t>
            </a:r>
            <a:r>
              <a:rPr lang="en-US" dirty="0"/>
              <a:t>),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— </a:t>
            </a:r>
            <a:r>
              <a:rPr lang="ru-RU" b="1" dirty="0"/>
              <a:t>наружная</a:t>
            </a:r>
            <a:r>
              <a:rPr lang="ru-RU" dirty="0"/>
              <a:t> — внутренняя поверхность ветви нижней челюсти (</a:t>
            </a:r>
            <a:r>
              <a:rPr lang="en-US" dirty="0"/>
              <a:t>ramus </a:t>
            </a:r>
            <a:r>
              <a:rPr lang="en-US" dirty="0" err="1"/>
              <a:t>mandibulae</a:t>
            </a:r>
            <a:r>
              <a:rPr lang="en-US" dirty="0"/>
              <a:t>) </a:t>
            </a:r>
            <a:r>
              <a:rPr lang="ru-RU" dirty="0"/>
              <a:t>и сухожилие височной мышцы,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— </a:t>
            </a:r>
            <a:r>
              <a:rPr lang="ru-RU" b="1" dirty="0"/>
              <a:t>задняя</a:t>
            </a:r>
            <a:r>
              <a:rPr lang="ru-RU" dirty="0"/>
              <a:t> — шиловидный отросток (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styloideus</a:t>
            </a:r>
            <a:r>
              <a:rPr lang="en-US" dirty="0"/>
              <a:t>) </a:t>
            </a:r>
            <a:r>
              <a:rPr lang="ru-RU" dirty="0"/>
              <a:t>височной кости с прикрепляющимися к нему мышцами (</a:t>
            </a:r>
            <a:r>
              <a:rPr lang="en-US" dirty="0"/>
              <a:t>mm. </a:t>
            </a:r>
            <a:r>
              <a:rPr lang="en-US" dirty="0" err="1"/>
              <a:t>stylohyoideus</a:t>
            </a:r>
            <a:r>
              <a:rPr lang="en-US" dirty="0"/>
              <a:t>, </a:t>
            </a:r>
            <a:r>
              <a:rPr lang="en-US" dirty="0" err="1"/>
              <a:t>styloglossus</a:t>
            </a:r>
            <a:r>
              <a:rPr lang="en-US" dirty="0"/>
              <a:t>, </a:t>
            </a:r>
            <a:r>
              <a:rPr lang="en-US" dirty="0" err="1"/>
              <a:t>stylopharyngeus</a:t>
            </a:r>
            <a:r>
              <a:rPr lang="en-US" dirty="0"/>
              <a:t>),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— </a:t>
            </a:r>
            <a:r>
              <a:rPr lang="ru-RU" b="1" dirty="0"/>
              <a:t>снизу</a:t>
            </a:r>
            <a:r>
              <a:rPr lang="ru-RU" dirty="0"/>
              <a:t> подвисочная ямка замыкается тонким листком </a:t>
            </a:r>
            <a:r>
              <a:rPr lang="ru-RU" dirty="0" err="1"/>
              <a:t>щечноглоточной</a:t>
            </a:r>
            <a:r>
              <a:rPr lang="ru-RU" dirty="0"/>
              <a:t> фасции (</a:t>
            </a:r>
            <a:r>
              <a:rPr lang="en-US" dirty="0"/>
              <a:t>fascia </a:t>
            </a:r>
            <a:r>
              <a:rPr lang="en-US" dirty="0" err="1"/>
              <a:t>buccopharyngea</a:t>
            </a:r>
            <a:r>
              <a:rPr lang="en-US" dirty="0"/>
              <a:t>), </a:t>
            </a:r>
            <a:r>
              <a:rPr lang="ru-RU" dirty="0"/>
              <a:t>а позади нее сообщается с клетчаткой крыловидно-челюстного пространства. Кроме того, через </a:t>
            </a:r>
            <a:r>
              <a:rPr lang="en-US" dirty="0" err="1"/>
              <a:t>fissura</a:t>
            </a:r>
            <a:r>
              <a:rPr lang="en-US" dirty="0"/>
              <a:t> </a:t>
            </a:r>
            <a:r>
              <a:rPr lang="en-US" dirty="0" err="1"/>
              <a:t>orbitalis</a:t>
            </a:r>
            <a:r>
              <a:rPr lang="en-US" dirty="0"/>
              <a:t> inferior </a:t>
            </a:r>
            <a:r>
              <a:rPr lang="ru-RU" dirty="0"/>
              <a:t>подвисочная ямка сообщается с глазницей, а через </a:t>
            </a:r>
            <a:r>
              <a:rPr lang="en-US" dirty="0" err="1"/>
              <a:t>fissura</a:t>
            </a:r>
            <a:r>
              <a:rPr lang="en-US" dirty="0"/>
              <a:t> </a:t>
            </a:r>
            <a:r>
              <a:rPr lang="en-US" dirty="0" err="1"/>
              <a:t>pterygomaxillaris</a:t>
            </a:r>
            <a:r>
              <a:rPr lang="en-US" dirty="0"/>
              <a:t> — </a:t>
            </a:r>
            <a:r>
              <a:rPr lang="ru-RU" dirty="0"/>
              <a:t>с крыловидно-небной ямкой.</a:t>
            </a:r>
          </a:p>
        </p:txBody>
      </p:sp>
    </p:spTree>
    <p:extLst>
      <p:ext uri="{BB962C8B-B14F-4D97-AF65-F5344CB8AC3E}">
        <p14:creationId xmlns:p14="http://schemas.microsoft.com/office/powerpoint/2010/main" val="551356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Подвисочная ямка</a:t>
            </a:r>
          </a:p>
        </p:txBody>
      </p:sp>
      <p:pic>
        <p:nvPicPr>
          <p:cNvPr id="2253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6792"/>
            <a:ext cx="4481140" cy="4745895"/>
          </a:xfrm>
          <a:prstGeom prst="rect">
            <a:avLst/>
          </a:prstGeom>
        </p:spPr>
      </p:pic>
      <p:pic>
        <p:nvPicPr>
          <p:cNvPr id="22532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1918" y="1570638"/>
            <a:ext cx="4752082" cy="45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362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Пути распространения инфекции</a:t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320332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Височная, 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околоушно-жевательная области, 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крыловидно-челюстное 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окологлоточное пространства, 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глазница, 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кости основания черепа 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(возможно дальнейшее распространение инфекционно-воспалительного процесса на оболочки головного мозга).</a:t>
            </a:r>
          </a:p>
        </p:txBody>
      </p:sp>
    </p:spTree>
    <p:extLst>
      <p:ext uri="{BB962C8B-B14F-4D97-AF65-F5344CB8AC3E}">
        <p14:creationId xmlns:p14="http://schemas.microsoft.com/office/powerpoint/2010/main" val="27995603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1125538"/>
            <a:ext cx="9093201" cy="5000625"/>
          </a:xfrm>
        </p:spPr>
      </p:pic>
    </p:spTree>
    <p:extLst>
      <p:ext uri="{BB962C8B-B14F-4D97-AF65-F5344CB8AC3E}">
        <p14:creationId xmlns:p14="http://schemas.microsoft.com/office/powerpoint/2010/main" val="22684527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" y="18864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</a:rPr>
              <a:t>Методика операции вскрытия абсцесса, флегмоны подвисочной ямки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</a:rPr>
            </a:br>
            <a:endParaRPr lang="ru-RU" sz="2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600200"/>
            <a:ext cx="8856663" cy="5213350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ВНУТРИРОТОВОЙ ДОСТУП.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1. Обезболивание — местная инфильтрационная анестезия на фоне </a:t>
            </a:r>
            <a:r>
              <a:rPr lang="ru-RU" dirty="0" err="1"/>
              <a:t>премедикации</a:t>
            </a:r>
            <a:r>
              <a:rPr lang="ru-RU" dirty="0"/>
              <a:t>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2. Разрез слизистой оболочки альвеолярного отростка верхней челюсти на 2-3 мм ниже переходной складки и параллельно ей над большими коренными зубами длиной 1,5-2 см.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3. Отслойка распатором верхнего края раны от бугра верхней челюсти на 1-1,5 см.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4. Ревизия подвисочного пространства путем расслоения клетчатки с помощью кровоостанавливающего зажима, вскрытие абсцесса, эвакуация гноя.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5. Введение ленточного резинового дренажа в подвисочное клетчаточное пространство через операционную рану во рту</a:t>
            </a:r>
          </a:p>
        </p:txBody>
      </p:sp>
    </p:spTree>
    <p:extLst>
      <p:ext uri="{BB962C8B-B14F-4D97-AF65-F5344CB8AC3E}">
        <p14:creationId xmlns:p14="http://schemas.microsoft.com/office/powerpoint/2010/main" val="195780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97351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en-US" sz="32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200" b="1" dirty="0">
                <a:solidFill>
                  <a:schemeClr val="tx2">
                    <a:satMod val="130000"/>
                  </a:schemeClr>
                </a:solidFill>
              </a:rPr>
              <a:t>крыловидно-челюстное пространство (</a:t>
            </a:r>
            <a:r>
              <a:rPr lang="ru-RU" sz="2200" b="1" dirty="0" err="1">
                <a:solidFill>
                  <a:schemeClr val="tx2">
                    <a:satMod val="130000"/>
                  </a:schemeClr>
                </a:solidFill>
              </a:rPr>
              <a:t>spatium</a:t>
            </a:r>
            <a:r>
              <a:rPr lang="ru-RU" sz="2200" b="1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tx2">
                    <a:satMod val="130000"/>
                  </a:schemeClr>
                </a:solidFill>
              </a:rPr>
              <a:t>pterygomandibulare</a:t>
            </a:r>
            <a:r>
              <a:rPr lang="ru-RU" sz="2200" b="1" dirty="0">
                <a:solidFill>
                  <a:schemeClr val="tx2">
                    <a:satMod val="130000"/>
                  </a:schemeClr>
                </a:solidFill>
              </a:rPr>
              <a:t>)</a:t>
            </a:r>
            <a:r>
              <a:rPr lang="ru-RU" sz="22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tx2">
                    <a:satMod val="130000"/>
                  </a:schemeClr>
                </a:solidFill>
              </a:rPr>
              <a:t>Границы</a:t>
            </a:r>
            <a:r>
              <a:rPr lang="ru-RU" sz="4400" b="1" dirty="0">
                <a:solidFill>
                  <a:schemeClr val="tx2">
                    <a:satMod val="130000"/>
                  </a:schemeClr>
                </a:solidFill>
              </a:rPr>
              <a:t>. </a:t>
            </a:r>
            <a:br>
              <a:rPr lang="ru-RU" sz="3600" b="1" dirty="0">
                <a:solidFill>
                  <a:schemeClr val="tx2">
                    <a:satMod val="130000"/>
                  </a:schemeClr>
                </a:solidFill>
              </a:rPr>
            </a:b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80919" cy="4968552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Крыловидно-челюстное пространство </a:t>
            </a:r>
            <a:r>
              <a:rPr lang="ru-RU" dirty="0"/>
              <a:t>расположено между внутренней поверхностью ветви нижней челюсти и крыловидными мышцами. 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Оно имеет следующие границы: </a:t>
            </a:r>
            <a:endParaRPr lang="en-US" b="1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верхняя</a:t>
            </a:r>
            <a:r>
              <a:rPr lang="ru-RU" dirty="0"/>
              <a:t> — латеральная крыловидная мышца (m. </a:t>
            </a:r>
            <a:r>
              <a:rPr lang="ru-RU" dirty="0" err="1"/>
              <a:t>pterygoideus</a:t>
            </a:r>
            <a:r>
              <a:rPr lang="ru-RU" dirty="0"/>
              <a:t> </a:t>
            </a:r>
            <a:r>
              <a:rPr lang="ru-RU" dirty="0" err="1"/>
              <a:t>lateralis</a:t>
            </a:r>
            <a:r>
              <a:rPr lang="ru-RU" dirty="0"/>
              <a:t>) и </a:t>
            </a:r>
            <a:r>
              <a:rPr lang="ru-RU" dirty="0" err="1"/>
              <a:t>межкрыловидная</a:t>
            </a:r>
            <a:r>
              <a:rPr lang="ru-RU" dirty="0"/>
              <a:t> фасция, 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нижняя</a:t>
            </a:r>
            <a:r>
              <a:rPr lang="ru-RU" dirty="0"/>
              <a:t> — верхняя линия прикрепления сухожилия внутренней крыловидной мышцы к ветви нижней челюсти (m. </a:t>
            </a:r>
            <a:r>
              <a:rPr lang="ru-RU" dirty="0" err="1"/>
              <a:t>pterygoideus</a:t>
            </a:r>
            <a:r>
              <a:rPr lang="ru-RU" dirty="0"/>
              <a:t> </a:t>
            </a:r>
            <a:r>
              <a:rPr lang="ru-RU" dirty="0" err="1"/>
              <a:t>medialis</a:t>
            </a:r>
            <a:r>
              <a:rPr lang="ru-RU" dirty="0"/>
              <a:t>),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</a:t>
            </a:r>
            <a:r>
              <a:rPr lang="ru-RU" b="1" dirty="0"/>
              <a:t>наружная</a:t>
            </a:r>
            <a:r>
              <a:rPr lang="ru-RU" dirty="0"/>
              <a:t> — внутренняя поверхность ветви нижней челюсти (</a:t>
            </a:r>
            <a:r>
              <a:rPr lang="ru-RU" dirty="0" err="1"/>
              <a:t>ramus</a:t>
            </a:r>
            <a:r>
              <a:rPr lang="ru-RU" dirty="0"/>
              <a:t> </a:t>
            </a:r>
            <a:r>
              <a:rPr lang="ru-RU" dirty="0" err="1"/>
              <a:t>mandibulae</a:t>
            </a:r>
            <a:r>
              <a:rPr lang="ru-RU" dirty="0"/>
              <a:t>), 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внутренняя </a:t>
            </a:r>
            <a:r>
              <a:rPr lang="ru-RU" dirty="0"/>
              <a:t>— задняя и наружная поверхность медиальной крыловидной мышцы, </a:t>
            </a: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передняя</a:t>
            </a:r>
            <a:r>
              <a:rPr lang="ru-RU" dirty="0"/>
              <a:t> — щечно-глоточный шов (</a:t>
            </a:r>
            <a:r>
              <a:rPr lang="ru-RU" dirty="0" err="1"/>
              <a:t>raphe</a:t>
            </a:r>
            <a:r>
              <a:rPr lang="ru-RU" dirty="0"/>
              <a:t> </a:t>
            </a:r>
            <a:r>
              <a:rPr lang="ru-RU" dirty="0" err="1"/>
              <a:t>buccopharyngea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390071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5937755" cy="118872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Сообщения крыловидно-челюстного пространства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600200"/>
            <a:ext cx="8856663" cy="5068888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По направлению </a:t>
            </a:r>
            <a:r>
              <a:rPr lang="ru-RU" b="1" dirty="0"/>
              <a:t>кверху</a:t>
            </a:r>
            <a:r>
              <a:rPr lang="ru-RU" dirty="0"/>
              <a:t> крыловидно-челюстное пространство непосредственно соединяется с </a:t>
            </a:r>
            <a:r>
              <a:rPr lang="ru-RU" b="1" dirty="0" err="1"/>
              <a:t>межкрыловидным</a:t>
            </a:r>
            <a:r>
              <a:rPr lang="ru-RU" b="1" dirty="0"/>
              <a:t> промежутком </a:t>
            </a:r>
            <a:r>
              <a:rPr lang="ru-RU" dirty="0"/>
              <a:t>(между наружной и внутренней крыловидными мышцами), а затем продолжается </a:t>
            </a:r>
            <a:r>
              <a:rPr lang="ru-RU" b="1" dirty="0"/>
              <a:t>в височно-крыловидный промежуток</a:t>
            </a:r>
            <a:r>
              <a:rPr lang="ru-RU" dirty="0"/>
              <a:t>, находящийся между наружной поверхностью латеральной крыловидной мышцы и конечным отделом височной мышцы (у места прикрепления ее к венечному отростку нижней челюсти).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Вдоль внутренней поверхности височной мышцы височно-крыловидный промежуток сообщается </a:t>
            </a:r>
            <a:r>
              <a:rPr lang="ru-RU" b="1" dirty="0"/>
              <a:t>с глубоким (подмышечным) пространством височной области, с подвисочным клетчаточным пространством.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По направлению </a:t>
            </a:r>
            <a:r>
              <a:rPr lang="ru-RU" b="1" dirty="0"/>
              <a:t>кпереди</a:t>
            </a:r>
            <a:r>
              <a:rPr lang="ru-RU" dirty="0"/>
              <a:t> клетчатка крыловидно-челюстного пространства соприкасается </a:t>
            </a:r>
            <a:r>
              <a:rPr lang="ru-RU" b="1" dirty="0"/>
              <a:t>с жировым комком щеки </a:t>
            </a:r>
            <a:r>
              <a:rPr lang="ru-RU" dirty="0"/>
              <a:t>(</a:t>
            </a:r>
            <a:r>
              <a:rPr lang="ru-RU" dirty="0" err="1"/>
              <a:t>corpus</a:t>
            </a:r>
            <a:r>
              <a:rPr lang="ru-RU" dirty="0"/>
              <a:t> </a:t>
            </a:r>
            <a:r>
              <a:rPr lang="ru-RU" dirty="0" err="1"/>
              <a:t>adiposum</a:t>
            </a:r>
            <a:r>
              <a:rPr lang="ru-RU" dirty="0"/>
              <a:t> </a:t>
            </a:r>
            <a:r>
              <a:rPr lang="ru-RU" dirty="0" err="1"/>
              <a:t>buccae</a:t>
            </a:r>
            <a:r>
              <a:rPr lang="ru-RU" dirty="0"/>
              <a:t>), отделяясь от последнего сравнительно тонкой фасциальной пластинкой.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Таким образом, крыловидно-челюстное пространство </a:t>
            </a:r>
            <a:r>
              <a:rPr lang="ru-RU" b="1" dirty="0"/>
              <a:t>не имеет </a:t>
            </a:r>
            <a:r>
              <a:rPr lang="ru-RU" dirty="0"/>
              <a:t>замкнутых границ в </a:t>
            </a:r>
            <a:r>
              <a:rPr lang="ru-RU" dirty="0" err="1"/>
              <a:t>задневерхнем</a:t>
            </a:r>
            <a:r>
              <a:rPr lang="ru-RU" dirty="0"/>
              <a:t> и переднем отделах.</a:t>
            </a:r>
          </a:p>
        </p:txBody>
      </p:sp>
    </p:spTree>
    <p:extLst>
      <p:ext uri="{BB962C8B-B14F-4D97-AF65-F5344CB8AC3E}">
        <p14:creationId xmlns:p14="http://schemas.microsoft.com/office/powerpoint/2010/main" val="2722926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7355" y="260648"/>
            <a:ext cx="5937755" cy="118872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satMod val="130000"/>
                  </a:schemeClr>
                </a:solidFill>
              </a:rPr>
              <a:t>Через височно-крыловидный и </a:t>
            </a:r>
            <a:r>
              <a:rPr lang="ru-RU" sz="2000" b="1" dirty="0" err="1">
                <a:solidFill>
                  <a:schemeClr val="tx2">
                    <a:satMod val="130000"/>
                  </a:schemeClr>
                </a:solidFill>
              </a:rPr>
              <a:t>межкрыловидный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</a:rPr>
              <a:t> промежутки проходят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верхнечелюстная артерия (</a:t>
            </a:r>
            <a:r>
              <a:rPr lang="en-US" dirty="0"/>
              <a:t>a. </a:t>
            </a:r>
            <a:r>
              <a:rPr lang="en-US" dirty="0" err="1"/>
              <a:t>maxillaris</a:t>
            </a:r>
            <a:r>
              <a:rPr lang="en-US" dirty="0"/>
              <a:t>), </a:t>
            </a:r>
            <a:r>
              <a:rPr lang="ru-RU" dirty="0"/>
              <a:t>и ее ветви (в частности, нижняя альвеолярная артерия — </a:t>
            </a:r>
            <a:r>
              <a:rPr lang="en-US" dirty="0"/>
              <a:t>a. </a:t>
            </a:r>
            <a:r>
              <a:rPr lang="en-US" dirty="0" err="1"/>
              <a:t>alveolaris</a:t>
            </a:r>
            <a:r>
              <a:rPr lang="en-US" dirty="0"/>
              <a:t> inferior, </a:t>
            </a:r>
            <a:r>
              <a:rPr lang="ru-RU" dirty="0"/>
              <a:t>которая проходит в нижнюю челюсть через </a:t>
            </a:r>
            <a:r>
              <a:rPr lang="en-US" dirty="0" err="1"/>
              <a:t>canalis</a:t>
            </a:r>
            <a:r>
              <a:rPr lang="en-US" dirty="0"/>
              <a:t> </a:t>
            </a:r>
            <a:r>
              <a:rPr lang="en-US" dirty="0" err="1"/>
              <a:t>mandibulae</a:t>
            </a:r>
            <a:r>
              <a:rPr lang="en-US" dirty="0"/>
              <a:t>), </a:t>
            </a: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ветви нижнечелюстного нерва (</a:t>
            </a:r>
            <a:r>
              <a:rPr lang="en-US" dirty="0"/>
              <a:t>n. </a:t>
            </a:r>
            <a:r>
              <a:rPr lang="en-US" dirty="0" err="1"/>
              <a:t>alveolaris</a:t>
            </a:r>
            <a:r>
              <a:rPr lang="en-US" dirty="0"/>
              <a:t> inferior </a:t>
            </a:r>
            <a:r>
              <a:rPr lang="ru-RU" dirty="0"/>
              <a:t>и </a:t>
            </a:r>
            <a:r>
              <a:rPr lang="en-US" dirty="0"/>
              <a:t>n. </a:t>
            </a:r>
            <a:r>
              <a:rPr lang="en-US" dirty="0" err="1"/>
              <a:t>lingualis</a:t>
            </a:r>
            <a:r>
              <a:rPr lang="en-US" dirty="0"/>
              <a:t>) </a:t>
            </a: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и многочисленные вены, из которых формируется крыловидное венозное сплетение (</a:t>
            </a:r>
            <a:r>
              <a:rPr lang="en-US" dirty="0"/>
              <a:t>plexus </a:t>
            </a:r>
            <a:r>
              <a:rPr lang="en-US" dirty="0" err="1"/>
              <a:t>pterygoideus</a:t>
            </a:r>
            <a:r>
              <a:rPr lang="en-US" dirty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0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916" y="1052736"/>
            <a:ext cx="7467599" cy="30963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Первый труд по оперативной и топографической анатомии написал итальянский хирург и анатом Б. </a:t>
            </a:r>
            <a:r>
              <a:rPr lang="ru-RU" dirty="0" err="1"/>
              <a:t>Дженг</a:t>
            </a:r>
            <a:r>
              <a:rPr lang="ru-RU" dirty="0"/>
              <a:t> в 1672 г.  </a:t>
            </a:r>
            <a:br>
              <a:rPr lang="ru-RU" dirty="0"/>
            </a:br>
            <a:endParaRPr lang="ru-RU" dirty="0"/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667916" y="5445224"/>
            <a:ext cx="7467600" cy="1036711"/>
          </a:xfrm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658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Пути распространения инфекции</a:t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642911" y="1714488"/>
            <a:ext cx="7637490" cy="4411675"/>
          </a:xfrm>
        </p:spPr>
        <p:txBody>
          <a:bodyPr/>
          <a:lstStyle/>
          <a:p>
            <a:pPr eaLnBrk="1" hangingPunct="1"/>
            <a:endParaRPr lang="ru-RU" dirty="0"/>
          </a:p>
          <a:p>
            <a:pPr eaLnBrk="1" hangingPunct="1"/>
            <a:r>
              <a:rPr lang="ru-RU" b="1" dirty="0"/>
              <a:t>Окологлоточное пространство</a:t>
            </a:r>
          </a:p>
          <a:p>
            <a:pPr eaLnBrk="1" hangingPunct="1"/>
            <a:r>
              <a:rPr lang="ru-RU" b="1" dirty="0"/>
              <a:t> </a:t>
            </a:r>
            <a:r>
              <a:rPr lang="ru-RU" b="1" dirty="0" err="1"/>
              <a:t>позадичелюстное</a:t>
            </a:r>
            <a:r>
              <a:rPr lang="ru-RU" b="1" dirty="0"/>
              <a:t> пространство, </a:t>
            </a:r>
          </a:p>
          <a:p>
            <a:pPr eaLnBrk="1" hangingPunct="1"/>
            <a:r>
              <a:rPr lang="ru-RU" b="1" dirty="0"/>
              <a:t>Щечная область </a:t>
            </a:r>
          </a:p>
          <a:p>
            <a:pPr eaLnBrk="1" hangingPunct="1"/>
            <a:r>
              <a:rPr lang="ru-RU" b="1" dirty="0"/>
              <a:t>поднижнечелюстная область, </a:t>
            </a:r>
          </a:p>
          <a:p>
            <a:pPr eaLnBrk="1" hangingPunct="1"/>
            <a:r>
              <a:rPr lang="ru-RU" b="1" dirty="0"/>
              <a:t>подвисочная ямка</a:t>
            </a:r>
          </a:p>
          <a:p>
            <a:pPr eaLnBrk="1" hangingPunct="1"/>
            <a:r>
              <a:rPr lang="ru-RU" b="1" dirty="0"/>
              <a:t>височная ямки</a:t>
            </a:r>
          </a:p>
        </p:txBody>
      </p:sp>
    </p:spTree>
    <p:extLst>
      <p:ext uri="{BB962C8B-B14F-4D97-AF65-F5344CB8AC3E}">
        <p14:creationId xmlns:p14="http://schemas.microsoft.com/office/powerpoint/2010/main" val="2853514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1085" cy="122413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</a:rPr>
              <a:t>Методика операции вскрытия абсцесса крыловидно-челюстного пространства 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</a:rPr>
              <a:t>внутриротовым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</a:rPr>
              <a:t> доступом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</a:rPr>
            </a:br>
            <a:endParaRPr lang="ru-RU" sz="2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913"/>
          </a:xfrm>
        </p:spPr>
        <p:txBody>
          <a:bodyPr rtlCol="0">
            <a:normAutofit fontScale="92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При абсцессе крыловидно-челюстного пространства, нередко возникающего после проводниковой анестезии нижнего </a:t>
            </a:r>
            <a:r>
              <a:rPr lang="ru-RU" dirty="0" err="1"/>
              <a:t>луночкового</a:t>
            </a:r>
            <a:r>
              <a:rPr lang="ru-RU" dirty="0"/>
              <a:t> нерва вследствие нагноения гематомы, вскрытие гнойно-воспалительного очага обычно осуществляют </a:t>
            </a:r>
            <a:r>
              <a:rPr lang="ru-RU" dirty="0" err="1"/>
              <a:t>внутриротовым</a:t>
            </a:r>
            <a:r>
              <a:rPr lang="ru-RU" dirty="0"/>
              <a:t> доступом.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1. </a:t>
            </a:r>
            <a:r>
              <a:rPr lang="ru-RU" dirty="0"/>
              <a:t>Обезболивание — местная инфильтрационная анестезия в области крыловидно-челюстной складки в сочетании с проводниковой анестезией по </a:t>
            </a:r>
            <a:r>
              <a:rPr lang="ru-RU" dirty="0" err="1"/>
              <a:t>Берше</a:t>
            </a:r>
            <a:r>
              <a:rPr lang="ru-RU" dirty="0"/>
              <a:t>-Дубову, </a:t>
            </a:r>
            <a:r>
              <a:rPr lang="ru-RU" dirty="0" err="1"/>
              <a:t>В.М.Уварову</a:t>
            </a:r>
            <a:r>
              <a:rPr lang="ru-RU" dirty="0"/>
              <a:t> на фоне </a:t>
            </a:r>
            <a:r>
              <a:rPr lang="ru-RU" dirty="0" err="1"/>
              <a:t>премедикации</a:t>
            </a:r>
            <a:r>
              <a:rPr lang="ru-RU" dirty="0"/>
              <a:t>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2. </a:t>
            </a:r>
            <a:r>
              <a:rPr lang="ru-RU" dirty="0"/>
              <a:t>Разрез слизистой оболочки вдоль наружного края крыловидно-челюстной складки длиной около 2,5-3 см.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3.</a:t>
            </a:r>
            <a:r>
              <a:rPr lang="ru-RU" dirty="0"/>
              <a:t> Разведение краев раны с расслоением подслизистого слоя клетчатки и </a:t>
            </a:r>
            <a:r>
              <a:rPr lang="ru-RU" dirty="0" err="1"/>
              <a:t>межкрыловидной</a:t>
            </a:r>
            <a:r>
              <a:rPr lang="ru-RU" dirty="0"/>
              <a:t> фасции при помощи кровоостанавливающего зажима.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4.</a:t>
            </a:r>
            <a:r>
              <a:rPr lang="ru-RU" dirty="0"/>
              <a:t> Вскрытие гнойного очага путем расслоения клетчатки крыловидно-челюстного пространства вдоль внутренней поверхности ветви нижней челюсти с помощью кровоостанавливающего зажима.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5.</a:t>
            </a:r>
            <a:r>
              <a:rPr lang="ru-RU" dirty="0"/>
              <a:t> Введение через операционную рану ленточного дренажа из перчаточной резины или полиэтиленовой пленки в крыловидно-челюстное пространство. Для предупреждения смещения дренажа вглубь операционной раны его можно фиксировать швом к краю раны.</a:t>
            </a:r>
          </a:p>
        </p:txBody>
      </p:sp>
    </p:spTree>
    <p:extLst>
      <p:ext uri="{BB962C8B-B14F-4D97-AF65-F5344CB8AC3E}">
        <p14:creationId xmlns:p14="http://schemas.microsoft.com/office/powerpoint/2010/main" val="3087219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8100"/>
            <a:ext cx="7992887" cy="850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ru-RU" sz="1800" b="1" dirty="0">
                <a:solidFill>
                  <a:schemeClr val="tx2">
                    <a:satMod val="130000"/>
                  </a:schemeClr>
                </a:solidFill>
              </a:rPr>
            </a:br>
            <a:br>
              <a:rPr lang="ru-RU" sz="1800" b="1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b="1" dirty="0">
                <a:solidFill>
                  <a:schemeClr val="tx2">
                    <a:satMod val="130000"/>
                  </a:schemeClr>
                </a:solidFill>
              </a:rPr>
              <a:t>Методика операции вскрытия флегмоны крыловидно-челюстного пространства наружным поднижнечелюстным доступом</a:t>
            </a:r>
            <a:br>
              <a:rPr lang="ru-RU" sz="3600" b="1" dirty="0">
                <a:solidFill>
                  <a:schemeClr val="tx2">
                    <a:satMod val="130000"/>
                  </a:schemeClr>
                </a:solidFill>
              </a:rPr>
            </a:b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0" y="889000"/>
            <a:ext cx="9144000" cy="5853113"/>
          </a:xfrm>
        </p:spPr>
        <p:txBody>
          <a:bodyPr>
            <a:normAutofit fontScale="92500"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/>
              <a:t>1. </a:t>
            </a:r>
            <a:r>
              <a:rPr lang="ru-RU" sz="1600" dirty="0"/>
              <a:t>Обезболивание — наркоз (внутривенный, ингаляционный) или местная инфильтрационная анестезия в сочетании с проводниковой анестезией по </a:t>
            </a:r>
            <a:r>
              <a:rPr lang="ru-RU" sz="1600" dirty="0" err="1"/>
              <a:t>Берше</a:t>
            </a:r>
            <a:r>
              <a:rPr lang="ru-RU" sz="1600" dirty="0"/>
              <a:t>-Дубову, Уварову, А.В. Вишневскому на фоне </a:t>
            </a:r>
            <a:r>
              <a:rPr lang="ru-RU" sz="1600" dirty="0" err="1"/>
              <a:t>премедикации</a:t>
            </a:r>
            <a:r>
              <a:rPr lang="ru-RU" sz="1600" dirty="0"/>
              <a:t>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/>
              <a:t>2. </a:t>
            </a:r>
            <a:r>
              <a:rPr lang="ru-RU" sz="1600" dirty="0"/>
              <a:t>Разрез кожи и подкожной клетчатки, окаймляющий угол нижней челюсти, отступя на 1,5-2 см книзу и кзади от края челюсти с целью предупреждения повреждения краевой ветви лицевого нерва (r. </a:t>
            </a:r>
            <a:r>
              <a:rPr lang="ru-RU" sz="1600" dirty="0" err="1"/>
              <a:t>marginalis</a:t>
            </a:r>
            <a:r>
              <a:rPr lang="ru-RU" sz="1600" dirty="0"/>
              <a:t> </a:t>
            </a:r>
            <a:r>
              <a:rPr lang="ru-RU" sz="1600" dirty="0" err="1"/>
              <a:t>mandibulae</a:t>
            </a:r>
            <a:r>
              <a:rPr lang="ru-RU" sz="1600" dirty="0"/>
              <a:t>).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/>
              <a:t>3. </a:t>
            </a:r>
            <a:r>
              <a:rPr lang="ru-RU" sz="1600" dirty="0"/>
              <a:t>Отслойка верхнего края раны от подкожной мышцы (m. </a:t>
            </a:r>
            <a:r>
              <a:rPr lang="ru-RU" sz="1600" dirty="0" err="1"/>
              <a:t>platysma</a:t>
            </a:r>
            <a:r>
              <a:rPr lang="ru-RU" sz="1600" dirty="0"/>
              <a:t>) и покрывающей ее поверхностной фасции шеи (</a:t>
            </a:r>
            <a:r>
              <a:rPr lang="ru-RU" sz="1600" dirty="0" err="1"/>
              <a:t>fascia</a:t>
            </a:r>
            <a:r>
              <a:rPr lang="ru-RU" sz="1600" dirty="0"/>
              <a:t> </a:t>
            </a:r>
            <a:r>
              <a:rPr lang="ru-RU" sz="1600" dirty="0" err="1"/>
              <a:t>colli</a:t>
            </a:r>
            <a:r>
              <a:rPr lang="ru-RU" sz="1600" dirty="0"/>
              <a:t> </a:t>
            </a:r>
            <a:r>
              <a:rPr lang="ru-RU" sz="1600" dirty="0" err="1"/>
              <a:t>superficialis</a:t>
            </a:r>
            <a:r>
              <a:rPr lang="ru-RU" sz="1600" dirty="0"/>
              <a:t>) с помощью </a:t>
            </a:r>
            <a:r>
              <a:rPr lang="ru-RU" sz="1600" dirty="0" err="1"/>
              <a:t>куперовских</a:t>
            </a:r>
            <a:r>
              <a:rPr lang="ru-RU" sz="1600" dirty="0"/>
              <a:t> ножниц, марлевого тампона до появления в ране угла нижней челюсти. При этом вместе с подкожно-жировой клетчаткой смещается вверх и краевая ветвь лицевого нерва.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/>
              <a:t>4</a:t>
            </a:r>
            <a:r>
              <a:rPr lang="ru-RU" sz="1600" dirty="0"/>
              <a:t>. Пересечение скальпелем подкожной мышцы шеи (m. </a:t>
            </a:r>
            <a:r>
              <a:rPr lang="ru-RU" sz="1600" dirty="0" err="1"/>
              <a:t>platysma</a:t>
            </a:r>
            <a:r>
              <a:rPr lang="ru-RU" sz="1600" dirty="0"/>
              <a:t>) в месте прикрепления ее к углу челюсти и части сухожилия внутренней крыловидной мышцы (m. </a:t>
            </a:r>
            <a:r>
              <a:rPr lang="ru-RU" sz="1600" dirty="0" err="1"/>
              <a:t>pterygoideus</a:t>
            </a:r>
            <a:r>
              <a:rPr lang="ru-RU" sz="1600" dirty="0"/>
              <a:t> </a:t>
            </a:r>
            <a:r>
              <a:rPr lang="ru-RU" sz="1600" dirty="0" err="1"/>
              <a:t>medialis</a:t>
            </a:r>
            <a:r>
              <a:rPr lang="ru-RU" sz="1600" dirty="0"/>
              <a:t>) в месте его прикрепления к нижней челюсти. Гемостаз. 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/>
              <a:t>5.</a:t>
            </a:r>
            <a:r>
              <a:rPr lang="ru-RU" sz="1600" dirty="0"/>
              <a:t> Отслойка распатором сухожилия внутренней крыловидной мышцы (m. </a:t>
            </a:r>
            <a:r>
              <a:rPr lang="ru-RU" sz="1600" dirty="0" err="1"/>
              <a:t>pterygoideus</a:t>
            </a:r>
            <a:r>
              <a:rPr lang="ru-RU" sz="1600" dirty="0"/>
              <a:t> </a:t>
            </a:r>
            <a:r>
              <a:rPr lang="ru-RU" sz="1600" dirty="0" err="1"/>
              <a:t>medialis</a:t>
            </a:r>
            <a:r>
              <a:rPr lang="ru-RU" sz="1600" dirty="0"/>
              <a:t>) от внутренней поверхности нижней челюсти.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/>
              <a:t>6. </a:t>
            </a:r>
            <a:r>
              <a:rPr lang="ru-RU" sz="1600" dirty="0"/>
              <a:t>Вскрытие гнойного очага расслоением клетчатки крыловидно-челюстного пространства с помощью кровоостанавливающего зажима. Окончательный гемостаз.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/>
              <a:t>7. </a:t>
            </a:r>
            <a:r>
              <a:rPr lang="ru-RU" sz="1600" dirty="0"/>
              <a:t>Введение через операционную рану в крыловидно-челюстное пространство ленточного или трубчатого дренажа.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/>
              <a:t>8. </a:t>
            </a:r>
            <a:r>
              <a:rPr lang="ru-RU" sz="1600" dirty="0"/>
              <a:t>Наложение асептической ватно-марлевой повязки с гипертоническим раствором, антисептиками, а при использовании трубчатого дренажа — подключение аппаратуры (системы), обеспечивающей возможность проведения диализа и вакуумного дренирования раны без снятия повязки.</a:t>
            </a:r>
          </a:p>
        </p:txBody>
      </p:sp>
    </p:spTree>
    <p:extLst>
      <p:ext uri="{BB962C8B-B14F-4D97-AF65-F5344CB8AC3E}">
        <p14:creationId xmlns:p14="http://schemas.microsoft.com/office/powerpoint/2010/main" val="27661312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263" y="665163"/>
            <a:ext cx="3538537" cy="54578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Методика операции вскрытия флегмоны крыловидно-челюстного пространства наружным поднижнечелюстным доступом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4175"/>
            <a:ext cx="324008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151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>
                <a:solidFill>
                  <a:schemeClr val="tx2">
                    <a:satMod val="130000"/>
                  </a:schemeClr>
                </a:solidFill>
              </a:rPr>
              <a:t> spatium peripharyngeum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268413"/>
            <a:ext cx="8785225" cy="5329237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Окологлоточное или </a:t>
            </a:r>
            <a:r>
              <a:rPr lang="ru-RU" b="1" dirty="0" err="1"/>
              <a:t>парафарингеальное</a:t>
            </a:r>
            <a:r>
              <a:rPr lang="ru-RU" b="1" dirty="0"/>
              <a:t> пространство </a:t>
            </a:r>
            <a:r>
              <a:rPr lang="ru-RU" dirty="0"/>
              <a:t>(</a:t>
            </a:r>
            <a:r>
              <a:rPr lang="ru-RU" dirty="0" err="1"/>
              <a:t>spatium</a:t>
            </a:r>
            <a:r>
              <a:rPr lang="ru-RU" dirty="0"/>
              <a:t> </a:t>
            </a:r>
            <a:r>
              <a:rPr lang="ru-RU" dirty="0" err="1"/>
              <a:t>peripharyngeum</a:t>
            </a:r>
            <a:r>
              <a:rPr lang="ru-RU" dirty="0"/>
              <a:t>) располагается сзади и сбоку от глотки.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 нем различают боковой отдел — </a:t>
            </a:r>
            <a:r>
              <a:rPr lang="ru-RU" b="1" dirty="0" err="1"/>
              <a:t>spatium</a:t>
            </a:r>
            <a:r>
              <a:rPr lang="ru-RU" b="1" dirty="0"/>
              <a:t> </a:t>
            </a:r>
            <a:r>
              <a:rPr lang="ru-RU" b="1" dirty="0" err="1"/>
              <a:t>lateropharyngeum</a:t>
            </a:r>
            <a:r>
              <a:rPr lang="ru-RU" dirty="0"/>
              <a:t> (его называют собственно </a:t>
            </a:r>
            <a:r>
              <a:rPr lang="ru-RU" dirty="0" err="1"/>
              <a:t>парафарингеальным</a:t>
            </a:r>
            <a:r>
              <a:rPr lang="ru-RU" dirty="0"/>
              <a:t> или окологлоточным)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и задний отдел — </a:t>
            </a:r>
            <a:r>
              <a:rPr lang="ru-RU" dirty="0" err="1"/>
              <a:t>spatium</a:t>
            </a:r>
            <a:r>
              <a:rPr lang="ru-RU" dirty="0"/>
              <a:t> </a:t>
            </a:r>
            <a:r>
              <a:rPr lang="ru-RU" dirty="0" err="1"/>
              <a:t>retropharyngeum</a:t>
            </a:r>
            <a:r>
              <a:rPr lang="ru-RU" dirty="0"/>
              <a:t> (его называют </a:t>
            </a:r>
            <a:r>
              <a:rPr lang="ru-RU" dirty="0" err="1"/>
              <a:t>ретрофарингеальным</a:t>
            </a:r>
            <a:r>
              <a:rPr lang="ru-RU" dirty="0"/>
              <a:t> или позади глоточным пространством).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Границу между ними образует соединительно-тканный листок, натянутый между </a:t>
            </a:r>
            <a:r>
              <a:rPr lang="ru-RU" dirty="0" err="1"/>
              <a:t>предпозвоночной</a:t>
            </a:r>
            <a:r>
              <a:rPr lang="ru-RU" dirty="0"/>
              <a:t> фасцией и собственной фасцией глотки — </a:t>
            </a:r>
            <a:r>
              <a:rPr lang="ru-RU" dirty="0" err="1"/>
              <a:t>aponeurosis</a:t>
            </a:r>
            <a:r>
              <a:rPr lang="ru-RU" dirty="0"/>
              <a:t> </a:t>
            </a:r>
            <a:r>
              <a:rPr lang="ru-RU" dirty="0" err="1"/>
              <a:t>pharyngopraevertebralis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5538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937755" cy="118872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>
                <a:solidFill>
                  <a:schemeClr val="tx2">
                    <a:satMod val="130000"/>
                  </a:schemeClr>
                </a:solidFill>
              </a:rPr>
              <a:t>парафарингеальное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 пространство имеет следующие границы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600200"/>
            <a:ext cx="8507412" cy="5141913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внутренняя</a:t>
            </a:r>
            <a:r>
              <a:rPr lang="ru-RU" dirty="0"/>
              <a:t> — стенка глотки с покрывающей ее фасцией, мышцы, поднимающие и натягивающие мягкое нёбо;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наружная</a:t>
            </a:r>
            <a:r>
              <a:rPr lang="ru-RU" dirty="0"/>
              <a:t> — глубокий листок капсулы околоушной слюнной железы и медиальная крыловидная мышца (m. </a:t>
            </a:r>
            <a:r>
              <a:rPr lang="ru-RU" dirty="0" err="1"/>
              <a:t>pterygoideus</a:t>
            </a:r>
            <a:r>
              <a:rPr lang="ru-RU" dirty="0"/>
              <a:t> </a:t>
            </a:r>
            <a:r>
              <a:rPr lang="ru-RU" dirty="0" err="1"/>
              <a:t>medialis</a:t>
            </a:r>
            <a:r>
              <a:rPr lang="ru-RU" dirty="0"/>
              <a:t>);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верхняя</a:t>
            </a:r>
            <a:r>
              <a:rPr lang="ru-RU" dirty="0"/>
              <a:t> — основание черепа; нижняя — m. </a:t>
            </a:r>
            <a:r>
              <a:rPr lang="ru-RU" dirty="0" err="1"/>
              <a:t>hyoglossus</a:t>
            </a:r>
            <a:r>
              <a:rPr lang="ru-RU" dirty="0"/>
              <a:t>;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передняя</a:t>
            </a:r>
            <a:r>
              <a:rPr lang="ru-RU" dirty="0"/>
              <a:t> — </a:t>
            </a:r>
            <a:r>
              <a:rPr lang="ru-RU" dirty="0" err="1"/>
              <a:t>межкрыловидная</a:t>
            </a:r>
            <a:r>
              <a:rPr lang="ru-RU" dirty="0"/>
              <a:t>, щечно-глоточная фасция и латеральная крыловидная мышца (m. </a:t>
            </a:r>
            <a:r>
              <a:rPr lang="ru-RU" dirty="0" err="1"/>
              <a:t>pterygoideus</a:t>
            </a:r>
            <a:r>
              <a:rPr lang="ru-RU" dirty="0"/>
              <a:t> </a:t>
            </a:r>
            <a:r>
              <a:rPr lang="ru-RU" dirty="0" err="1"/>
              <a:t>lateralis</a:t>
            </a:r>
            <a:r>
              <a:rPr lang="ru-RU" dirty="0"/>
              <a:t>);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задняя</a:t>
            </a:r>
            <a:r>
              <a:rPr lang="ru-RU" dirty="0"/>
              <a:t> — глоточно-</a:t>
            </a:r>
            <a:r>
              <a:rPr lang="ru-RU" dirty="0" err="1"/>
              <a:t>предпоззоночный</a:t>
            </a:r>
            <a:r>
              <a:rPr lang="ru-RU" dirty="0"/>
              <a:t> апоневроз.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5719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>
                <a:solidFill>
                  <a:schemeClr val="tx2">
                    <a:satMod val="130000"/>
                  </a:schemeClr>
                </a:solidFill>
              </a:rPr>
              <a:t>топография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125538"/>
            <a:ext cx="8713787" cy="5543550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К </a:t>
            </a:r>
            <a:r>
              <a:rPr lang="ru-RU" dirty="0" err="1"/>
              <a:t>парафарингеальному</a:t>
            </a:r>
            <a:r>
              <a:rPr lang="ru-RU" dirty="0"/>
              <a:t> пространству </a:t>
            </a:r>
            <a:r>
              <a:rPr lang="ru-RU" b="1" dirty="0" err="1"/>
              <a:t>медиально</a:t>
            </a:r>
            <a:r>
              <a:rPr lang="ru-RU" dirty="0"/>
              <a:t> примыкает нёбная миндалина,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/>
              <a:t>латерально</a:t>
            </a:r>
            <a:r>
              <a:rPr lang="ru-RU" dirty="0"/>
              <a:t> — глоточный отросток околоушной слюнной железы (в промежутке между внутренней крыловидной мышцей и шиловидным отростком).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На этом участке наблюдается истончение, а иногда и дефект капсулы околоушной железы.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По латеральной границе </a:t>
            </a:r>
            <a:r>
              <a:rPr lang="ru-RU" dirty="0" err="1"/>
              <a:t>парафарингеального</a:t>
            </a:r>
            <a:r>
              <a:rPr lang="ru-RU" dirty="0"/>
              <a:t> пространства, ближе к </a:t>
            </a:r>
            <a:r>
              <a:rPr lang="ru-RU" dirty="0" err="1"/>
              <a:t>предпозвоночной</a:t>
            </a:r>
            <a:r>
              <a:rPr lang="ru-RU" dirty="0"/>
              <a:t> фасции, располагаются сосуды и нервы.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Наиболее латеральное положение занимает внутренняя яремная вена.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</a:t>
            </a:r>
            <a:r>
              <a:rPr lang="ru-RU" dirty="0" err="1"/>
              <a:t>Кнутри</a:t>
            </a:r>
            <a:r>
              <a:rPr lang="ru-RU" dirty="0"/>
              <a:t> от нее проходит внутренняя сонная артерия, а также нервы: n. </a:t>
            </a:r>
            <a:r>
              <a:rPr lang="ru-RU" dirty="0" err="1"/>
              <a:t>glossopharyngeus</a:t>
            </a:r>
            <a:r>
              <a:rPr lang="ru-RU" dirty="0"/>
              <a:t>. n. </a:t>
            </a:r>
            <a:r>
              <a:rPr lang="ru-RU" dirty="0" err="1"/>
              <a:t>vagus</a:t>
            </a:r>
            <a:r>
              <a:rPr lang="ru-RU" dirty="0"/>
              <a:t>, n. </a:t>
            </a:r>
            <a:r>
              <a:rPr lang="ru-RU" dirty="0" err="1"/>
              <a:t>accessorius</a:t>
            </a:r>
            <a:r>
              <a:rPr lang="ru-RU" dirty="0"/>
              <a:t>, n. </a:t>
            </a:r>
            <a:r>
              <a:rPr lang="ru-RU" dirty="0" err="1"/>
              <a:t>hypoglossus</a:t>
            </a:r>
            <a:r>
              <a:rPr lang="ru-RU" dirty="0"/>
              <a:t>,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а на </a:t>
            </a:r>
            <a:r>
              <a:rPr lang="ru-RU" dirty="0" err="1"/>
              <a:t>предпозвоночной</a:t>
            </a:r>
            <a:r>
              <a:rPr lang="ru-RU" dirty="0"/>
              <a:t> фасции — </a:t>
            </a:r>
            <a:r>
              <a:rPr lang="ru-RU" dirty="0" err="1"/>
              <a:t>truncus</a:t>
            </a:r>
            <a:r>
              <a:rPr lang="ru-RU" dirty="0"/>
              <a:t> </a:t>
            </a:r>
            <a:r>
              <a:rPr lang="ru-RU" dirty="0" err="1"/>
              <a:t>sympathicus</a:t>
            </a:r>
            <a:r>
              <a:rPr lang="ru-RU" dirty="0"/>
              <a:t>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Здесь же располагается верхняя группа глубоких шейных лимфатических узлов.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 переднем отделе </a:t>
            </a:r>
            <a:r>
              <a:rPr lang="ru-RU" dirty="0" err="1"/>
              <a:t>парафарингеального</a:t>
            </a:r>
            <a:r>
              <a:rPr lang="ru-RU" dirty="0"/>
              <a:t> пространства находятся ветви восходящей небной артерии с одноименными венами.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9771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Пути распространения инфекции</a:t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/>
          <a:lstStyle/>
          <a:p>
            <a:pPr eaLnBrk="1" hangingPunct="1"/>
            <a:r>
              <a:rPr lang="ru-RU" dirty="0"/>
              <a:t>Во влагалище основного сосудисто-нервного пучка шеи и далее по </a:t>
            </a:r>
            <a:r>
              <a:rPr lang="ru-RU" dirty="0" err="1"/>
              <a:t>периваскулярной</a:t>
            </a:r>
            <a:r>
              <a:rPr lang="ru-RU" dirty="0"/>
              <a:t> клетчатке в переднее средостение; </a:t>
            </a:r>
          </a:p>
          <a:p>
            <a:pPr eaLnBrk="1" hangingPunct="1"/>
            <a:r>
              <a:rPr lang="ru-RU" dirty="0"/>
              <a:t>вдоль боковой и задней стенок глотки в заднее средостение; </a:t>
            </a:r>
          </a:p>
          <a:p>
            <a:pPr eaLnBrk="1" hangingPunct="1"/>
            <a:r>
              <a:rPr lang="ru-RU" dirty="0"/>
              <a:t>в подъязычную и поднижнечелюстную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14115110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16" y="188640"/>
            <a:ext cx="8856984" cy="93043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>
                <a:solidFill>
                  <a:schemeClr val="tx2">
                    <a:satMod val="130000"/>
                  </a:schemeClr>
                </a:solidFill>
              </a:rPr>
              <a:t>Методика операции вскрытия флегмоны окологлоточного пространства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801" y="1772816"/>
            <a:ext cx="8507413" cy="5661248"/>
          </a:xfrm>
        </p:spPr>
        <p:txBody>
          <a:bodyPr rtlCol="0">
            <a:no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/>
              <a:t>— обезболивание — наркоз (ингаляционный, внутривенный) или местная инфильтрационная анестезия в сочетании с проводниковой анестезией по </a:t>
            </a:r>
            <a:r>
              <a:rPr lang="ru-RU" sz="1200" dirty="0" err="1"/>
              <a:t>Берше</a:t>
            </a:r>
            <a:r>
              <a:rPr lang="ru-RU" sz="1200" dirty="0"/>
              <a:t>-Дубову, </a:t>
            </a:r>
            <a:r>
              <a:rPr lang="ru-RU" sz="1200" dirty="0" err="1"/>
              <a:t>В.М.Уварову</a:t>
            </a:r>
            <a:r>
              <a:rPr lang="ru-RU" sz="1200" dirty="0"/>
              <a:t>, А.В. Вишневскому на фоне </a:t>
            </a:r>
            <a:r>
              <a:rPr lang="ru-RU" sz="1200" dirty="0" err="1"/>
              <a:t>премедикации</a:t>
            </a:r>
            <a:r>
              <a:rPr lang="ru-RU" sz="1200" dirty="0"/>
              <a:t>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/>
              <a:t>— разрез кожи и подкожной клетчатки длиной 4-5 см вдоль края нижней челюсти, отступя от него книзу на 2 см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/>
              <a:t> отслойка верхнего края раны от подкожной шейной мышцы (m. </a:t>
            </a:r>
            <a:r>
              <a:rPr lang="ru-RU" sz="1200" dirty="0" err="1"/>
              <a:t>platysma</a:t>
            </a:r>
            <a:r>
              <a:rPr lang="ru-RU" sz="1200" dirty="0"/>
              <a:t>) и покрывающей ее поверхностной фасции шеи (</a:t>
            </a:r>
            <a:r>
              <a:rPr lang="ru-RU" sz="1200" dirty="0" err="1"/>
              <a:t>fascia</a:t>
            </a:r>
            <a:r>
              <a:rPr lang="ru-RU" sz="1200" dirty="0"/>
              <a:t> </a:t>
            </a:r>
            <a:r>
              <a:rPr lang="ru-RU" sz="1200" dirty="0" err="1"/>
              <a:t>colli</a:t>
            </a:r>
            <a:r>
              <a:rPr lang="ru-RU" sz="1200" dirty="0"/>
              <a:t> </a:t>
            </a:r>
            <a:r>
              <a:rPr lang="ru-RU" sz="1200" dirty="0" err="1"/>
              <a:t>superficialis</a:t>
            </a:r>
            <a:r>
              <a:rPr lang="ru-RU" sz="1200" dirty="0"/>
              <a:t>) с помощью кровоостанавливающего зажима, </a:t>
            </a:r>
            <a:r>
              <a:rPr lang="ru-RU" sz="1200" dirty="0" err="1"/>
              <a:t>куперовских</a:t>
            </a:r>
            <a:r>
              <a:rPr lang="ru-RU" sz="1200" dirty="0"/>
              <a:t> ножниц или марлевого тампона до появления в ране края нижней челюсти. При этом вместе с </a:t>
            </a:r>
            <a:r>
              <a:rPr lang="ru-RU" sz="1200" dirty="0" err="1"/>
              <a:t>подкожножировой</a:t>
            </a:r>
            <a:r>
              <a:rPr lang="ru-RU" sz="1200" dirty="0"/>
              <a:t> клетчаткой смещается вверх и краевая ветвь лицевого нерва.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/>
              <a:t>— пересечение подкожной мышцы шеи (m. </a:t>
            </a:r>
            <a:r>
              <a:rPr lang="ru-RU" sz="1200" dirty="0" err="1"/>
              <a:t>platysma</a:t>
            </a:r>
            <a:r>
              <a:rPr lang="ru-RU" sz="1200" dirty="0"/>
              <a:t>) в месте прикрепления ее к краю нижней челюсти (рис. 71, Д). Гемостаз (может потребоваться перевязка лицевой вены, а в тех случаях, когда для ревизии поднижнечелюстного пространства необходимо продлить разрез тканей кпереди, вскрыть капсулу поднижнечелюстной слюнной железы, — лицевой артерии), отведение верхнего полюса поднижнечелюстной слюнной железы от края нижней челюсти книзу 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/>
              <a:t>— вскрытие гнойно-воспалительного очага в окологлоточном пространстве расслоением, клетчатки вдоль внутренней поверхности внутренней крыловидной мышцы (m. </a:t>
            </a:r>
            <a:r>
              <a:rPr lang="ru-RU" sz="1200" dirty="0" err="1"/>
              <a:t>pterygoideus</a:t>
            </a:r>
            <a:r>
              <a:rPr lang="ru-RU" sz="1200" dirty="0"/>
              <a:t> </a:t>
            </a:r>
            <a:r>
              <a:rPr lang="ru-RU" sz="1200" dirty="0" err="1"/>
              <a:t>medialis</a:t>
            </a:r>
            <a:r>
              <a:rPr lang="ru-RU" sz="1200" dirty="0"/>
              <a:t>) с помощью кровоостанавливающего зажима, эвакуация гноя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/>
              <a:t>— окончательный гемостаз.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/>
              <a:t>— введение через операционную рану в окологлоточное пространство ленточного или трубчатого дренажа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/>
              <a:t>— наложение асептической ватно-марлевой повязки с гипертоническим раствором, антисептиками, а при использовании трубчатого дренажа — подключение его к аппарату, системе, обеспечивающей возможность диализа и вакуумного дренирования раны без снятия повязки.</a:t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284363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3995738" y="274638"/>
            <a:ext cx="4691062" cy="56022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>
                <a:solidFill>
                  <a:schemeClr val="tx2">
                    <a:satMod val="130000"/>
                  </a:schemeClr>
                </a:solidFill>
              </a:rPr>
              <a:t>Методика операции вскрытия флегмоны окологлоточного пространства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53988"/>
            <a:ext cx="2562225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48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937755" cy="11887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Развитие топографической анатомии в России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eaLnBrk="1" hangingPunct="1"/>
            <a:r>
              <a:rPr lang="ru-RU"/>
              <a:t>Бидлоо Н.Л. (1669-1735) «Наставления для изучающих хирургию в анатомическом театре»</a:t>
            </a:r>
          </a:p>
          <a:p>
            <a:pPr eaLnBrk="1" hangingPunct="1"/>
            <a:r>
              <a:rPr lang="ru-RU"/>
              <a:t>Зыбелин С.Г. (1735-1802)</a:t>
            </a:r>
          </a:p>
          <a:p>
            <a:pPr eaLnBrk="1" hangingPunct="1"/>
            <a:r>
              <a:rPr lang="ru-RU"/>
              <a:t>Загорский П.А.  (1764-1846)</a:t>
            </a:r>
          </a:p>
          <a:p>
            <a:pPr eaLnBrk="1" hangingPunct="1"/>
            <a:r>
              <a:rPr lang="ru-RU"/>
              <a:t>Буяльский И.В. (1789-1866) «Анатомико-хирургические таблицы, объясняющие производство операций перевязывания больших артерий» (первый отечественный атлас по оперативной хирургии)</a:t>
            </a:r>
          </a:p>
        </p:txBody>
      </p:sp>
    </p:spTree>
    <p:extLst>
      <p:ext uri="{BB962C8B-B14F-4D97-AF65-F5344CB8AC3E}">
        <p14:creationId xmlns:p14="http://schemas.microsoft.com/office/powerpoint/2010/main" val="182206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>
            <a:normAutofit/>
          </a:bodyPr>
          <a:lstStyle/>
          <a:p>
            <a:pPr eaLnBrk="1" hangingPunct="1"/>
            <a:r>
              <a:rPr lang="ru-RU" b="1"/>
              <a:t>Санкт-Петербургская школа: </a:t>
            </a:r>
            <a:r>
              <a:rPr lang="ru-RU"/>
              <a:t>первая кафедра топографической анатомии и оперативной хирургии</a:t>
            </a:r>
            <a:r>
              <a:rPr lang="ru-RU" b="1"/>
              <a:t> (1867)</a:t>
            </a:r>
            <a:r>
              <a:rPr lang="ru-RU"/>
              <a:t> первым заведующим кафедрой был профессор Е. И. Богдановский, В.М.Шевкуненко (1872-1952), Ф.И.Валькер, Е.М.Маргорин</a:t>
            </a:r>
          </a:p>
          <a:p>
            <a:pPr eaLnBrk="1" hangingPunct="1"/>
            <a:r>
              <a:rPr lang="ru-RU" b="1"/>
              <a:t>Московская школа (1868): </a:t>
            </a:r>
            <a:r>
              <a:rPr lang="ru-RU"/>
              <a:t>А.А.Бобров (1850-1904), П.И.Дьяконов (1855-1908), П.А.Герцен, Н.И.Бурденко, В.В.Кованов</a:t>
            </a:r>
          </a:p>
          <a:p>
            <a:pPr eaLnBrk="1" hangingPunct="1"/>
            <a:r>
              <a:rPr lang="ru-RU" b="1"/>
              <a:t>Киевская школа: </a:t>
            </a:r>
            <a:r>
              <a:rPr lang="ru-RU"/>
              <a:t>В.А.Караваев (1811-1982), Ю.К.Шимановский (1829-1868), А.Х.Ринек, П.И.Морозов, В.Д.Добромыслов, С.Г.Новицкий, К.И.Кульчицкий</a:t>
            </a:r>
          </a:p>
        </p:txBody>
      </p:sp>
    </p:spTree>
    <p:extLst>
      <p:ext uri="{BB962C8B-B14F-4D97-AF65-F5344CB8AC3E}">
        <p14:creationId xmlns:p14="http://schemas.microsoft.com/office/powerpoint/2010/main" val="293635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9338" y="836613"/>
            <a:ext cx="4105275" cy="44640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Н.И.Пирогов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(1810-1881)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–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основоположник оперативной хирургии и топографической анатомии</a:t>
            </a:r>
          </a:p>
        </p:txBody>
      </p:sp>
      <p:pic>
        <p:nvPicPr>
          <p:cNvPr id="16387" name="Picture 2" descr="D:\Алена\ПИРОГОВ200\Pirogov life\Port\18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692150"/>
            <a:ext cx="3959225" cy="4968875"/>
          </a:xfrm>
          <a:noFill/>
        </p:spPr>
      </p:pic>
    </p:spTree>
    <p:extLst>
      <p:ext uri="{BB962C8B-B14F-4D97-AF65-F5344CB8AC3E}">
        <p14:creationId xmlns:p14="http://schemas.microsoft.com/office/powerpoint/2010/main" val="1269158870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{A7C9813C-7CBE-F345-BCC9-6B9BFB53C7E6}tf10001120</Template>
  <TotalTime>121</TotalTime>
  <Words>3420</Words>
  <Application>Microsoft Macintosh PowerPoint</Application>
  <PresentationFormat>Экран (4:3)</PresentationFormat>
  <Paragraphs>429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7" baseType="lpstr">
      <vt:lpstr>MS PGothic</vt:lpstr>
      <vt:lpstr>Arial</vt:lpstr>
      <vt:lpstr>Corbel</vt:lpstr>
      <vt:lpstr>Gill Sans MT</vt:lpstr>
      <vt:lpstr>Times New Roman</vt:lpstr>
      <vt:lpstr>Wingdings</vt:lpstr>
      <vt:lpstr>Wingdings 2</vt:lpstr>
      <vt:lpstr>Посылка</vt:lpstr>
      <vt:lpstr>Клиническая анатомия головы</vt:lpstr>
      <vt:lpstr>Презентация PowerPoint</vt:lpstr>
      <vt:lpstr>Топографическая анатомия - </vt:lpstr>
      <vt:lpstr>Оперативная хирургия - </vt:lpstr>
      <vt:lpstr>Методы исследования </vt:lpstr>
      <vt:lpstr>Первый труд по оперативной и топографической анатомии написал итальянский хирург и анатом Б. Дженг в 1672 г.   </vt:lpstr>
      <vt:lpstr>Развитие топографической анатомии в России</vt:lpstr>
      <vt:lpstr>Презентация PowerPoint</vt:lpstr>
      <vt:lpstr>Н.И.Пирогов (1810-1881) – основоположник оперативной хирургии и топографической анатомии</vt:lpstr>
      <vt:lpstr>Основные труды Н.И.Пирогова</vt:lpstr>
      <vt:lpstr>Заслуги Н.И.Пирогова в области топографической анатомии</vt:lpstr>
      <vt:lpstr>Принципы проведения хирургических операций  (по Н.Н.Бурденко)</vt:lpstr>
      <vt:lpstr>Оперативный доступ</vt:lpstr>
      <vt:lpstr>Количественные критерии оценки оперативного доступа</vt:lpstr>
      <vt:lpstr>Выбор оперативного доступа должен учитывать следующие условия.</vt:lpstr>
      <vt:lpstr>Оперативный прием - </vt:lpstr>
      <vt:lpstr>К оперативному приему предъявляются определенные требования:</vt:lpstr>
      <vt:lpstr>Виды операций</vt:lpstr>
      <vt:lpstr>Череп, вид сбоку </vt:lpstr>
      <vt:lpstr>Варианты формы черепа</vt:lpstr>
      <vt:lpstr>Презентация PowerPoint</vt:lpstr>
      <vt:lpstr>Соотношения мозгового и лицевого черепа</vt:lpstr>
      <vt:lpstr>Соотношения мозгового и лицевого черепа у взрослого и новорожденного различны.  </vt:lpstr>
      <vt:lpstr>Мозговой отдел головы</vt:lpstr>
      <vt:lpstr>Костные ориентиры</vt:lpstr>
      <vt:lpstr>Проекции сосудисто-нервных пучков</vt:lpstr>
      <vt:lpstr>Проекция венозных выпускников</vt:lpstr>
      <vt:lpstr>Слои свода черепа на фронтальном разрезе, проведенном через лобно-теменно-затылочную область</vt:lpstr>
      <vt:lpstr>Пазухи твердой мозговой оболочки (по Р.Д. Синельникову). </vt:lpstr>
      <vt:lpstr>Проекция венозных пазух</vt:lpstr>
      <vt:lpstr>Височная область</vt:lpstr>
      <vt:lpstr>Височная область и боковая область лица</vt:lpstr>
      <vt:lpstr>Презентация PowerPoint</vt:lpstr>
      <vt:lpstr>Височная область</vt:lpstr>
      <vt:lpstr>Схема Кренляйна — Брюсовой</vt:lpstr>
      <vt:lpstr>Схема Кренляйна — Брюсовой. </vt:lpstr>
      <vt:lpstr>Проекция средней менингеальной артерии (схема по Кренляйну—Брюсовой)</vt:lpstr>
      <vt:lpstr>Трепаниционный треугольник (Шипо) на поверхности сосцевидного отростка височной кости (по П.А.Куприянову).</vt:lpstr>
      <vt:lpstr>Основные хирургические вмешательства на мозговом отделе головы</vt:lpstr>
      <vt:lpstr>Костно-пластическая трепанация черепа в височной области. </vt:lpstr>
      <vt:lpstr>Боковая область лица</vt:lpstr>
      <vt:lpstr>Околоушно-жевательная область</vt:lpstr>
      <vt:lpstr>Горизонтальный распил лицевого отдела черепа </vt:lpstr>
      <vt:lpstr>Презентация PowerPoint</vt:lpstr>
      <vt:lpstr>Глубокая область лица</vt:lpstr>
      <vt:lpstr>Верхнечелюстная артерия</vt:lpstr>
      <vt:lpstr>Фронтальный распил лицевого отдела черепа </vt:lpstr>
      <vt:lpstr>Флегмоны лица </vt:lpstr>
      <vt:lpstr>Локализация абсцессов (флегмон) в боковой области головы: </vt:lpstr>
      <vt:lpstr>Презентация PowerPoint</vt:lpstr>
      <vt:lpstr>Разрезы при флегмонах лица и шеи</vt:lpstr>
      <vt:lpstr>Границы подвисочной ямки: </vt:lpstr>
      <vt:lpstr>Подвисочная ямка</vt:lpstr>
      <vt:lpstr>Пути распространения инфекции </vt:lpstr>
      <vt:lpstr>Презентация PowerPoint</vt:lpstr>
      <vt:lpstr>Методика операции вскрытия абсцесса, флегмоны подвисочной ямки </vt:lpstr>
      <vt:lpstr> крыловидно-челюстное пространство (spatium pterygomandibulare) Границы.  </vt:lpstr>
      <vt:lpstr>Сообщения крыловидно-челюстного пространства</vt:lpstr>
      <vt:lpstr>Через височно-крыловидный и межкрыловидный промежутки проходят </vt:lpstr>
      <vt:lpstr>Пути распространения инфекции </vt:lpstr>
      <vt:lpstr>Методика операции вскрытия абсцесса крыловидно-челюстного пространства внутриротовым доступом </vt:lpstr>
      <vt:lpstr>  Методика операции вскрытия флегмоны крыловидно-челюстного пространства наружным поднижнечелюстным доступом </vt:lpstr>
      <vt:lpstr>Методика операции вскрытия флегмоны крыловидно-челюстного пространства наружным поднижнечелюстным доступом</vt:lpstr>
      <vt:lpstr> spatium peripharyngeum</vt:lpstr>
      <vt:lpstr>парафарингеальное пространство имеет следующие границы </vt:lpstr>
      <vt:lpstr>топография</vt:lpstr>
      <vt:lpstr>Пути распространения инфекции </vt:lpstr>
      <vt:lpstr>Методика операции вскрытия флегмоны окологлоточного пространства</vt:lpstr>
      <vt:lpstr>Методика операции вскрытия флегмоны окологлоточного пространства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Клиническая анатомия головы</dc:title>
  <dc:creator>Алена</dc:creator>
  <cp:lastModifiedBy>Пользователь Microsoft Office</cp:lastModifiedBy>
  <cp:revision>14</cp:revision>
  <dcterms:created xsi:type="dcterms:W3CDTF">2014-02-10T07:28:50Z</dcterms:created>
  <dcterms:modified xsi:type="dcterms:W3CDTF">2018-11-11T10:43:16Z</dcterms:modified>
</cp:coreProperties>
</file>