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-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011537-0598-41FB-BC5F-F15262869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92EE8F-7D39-4106-9D1F-4C93BAF485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A37CBD-CD5C-4EDE-BBF2-2DB50E7E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487F-5928-41EB-8088-D725989FF6B9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90C25A-9F5E-4251-9BAF-98F8F4912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0A74CF-5D64-4800-96EC-5869189FE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034A-BCA1-4E9D-A866-E39557E32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0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BF488C-BD32-4072-BE4D-5E7A9206C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A55B7F7-E892-4A30-ABDB-CD7CAD80E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3AAA8E-5D42-4615-8751-B8B76C712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487F-5928-41EB-8088-D725989FF6B9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AA0B37-55EA-40E7-BB46-5EBE43B73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B929D8-023E-4AC3-8247-7ADF354CD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034A-BCA1-4E9D-A866-E39557E32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73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696E374-D0C1-44F7-9DBC-25137CB001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2CCD5BA-C599-4C64-B2E0-8CDB5292F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7A3048-33E2-4AB0-ACE5-7D9B4E6DA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487F-5928-41EB-8088-D725989FF6B9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0D3F75-7BDD-444E-8805-226960E41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8D9022-8DA5-4246-BABF-9F26EAFF6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034A-BCA1-4E9D-A866-E39557E32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52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92A8CB-E81E-42AD-9E79-607FC4BEF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08BCA7-4E8B-42BD-8D8C-25DEED594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E6FE5D-7F1F-4AED-8809-627E682CC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487F-5928-41EB-8088-D725989FF6B9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DE19E2-43A6-4991-8FA3-A7569F21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EC4ECB-58F9-4347-8D2F-DC3C3F1F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034A-BCA1-4E9D-A866-E39557E32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22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C884F0-F386-401D-BD97-E6DE60F94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F5D680-D642-42F8-B620-A83323BC3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283940-62AB-40E1-A4DD-30E627DDD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487F-5928-41EB-8088-D725989FF6B9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586AD8-89D0-4EE6-8D31-19D6A6B27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73C284-3A0A-4158-9209-B0988A452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034A-BCA1-4E9D-A866-E39557E32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59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1C0864-E59D-4463-8D33-2BE81D6C6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00CCB9-D5B2-42AC-BAB7-915A704CD2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19936B-D14A-46DB-A6AC-E9A00C826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30C232-B9C2-4BF8-86B0-EFC896E1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487F-5928-41EB-8088-D725989FF6B9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801FE7-633D-4DCA-84DC-129D55D49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3B8EA0-9A66-4C14-995E-4D891772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034A-BCA1-4E9D-A866-E39557E32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84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F209C0-0B89-4209-8570-AFBFFC7A3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B53959-F00D-49A5-B38A-B8D051A58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8B48580-9388-407A-ACD5-723264FE3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06808F0-E6DD-4224-A6EA-9FBC9BE4DF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FAB4083-ED6F-4236-9CEA-73ECD3894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45416EC-933C-4240-BE07-5B358D748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487F-5928-41EB-8088-D725989FF6B9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79FED09-3A15-49C7-A1B5-70CE285E3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FBFC636-F0DE-40CD-8A9D-D4F4A3360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034A-BCA1-4E9D-A866-E39557E32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20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FFEE12-1A8B-455F-87C9-B999247E8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18196EB-FBC4-4AAC-94F1-4D86B0D39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487F-5928-41EB-8088-D725989FF6B9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34525E2-E137-40BA-8E5E-7E5F3725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858963F-5206-4246-9753-74EF427BD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034A-BCA1-4E9D-A866-E39557E32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89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F2B577-CBF2-49F3-9BC6-82F71CF20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487F-5928-41EB-8088-D725989FF6B9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9958D61-F4F8-4711-8FA6-DA859414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D933927-7825-4C0D-BC6A-0BD46F5C2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034A-BCA1-4E9D-A866-E39557E32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52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827F19-B950-4605-AA8B-499D66946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E691C3-3913-42B6-9E58-5DD5D809F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D4A8B8-DF47-45EA-BDD5-FCD2CEB4D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0C67FC-E4CD-4B34-8835-DF8514254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487F-5928-41EB-8088-D725989FF6B9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1C48A3-1406-4BCC-AB61-A5F31CCDF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FA594F-5174-4DD3-A374-316F0D1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034A-BCA1-4E9D-A866-E39557E32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35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7ED9C1-811F-4FFB-9FE0-E50E6A39F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A239489-51A3-4D80-9DCF-163437575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1C3DC0B-50B4-4473-BA55-7296B1854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57C588-2F88-4311-87E0-687F3A71A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487F-5928-41EB-8088-D725989FF6B9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79A7E3-1C6E-4436-96A1-2881CA4E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951C78-9B54-4CFB-8135-CFB244C36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034A-BCA1-4E9D-A866-E39557E32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22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DD3944-1A9F-4EAE-A03E-7533C5704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9C68B3-2EE2-4CB6-85F5-A0F0848D1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FA5EE5-2D70-4CBC-A10C-D78FBDD38F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3487F-5928-41EB-8088-D725989FF6B9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CCE741-4202-4943-A75D-F338DE3A8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5E14DB-68C6-4E98-BEDF-139BA2E50C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A034A-BCA1-4E9D-A866-E39557E32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17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BC78B1-3172-4112-AA53-4B736A4C23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Закон Ома для участка цепи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45186C8-0137-45F6-8170-EE2A46DC63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Практика №2</a:t>
            </a:r>
          </a:p>
        </p:txBody>
      </p:sp>
    </p:spTree>
    <p:extLst>
      <p:ext uri="{BB962C8B-B14F-4D97-AF65-F5344CB8AC3E}">
        <p14:creationId xmlns:p14="http://schemas.microsoft.com/office/powerpoint/2010/main" val="1202715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5ECF8D-F4E2-4CD0-AE55-448A71BD4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№ 3.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A97769-575F-40DE-8BA7-CAADF017B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	Цепь состоит из 3-х последовательно соединённых проводников, подключенных к источнику напряжением 24 В. Сопротивление первого проводника 4 Ом, второго 6 Ом, напряжение на концах третьего проводника 4 В. Найти силу тока цепи, напряжение на первом, втором проводнике и сопротивление на третьем проводнике.</a:t>
            </a:r>
          </a:p>
        </p:txBody>
      </p:sp>
    </p:spTree>
    <p:extLst>
      <p:ext uri="{BB962C8B-B14F-4D97-AF65-F5344CB8AC3E}">
        <p14:creationId xmlns:p14="http://schemas.microsoft.com/office/powerpoint/2010/main" val="365316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08284A-F24F-40D8-B627-63ABBBD1BAB5}"/>
              </a:ext>
            </a:extLst>
          </p:cNvPr>
          <p:cNvSpPr txBox="1"/>
          <p:nvPr/>
        </p:nvSpPr>
        <p:spPr>
          <a:xfrm>
            <a:off x="960858" y="184093"/>
            <a:ext cx="1085554" cy="4635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/>
              <a:t>ДАНО: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ru-RU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=24В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=4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Ом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6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Ом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4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НАЙТИ: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746C6F-17DC-44E5-8E32-DEC6574483FB}"/>
              </a:ext>
            </a:extLst>
          </p:cNvPr>
          <p:cNvSpPr txBox="1"/>
          <p:nvPr/>
        </p:nvSpPr>
        <p:spPr>
          <a:xfrm>
            <a:off x="5265969" y="184093"/>
            <a:ext cx="1212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РЕШЕНИЕ:</a:t>
            </a:r>
          </a:p>
          <a:p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E361EC5-F96C-4B59-BF54-8B4DD24FA1F4}"/>
              </a:ext>
            </a:extLst>
          </p:cNvPr>
          <p:cNvSpPr/>
          <p:nvPr/>
        </p:nvSpPr>
        <p:spPr>
          <a:xfrm>
            <a:off x="4123331" y="654257"/>
            <a:ext cx="905069" cy="4478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R1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F8A76F3-2AC9-4E91-9DF0-C872E69360E7}"/>
              </a:ext>
            </a:extLst>
          </p:cNvPr>
          <p:cNvSpPr/>
          <p:nvPr/>
        </p:nvSpPr>
        <p:spPr>
          <a:xfrm>
            <a:off x="5573091" y="654257"/>
            <a:ext cx="905069" cy="4478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R2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930FC56-2366-4376-AA78-4ACBA95B5432}"/>
              </a:ext>
            </a:extLst>
          </p:cNvPr>
          <p:cNvSpPr/>
          <p:nvPr/>
        </p:nvSpPr>
        <p:spPr>
          <a:xfrm>
            <a:off x="7076107" y="636710"/>
            <a:ext cx="905069" cy="4478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R3</a:t>
            </a:r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6B3B587B-274E-4E10-84D3-3AF89F98B98E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5028400" y="878192"/>
            <a:ext cx="5446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AC2D03DD-D44E-494D-ADE5-AAE7EF616A88}"/>
              </a:ext>
            </a:extLst>
          </p:cNvPr>
          <p:cNvCxnSpPr/>
          <p:nvPr/>
        </p:nvCxnSpPr>
        <p:spPr>
          <a:xfrm flipV="1">
            <a:off x="6496438" y="878190"/>
            <a:ext cx="56139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BB6E80D-C827-4623-8EAA-16D99EBAC80E}"/>
              </a:ext>
            </a:extLst>
          </p:cNvPr>
          <p:cNvCxnSpPr/>
          <p:nvPr/>
        </p:nvCxnSpPr>
        <p:spPr>
          <a:xfrm flipV="1">
            <a:off x="7981176" y="878190"/>
            <a:ext cx="56139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A4E8274-5420-434C-9E9E-D8CA1D2C76A2}"/>
              </a:ext>
            </a:extLst>
          </p:cNvPr>
          <p:cNvCxnSpPr/>
          <p:nvPr/>
        </p:nvCxnSpPr>
        <p:spPr>
          <a:xfrm flipV="1">
            <a:off x="3578640" y="862872"/>
            <a:ext cx="56139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Овал 15">
            <a:extLst>
              <a:ext uri="{FF2B5EF4-FFF2-40B4-BE49-F238E27FC236}">
                <a16:creationId xmlns:a16="http://schemas.microsoft.com/office/drawing/2014/main" id="{F44D03EC-800E-4AAE-AA85-C2F1D1976151}"/>
              </a:ext>
            </a:extLst>
          </p:cNvPr>
          <p:cNvSpPr/>
          <p:nvPr/>
        </p:nvSpPr>
        <p:spPr>
          <a:xfrm>
            <a:off x="3310427" y="739642"/>
            <a:ext cx="332883" cy="2420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6EDDBBEF-CCF8-4C29-8961-560BE929AD2D}"/>
              </a:ext>
            </a:extLst>
          </p:cNvPr>
          <p:cNvSpPr/>
          <p:nvPr/>
        </p:nvSpPr>
        <p:spPr>
          <a:xfrm>
            <a:off x="8376125" y="757188"/>
            <a:ext cx="332883" cy="2420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722374A1-8CF4-4C66-BA5F-88E8C6175969}"/>
              </a:ext>
            </a:extLst>
          </p:cNvPr>
          <p:cNvCxnSpPr/>
          <p:nvPr/>
        </p:nvCxnSpPr>
        <p:spPr>
          <a:xfrm>
            <a:off x="3257088" y="654254"/>
            <a:ext cx="447136" cy="4478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7E70DB22-CE25-456C-B6F0-5B38B55F0576}"/>
              </a:ext>
            </a:extLst>
          </p:cNvPr>
          <p:cNvCxnSpPr/>
          <p:nvPr/>
        </p:nvCxnSpPr>
        <p:spPr>
          <a:xfrm>
            <a:off x="8318999" y="684537"/>
            <a:ext cx="447136" cy="4478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47F0489-36AD-4A04-8909-7CF9C848AB40}"/>
                  </a:ext>
                </a:extLst>
              </p:cNvPr>
              <p:cNvSpPr txBox="1"/>
              <p:nvPr/>
            </p:nvSpPr>
            <p:spPr>
              <a:xfrm>
                <a:off x="2575183" y="1180431"/>
                <a:ext cx="9616817" cy="6414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Так как соединение в цепи последовательное, следовательно, для решения данной задачи,</a:t>
                </a:r>
              </a:p>
              <a:p>
                <a:r>
                  <a:rPr lang="ru-RU" dirty="0"/>
                  <a:t>воспользуемся правилами для данного вида соединения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dirty="0"/>
                  <a:t>1. 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ru-RU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общ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en-US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en-US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en-US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ru-RU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r>
                  <a:rPr lang="ru-RU" dirty="0"/>
                  <a:t>выразим сумму первого и второго напряжения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en-US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en-US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ru-RU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общ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en-US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ru-RU" sz="18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dirty="0"/>
                  <a:t>Подставьте числовые значения в формулу и найдите напряжение на первом и втором участке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dirty="0"/>
                  <a:t>2. Найдем общее сопротивление первого и второго проводника в цепи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en-US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en-US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=4 Ом+6 Ом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en-US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en-US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=10 Ом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dirty="0"/>
                  <a:t>3. Зная общее напряжение и сопротивление первого, и второго участка, можем найти общую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dirty="0"/>
                  <a:t>силу тока первого и второго участка. Для этого воспользуемся законом Ома для участка цепи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+I</a:t>
                </a:r>
                <a:r>
                  <a:rPr lang="en-US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U</m:t>
                        </m:r>
                        <m:r>
                          <a:rPr lang="en-US" sz="1800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ru-RU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U</m:t>
                        </m:r>
                        <m:r>
                          <a:rPr lang="en-US" sz="1800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a:rPr lang="en-US" sz="1800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ru-RU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a:rPr lang="en-US" sz="1800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dirty="0"/>
                  <a:t>Подставьте числовые значения и посчитайте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dirty="0"/>
                  <a:t>4. Так как сила тока при последовательном соединении одинакова, следовательно, сила тока, которую вы получите в 3 действии, будет на каждом участке цепи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dirty="0"/>
                  <a:t>5. Зная силу тока, найдите напряжение первого, второго и сопротивление третьего участка</a:t>
                </a:r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47F0489-36AD-4A04-8909-7CF9C848AB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5183" y="1180431"/>
                <a:ext cx="9616817" cy="6414577"/>
              </a:xfrm>
              <a:prstGeom prst="rect">
                <a:avLst/>
              </a:prstGeom>
              <a:blipFill>
                <a:blip r:embed="rId2"/>
                <a:stretch>
                  <a:fillRect l="-507" t="-5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5328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E26F59-2EA6-49C2-A7E2-6F20D94B9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№5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4CD243-09D7-4AF4-9D1F-7473E43C3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	Резисторы сопротивлениями </a:t>
            </a:r>
            <a:r>
              <a:rPr lang="en-US" dirty="0"/>
              <a:t>R1=1 </a:t>
            </a:r>
            <a:r>
              <a:rPr lang="ru-RU" dirty="0"/>
              <a:t>Ом, </a:t>
            </a:r>
            <a:r>
              <a:rPr lang="en-US" dirty="0"/>
              <a:t>R2=2 </a:t>
            </a:r>
            <a:r>
              <a:rPr lang="ru-RU" dirty="0"/>
              <a:t>Ом, </a:t>
            </a:r>
            <a:r>
              <a:rPr lang="en-US" dirty="0"/>
              <a:t>R3=3</a:t>
            </a:r>
            <a:r>
              <a:rPr lang="ru-RU" dirty="0"/>
              <a:t>Ом, </a:t>
            </a:r>
            <a:r>
              <a:rPr lang="en-US" dirty="0"/>
              <a:t>R4=4 </a:t>
            </a:r>
            <a:r>
              <a:rPr lang="ru-RU" dirty="0"/>
              <a:t>Ом подключены к  источнику тока в точках: а)АБ, б)АС, в)ВД, г) СД. Найдите общее сопротивление при каждом способе включения</a:t>
            </a:r>
          </a:p>
          <a:p>
            <a:pPr marL="0" indent="0" algn="just">
              <a:buNone/>
            </a:pPr>
            <a:r>
              <a:rPr lang="ru-RU" dirty="0"/>
              <a:t>	(Далее на слайдах будет дан подробный разбор решения варианта а, остальные 3 варианта нужно будет решить самостоятельно)</a:t>
            </a:r>
          </a:p>
        </p:txBody>
      </p:sp>
    </p:spTree>
    <p:extLst>
      <p:ext uri="{BB962C8B-B14F-4D97-AF65-F5344CB8AC3E}">
        <p14:creationId xmlns:p14="http://schemas.microsoft.com/office/powerpoint/2010/main" val="83720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32202E-4BFF-42E9-8B7C-6859DE83AF16}"/>
              </a:ext>
            </a:extLst>
          </p:cNvPr>
          <p:cNvSpPr txBox="1"/>
          <p:nvPr/>
        </p:nvSpPr>
        <p:spPr>
          <a:xfrm>
            <a:off x="1296955" y="419878"/>
            <a:ext cx="1286186" cy="3837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/>
              <a:t>ДАНО: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ru-RU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 Ом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ru-RU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2 Ом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ru-RU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3 Ом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4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Ом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НАЙТИ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ru-RU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а) АВ, б) АС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в) ВД, г) СД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288DA6-B0FD-4514-91B4-A18B0B09DF59}"/>
              </a:ext>
            </a:extLst>
          </p:cNvPr>
          <p:cNvSpPr txBox="1"/>
          <p:nvPr/>
        </p:nvSpPr>
        <p:spPr>
          <a:xfrm>
            <a:off x="6326154" y="419878"/>
            <a:ext cx="114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/>
              <a:t>РЕШЕНИЕ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2A56996-D8A9-43AA-939E-6D69A707C1FE}"/>
              </a:ext>
            </a:extLst>
          </p:cNvPr>
          <p:cNvSpPr/>
          <p:nvPr/>
        </p:nvSpPr>
        <p:spPr>
          <a:xfrm>
            <a:off x="3797559" y="1035698"/>
            <a:ext cx="531845" cy="307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R2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323DDB5-5485-41B7-854E-6DB9684CDEE3}"/>
              </a:ext>
            </a:extLst>
          </p:cNvPr>
          <p:cNvSpPr/>
          <p:nvPr/>
        </p:nvSpPr>
        <p:spPr>
          <a:xfrm rot="5400000">
            <a:off x="3050390" y="1489007"/>
            <a:ext cx="531845" cy="307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R3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1812B33-936E-4F21-87C3-05E1F6F96A77}"/>
              </a:ext>
            </a:extLst>
          </p:cNvPr>
          <p:cNvSpPr/>
          <p:nvPr/>
        </p:nvSpPr>
        <p:spPr>
          <a:xfrm rot="5400000">
            <a:off x="4521399" y="1477736"/>
            <a:ext cx="531845" cy="307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R1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76ECDF6-97BD-4AA0-9621-87453C118CF9}"/>
              </a:ext>
            </a:extLst>
          </p:cNvPr>
          <p:cNvSpPr/>
          <p:nvPr/>
        </p:nvSpPr>
        <p:spPr>
          <a:xfrm>
            <a:off x="3797559" y="2030955"/>
            <a:ext cx="531845" cy="307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R4</a:t>
            </a:r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94A3F8FB-09E9-4E1D-B8C5-0B7B93E399F3}"/>
              </a:ext>
            </a:extLst>
          </p:cNvPr>
          <p:cNvCxnSpPr>
            <a:stCxn id="7" idx="3"/>
          </p:cNvCxnSpPr>
          <p:nvPr/>
        </p:nvCxnSpPr>
        <p:spPr>
          <a:xfrm>
            <a:off x="4329404" y="1189653"/>
            <a:ext cx="45791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F20F9469-BAAD-4A3E-9621-97E1F41D933E}"/>
              </a:ext>
            </a:extLst>
          </p:cNvPr>
          <p:cNvCxnSpPr>
            <a:endCxn id="9" idx="1"/>
          </p:cNvCxnSpPr>
          <p:nvPr/>
        </p:nvCxnSpPr>
        <p:spPr>
          <a:xfrm>
            <a:off x="4787321" y="1178381"/>
            <a:ext cx="1" cy="1873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2B04E658-3050-4FDD-B0CF-533262BCEC22}"/>
              </a:ext>
            </a:extLst>
          </p:cNvPr>
          <p:cNvCxnSpPr>
            <a:stCxn id="9" idx="3"/>
          </p:cNvCxnSpPr>
          <p:nvPr/>
        </p:nvCxnSpPr>
        <p:spPr>
          <a:xfrm flipH="1">
            <a:off x="4787321" y="1897614"/>
            <a:ext cx="1" cy="27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A5D4E3C2-67D3-40B3-A251-9C265140BB23}"/>
              </a:ext>
            </a:extLst>
          </p:cNvPr>
          <p:cNvCxnSpPr>
            <a:endCxn id="10" idx="3"/>
          </p:cNvCxnSpPr>
          <p:nvPr/>
        </p:nvCxnSpPr>
        <p:spPr>
          <a:xfrm flipH="1">
            <a:off x="4329404" y="2184910"/>
            <a:ext cx="45791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F17D8C96-FD14-4E9C-9A51-BB359AB6DFAD}"/>
              </a:ext>
            </a:extLst>
          </p:cNvPr>
          <p:cNvCxnSpPr>
            <a:stCxn id="10" idx="1"/>
          </p:cNvCxnSpPr>
          <p:nvPr/>
        </p:nvCxnSpPr>
        <p:spPr>
          <a:xfrm flipH="1">
            <a:off x="3316312" y="2184910"/>
            <a:ext cx="48124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D242E627-6EB1-483B-AA76-A6AA8FB5801C}"/>
              </a:ext>
            </a:extLst>
          </p:cNvPr>
          <p:cNvCxnSpPr>
            <a:endCxn id="8" idx="3"/>
          </p:cNvCxnSpPr>
          <p:nvPr/>
        </p:nvCxnSpPr>
        <p:spPr>
          <a:xfrm flipV="1">
            <a:off x="3316312" y="1908885"/>
            <a:ext cx="1" cy="2760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E19C3C41-A3AB-47E8-AFDA-F608B808180A}"/>
              </a:ext>
            </a:extLst>
          </p:cNvPr>
          <p:cNvCxnSpPr>
            <a:stCxn id="8" idx="1"/>
          </p:cNvCxnSpPr>
          <p:nvPr/>
        </p:nvCxnSpPr>
        <p:spPr>
          <a:xfrm flipH="1" flipV="1">
            <a:off x="3316312" y="1189653"/>
            <a:ext cx="1" cy="1873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E3875C36-21A2-42B7-B988-5F9526798EA1}"/>
              </a:ext>
            </a:extLst>
          </p:cNvPr>
          <p:cNvCxnSpPr>
            <a:endCxn id="7" idx="1"/>
          </p:cNvCxnSpPr>
          <p:nvPr/>
        </p:nvCxnSpPr>
        <p:spPr>
          <a:xfrm>
            <a:off x="3316312" y="1189653"/>
            <a:ext cx="48124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904DBA7-8C6D-405D-951B-E58A44B2EF0D}"/>
              </a:ext>
            </a:extLst>
          </p:cNvPr>
          <p:cNvSpPr txBox="1"/>
          <p:nvPr/>
        </p:nvSpPr>
        <p:spPr>
          <a:xfrm>
            <a:off x="4611301" y="215419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C59AA99-56A5-4577-8E6D-C703B25E6667}"/>
              </a:ext>
            </a:extLst>
          </p:cNvPr>
          <p:cNvSpPr txBox="1"/>
          <p:nvPr/>
        </p:nvSpPr>
        <p:spPr>
          <a:xfrm>
            <a:off x="4655800" y="7849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5E773F7-6C98-45EF-B817-9CE71F804EBC}"/>
              </a:ext>
            </a:extLst>
          </p:cNvPr>
          <p:cNvSpPr txBox="1"/>
          <p:nvPr/>
        </p:nvSpPr>
        <p:spPr>
          <a:xfrm>
            <a:off x="3008213" y="96843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030C529-AB29-4A42-9BCA-B8F12C1DB4C5}"/>
              </a:ext>
            </a:extLst>
          </p:cNvPr>
          <p:cNvSpPr txBox="1"/>
          <p:nvPr/>
        </p:nvSpPr>
        <p:spPr>
          <a:xfrm>
            <a:off x="3040636" y="207139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82BDDEF-3FBA-4F4E-81BD-526B692B7827}"/>
                  </a:ext>
                </a:extLst>
              </p:cNvPr>
              <p:cNvSpPr txBox="1"/>
              <p:nvPr/>
            </p:nvSpPr>
            <p:spPr>
              <a:xfrm>
                <a:off x="5234473" y="783772"/>
                <a:ext cx="7507568" cy="6216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Рисунок для данной задачи представлен на слайде</a:t>
                </a:r>
              </a:p>
              <a:p>
                <a:r>
                  <a:rPr lang="ru-RU" dirty="0"/>
                  <a:t>а) Источник АВ (это значит, что узлы будут стоять только в этих точках</a:t>
                </a:r>
              </a:p>
              <a:p>
                <a:r>
                  <a:rPr lang="ru-RU" dirty="0"/>
                  <a:t>для других вариантов, ставите точки в те буквы, в которые подключен</a:t>
                </a:r>
              </a:p>
              <a:p>
                <a:r>
                  <a:rPr lang="ru-RU" dirty="0"/>
                  <a:t>источник)</a:t>
                </a:r>
              </a:p>
              <a:p>
                <a:pPr marL="342900" indent="-342900">
                  <a:buAutoNum type="arabicPeriod"/>
                </a:pPr>
                <a:r>
                  <a:rPr lang="ru-RU" dirty="0"/>
                  <a:t>В данном случае проводники </a:t>
                </a:r>
                <a:r>
                  <a:rPr lang="en-US" dirty="0"/>
                  <a:t>R2, R3, R4 </a:t>
                </a:r>
                <a:r>
                  <a:rPr lang="ru-RU" dirty="0"/>
                  <a:t>– соединены </a:t>
                </a:r>
                <a:r>
                  <a:rPr lang="ru-RU" dirty="0" err="1"/>
                  <a:t>посл</a:t>
                </a:r>
                <a:r>
                  <a:rPr lang="ru-RU" dirty="0"/>
                  <a:t>-но</a:t>
                </a:r>
              </a:p>
              <a:p>
                <a:r>
                  <a:rPr lang="ru-RU" dirty="0"/>
                  <a:t>Найдем общее сопротивление на этом участке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ru-RU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общ1 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ru-RU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ru-RU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en-US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ru-RU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общ1 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2+3+4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ru-RU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общ1 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=9 Ом</a:t>
                </a:r>
              </a:p>
              <a:p>
                <a:r>
                  <a:rPr lang="ru-RU" dirty="0"/>
                  <a:t>Так как мы нашли общее сопротивление 3-х проводников, можно в </a:t>
                </a:r>
              </a:p>
              <a:p>
                <a:r>
                  <a:rPr lang="ru-RU" dirty="0"/>
                  <a:t>схеме эти 3 проводника заменить одним (схему рисуем заново)</a:t>
                </a:r>
                <a:endParaRPr lang="en-US" dirty="0"/>
              </a:p>
              <a:p>
                <a:r>
                  <a:rPr lang="en-US" dirty="0"/>
                  <a:t>2</a:t>
                </a:r>
                <a:r>
                  <a:rPr lang="ru-RU" dirty="0"/>
                  <a:t>. Проводники </a:t>
                </a:r>
                <a:r>
                  <a:rPr lang="en-US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ru-RU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общ1 и </a:t>
                </a:r>
                <a:r>
                  <a:rPr lang="en-US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R1 – </a:t>
                </a:r>
                <a:r>
                  <a:rPr lang="ru-RU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соединены параллельно</a:t>
                </a:r>
              </a:p>
              <a:p>
                <a:r>
                  <a:rPr lang="ru-RU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Найдем общее сопротивление цепи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ru-RU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общ1 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a:rPr lang="ru-RU" sz="1800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общ1</m:t>
                        </m:r>
                      </m:den>
                    </m:f>
                  </m:oMath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1800" i="1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800" i="1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a:rPr lang="ru-RU" sz="1800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общ1</m:t>
                        </m:r>
                      </m:den>
                    </m:f>
                  </m:oMath>
                </a14:m>
                <a:r>
                  <a:rPr lang="en-US" sz="1800" baseline="-25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a:rPr lang="ru-RU" sz="1800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ru-R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a:rPr lang="ru-RU" sz="1800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общ1</m:t>
                        </m:r>
                      </m:den>
                    </m:f>
                  </m:oMath>
                </a14:m>
                <a:r>
                  <a:rPr lang="ru-R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ru-R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num>
                      <m:den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ru-RU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общ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=0,9 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Ом.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ru-RU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Остальные 3 варианта решите самостоятельно.</a:t>
                </a:r>
              </a:p>
              <a:p>
                <a:r>
                  <a:rPr lang="ru-RU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ru-RU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82BDDEF-3FBA-4F4E-81BD-526B692B78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473" y="783772"/>
                <a:ext cx="7507568" cy="6216830"/>
              </a:xfrm>
              <a:prstGeom prst="rect">
                <a:avLst/>
              </a:prstGeom>
              <a:blipFill>
                <a:blip r:embed="rId2"/>
                <a:stretch>
                  <a:fillRect l="-731" t="-5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Овал 31">
            <a:extLst>
              <a:ext uri="{FF2B5EF4-FFF2-40B4-BE49-F238E27FC236}">
                <a16:creationId xmlns:a16="http://schemas.microsoft.com/office/drawing/2014/main" id="{33C616C0-F5A7-4583-93E7-2822E3260A78}"/>
              </a:ext>
            </a:extLst>
          </p:cNvPr>
          <p:cNvSpPr/>
          <p:nvPr/>
        </p:nvSpPr>
        <p:spPr>
          <a:xfrm>
            <a:off x="4712500" y="1096738"/>
            <a:ext cx="176226" cy="14074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E83ADF98-C174-4F3C-BB18-516F86B3F39B}"/>
              </a:ext>
            </a:extLst>
          </p:cNvPr>
          <p:cNvSpPr/>
          <p:nvPr/>
        </p:nvSpPr>
        <p:spPr>
          <a:xfrm>
            <a:off x="4698504" y="2116495"/>
            <a:ext cx="176226" cy="14074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4A2887D9-915E-4E64-A677-E19FF853C5A1}"/>
              </a:ext>
            </a:extLst>
          </p:cNvPr>
          <p:cNvCxnSpPr>
            <a:cxnSpLocks/>
          </p:cNvCxnSpPr>
          <p:nvPr/>
        </p:nvCxnSpPr>
        <p:spPr>
          <a:xfrm>
            <a:off x="4800613" y="1176830"/>
            <a:ext cx="4338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E871722C-7C07-4D84-83DC-6700107748B1}"/>
              </a:ext>
            </a:extLst>
          </p:cNvPr>
          <p:cNvCxnSpPr>
            <a:cxnSpLocks/>
          </p:cNvCxnSpPr>
          <p:nvPr/>
        </p:nvCxnSpPr>
        <p:spPr>
          <a:xfrm>
            <a:off x="4758993" y="2154198"/>
            <a:ext cx="4338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Овал 38">
            <a:extLst>
              <a:ext uri="{FF2B5EF4-FFF2-40B4-BE49-F238E27FC236}">
                <a16:creationId xmlns:a16="http://schemas.microsoft.com/office/drawing/2014/main" id="{43ED286B-3E24-4FE9-A45F-366C391CD399}"/>
              </a:ext>
            </a:extLst>
          </p:cNvPr>
          <p:cNvSpPr/>
          <p:nvPr/>
        </p:nvSpPr>
        <p:spPr>
          <a:xfrm>
            <a:off x="5129300" y="1077299"/>
            <a:ext cx="176226" cy="1407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id="{B8825420-265C-43D2-AA75-B4D107EB0439}"/>
              </a:ext>
            </a:extLst>
          </p:cNvPr>
          <p:cNvSpPr/>
          <p:nvPr/>
        </p:nvSpPr>
        <p:spPr>
          <a:xfrm>
            <a:off x="5133069" y="2084227"/>
            <a:ext cx="176226" cy="1407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295D0AAD-72C7-4A27-BF2B-7A6E48CC9FAC}"/>
              </a:ext>
            </a:extLst>
          </p:cNvPr>
          <p:cNvCxnSpPr/>
          <p:nvPr/>
        </p:nvCxnSpPr>
        <p:spPr>
          <a:xfrm>
            <a:off x="5129300" y="1035698"/>
            <a:ext cx="263794" cy="302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DD6E3803-E9D2-4184-85AD-D0DCE5CCA97A}"/>
              </a:ext>
            </a:extLst>
          </p:cNvPr>
          <p:cNvCxnSpPr/>
          <p:nvPr/>
        </p:nvCxnSpPr>
        <p:spPr>
          <a:xfrm>
            <a:off x="5101932" y="2003748"/>
            <a:ext cx="263794" cy="302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318E9BF2-C873-487C-8C7C-4524FE7F2649}"/>
              </a:ext>
            </a:extLst>
          </p:cNvPr>
          <p:cNvSpPr/>
          <p:nvPr/>
        </p:nvSpPr>
        <p:spPr>
          <a:xfrm>
            <a:off x="3656880" y="3530080"/>
            <a:ext cx="672524" cy="398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ru-RU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общ1</a:t>
            </a:r>
            <a:endParaRPr lang="ru-RU" dirty="0"/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D90B7DE7-C616-4F1A-8E85-0815F6710002}"/>
              </a:ext>
            </a:extLst>
          </p:cNvPr>
          <p:cNvSpPr/>
          <p:nvPr/>
        </p:nvSpPr>
        <p:spPr>
          <a:xfrm rot="5400000">
            <a:off x="4362061" y="4369820"/>
            <a:ext cx="531845" cy="307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R1</a:t>
            </a:r>
            <a:endParaRPr lang="ru-RU" dirty="0"/>
          </a:p>
        </p:txBody>
      </p: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9998D933-2B15-49B4-A3C5-8FED1142D705}"/>
              </a:ext>
            </a:extLst>
          </p:cNvPr>
          <p:cNvCxnSpPr/>
          <p:nvPr/>
        </p:nvCxnSpPr>
        <p:spPr>
          <a:xfrm>
            <a:off x="3175633" y="3729131"/>
            <a:ext cx="48124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4A2EB1BC-1105-47DE-924D-1A6C55B47714}"/>
              </a:ext>
            </a:extLst>
          </p:cNvPr>
          <p:cNvCxnSpPr>
            <a:cxnSpLocks/>
          </p:cNvCxnSpPr>
          <p:nvPr/>
        </p:nvCxnSpPr>
        <p:spPr>
          <a:xfrm>
            <a:off x="3158727" y="3729131"/>
            <a:ext cx="16906" cy="15986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58330A49-CBD5-45B1-9FFD-0950AC198F2C}"/>
              </a:ext>
            </a:extLst>
          </p:cNvPr>
          <p:cNvCxnSpPr>
            <a:cxnSpLocks/>
          </p:cNvCxnSpPr>
          <p:nvPr/>
        </p:nvCxnSpPr>
        <p:spPr>
          <a:xfrm flipH="1">
            <a:off x="3204305" y="5341768"/>
            <a:ext cx="21614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4F53F1CB-44C5-4D31-9279-F7EA481A6D4C}"/>
              </a:ext>
            </a:extLst>
          </p:cNvPr>
          <p:cNvCxnSpPr>
            <a:cxnSpLocks/>
          </p:cNvCxnSpPr>
          <p:nvPr/>
        </p:nvCxnSpPr>
        <p:spPr>
          <a:xfrm>
            <a:off x="4352732" y="3729131"/>
            <a:ext cx="9084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79FC5A72-06E5-4188-9653-A9C5F3F56F8B}"/>
              </a:ext>
            </a:extLst>
          </p:cNvPr>
          <p:cNvCxnSpPr>
            <a:cxnSpLocks/>
            <a:endCxn id="45" idx="1"/>
          </p:cNvCxnSpPr>
          <p:nvPr/>
        </p:nvCxnSpPr>
        <p:spPr>
          <a:xfrm>
            <a:off x="4625020" y="3721745"/>
            <a:ext cx="2964" cy="5361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7234DC73-2B0B-4290-A5D2-2D8C12A18F6D}"/>
              </a:ext>
            </a:extLst>
          </p:cNvPr>
          <p:cNvCxnSpPr>
            <a:cxnSpLocks/>
          </p:cNvCxnSpPr>
          <p:nvPr/>
        </p:nvCxnSpPr>
        <p:spPr>
          <a:xfrm>
            <a:off x="4622056" y="4805660"/>
            <a:ext cx="2964" cy="5361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C0EAE964-B911-4DCF-A15E-4740BC3DC57C}"/>
              </a:ext>
            </a:extLst>
          </p:cNvPr>
          <p:cNvCxnSpPr/>
          <p:nvPr/>
        </p:nvCxnSpPr>
        <p:spPr>
          <a:xfrm>
            <a:off x="5208516" y="5153027"/>
            <a:ext cx="263794" cy="302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122C9121-AB78-4BE9-8EAF-AD57A4F312DA}"/>
              </a:ext>
            </a:extLst>
          </p:cNvPr>
          <p:cNvCxnSpPr/>
          <p:nvPr/>
        </p:nvCxnSpPr>
        <p:spPr>
          <a:xfrm>
            <a:off x="5132410" y="3578095"/>
            <a:ext cx="263794" cy="302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Овал 64">
            <a:extLst>
              <a:ext uri="{FF2B5EF4-FFF2-40B4-BE49-F238E27FC236}">
                <a16:creationId xmlns:a16="http://schemas.microsoft.com/office/drawing/2014/main" id="{8A1E359A-A3C0-4905-A4A3-8BD8F728B43C}"/>
              </a:ext>
            </a:extLst>
          </p:cNvPr>
          <p:cNvSpPr/>
          <p:nvPr/>
        </p:nvSpPr>
        <p:spPr>
          <a:xfrm>
            <a:off x="5180186" y="3653614"/>
            <a:ext cx="182415" cy="18398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>
            <a:extLst>
              <a:ext uri="{FF2B5EF4-FFF2-40B4-BE49-F238E27FC236}">
                <a16:creationId xmlns:a16="http://schemas.microsoft.com/office/drawing/2014/main" id="{6222AD8D-EC79-4BB6-9D6E-63587E243E57}"/>
              </a:ext>
            </a:extLst>
          </p:cNvPr>
          <p:cNvSpPr/>
          <p:nvPr/>
        </p:nvSpPr>
        <p:spPr>
          <a:xfrm>
            <a:off x="5233829" y="5211485"/>
            <a:ext cx="182415" cy="18398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>
            <a:extLst>
              <a:ext uri="{FF2B5EF4-FFF2-40B4-BE49-F238E27FC236}">
                <a16:creationId xmlns:a16="http://schemas.microsoft.com/office/drawing/2014/main" id="{87BB0201-7A5A-4BE0-9A54-42CC62D32F14}"/>
              </a:ext>
            </a:extLst>
          </p:cNvPr>
          <p:cNvSpPr/>
          <p:nvPr/>
        </p:nvSpPr>
        <p:spPr>
          <a:xfrm>
            <a:off x="4534955" y="3621772"/>
            <a:ext cx="182415" cy="18398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>
            <a:extLst>
              <a:ext uri="{FF2B5EF4-FFF2-40B4-BE49-F238E27FC236}">
                <a16:creationId xmlns:a16="http://schemas.microsoft.com/office/drawing/2014/main" id="{BA1805D7-54BD-4C47-AC52-D95DD04CEF1D}"/>
              </a:ext>
            </a:extLst>
          </p:cNvPr>
          <p:cNvSpPr/>
          <p:nvPr/>
        </p:nvSpPr>
        <p:spPr>
          <a:xfrm>
            <a:off x="4520093" y="5226425"/>
            <a:ext cx="182415" cy="18398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64CAE12-E993-40CC-A63B-41368344A66D}"/>
              </a:ext>
            </a:extLst>
          </p:cNvPr>
          <p:cNvSpPr txBox="1"/>
          <p:nvPr/>
        </p:nvSpPr>
        <p:spPr>
          <a:xfrm>
            <a:off x="4452824" y="541041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8DDE57F-863F-482B-AEA1-53374E7B887A}"/>
              </a:ext>
            </a:extLst>
          </p:cNvPr>
          <p:cNvSpPr txBox="1"/>
          <p:nvPr/>
        </p:nvSpPr>
        <p:spPr>
          <a:xfrm>
            <a:off x="4491585" y="332476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2C300A2-E504-476B-9A26-CC24C6DE8B7C}"/>
              </a:ext>
            </a:extLst>
          </p:cNvPr>
          <p:cNvSpPr txBox="1"/>
          <p:nvPr/>
        </p:nvSpPr>
        <p:spPr>
          <a:xfrm>
            <a:off x="2946426" y="335241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12CC3FA-3D9F-4405-AF63-A79B7AD1607E}"/>
              </a:ext>
            </a:extLst>
          </p:cNvPr>
          <p:cNvSpPr txBox="1"/>
          <p:nvPr/>
        </p:nvSpPr>
        <p:spPr>
          <a:xfrm>
            <a:off x="2946426" y="515302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5726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523</Words>
  <Application>Microsoft Office PowerPoint</Application>
  <PresentationFormat>Широкоэкранный</PresentationFormat>
  <Paragraphs>77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Тема Office</vt:lpstr>
      <vt:lpstr>Закон Ома для участка цепи</vt:lpstr>
      <vt:lpstr>Задача № 3. </vt:lpstr>
      <vt:lpstr>Презентация PowerPoint</vt:lpstr>
      <vt:lpstr>Задача №5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Ома для участка цепи</dc:title>
  <dc:creator>Катя</dc:creator>
  <cp:lastModifiedBy>Катя</cp:lastModifiedBy>
  <cp:revision>1</cp:revision>
  <dcterms:created xsi:type="dcterms:W3CDTF">2022-02-02T06:21:48Z</dcterms:created>
  <dcterms:modified xsi:type="dcterms:W3CDTF">2022-02-02T07:25:33Z</dcterms:modified>
</cp:coreProperties>
</file>