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81" r:id="rId2"/>
    <p:sldId id="320" r:id="rId3"/>
    <p:sldId id="413" r:id="rId4"/>
    <p:sldId id="258" r:id="rId5"/>
    <p:sldId id="259" r:id="rId6"/>
    <p:sldId id="343" r:id="rId7"/>
    <p:sldId id="321" r:id="rId8"/>
    <p:sldId id="273" r:id="rId9"/>
    <p:sldId id="342" r:id="rId10"/>
    <p:sldId id="262" r:id="rId11"/>
    <p:sldId id="334" r:id="rId12"/>
    <p:sldId id="335" r:id="rId13"/>
    <p:sldId id="400" r:id="rId14"/>
    <p:sldId id="418" r:id="rId15"/>
    <p:sldId id="410" r:id="rId16"/>
    <p:sldId id="336" r:id="rId17"/>
    <p:sldId id="339" r:id="rId18"/>
    <p:sldId id="415" r:id="rId19"/>
    <p:sldId id="260" r:id="rId20"/>
    <p:sldId id="272" r:id="rId21"/>
    <p:sldId id="416" r:id="rId22"/>
    <p:sldId id="266" r:id="rId23"/>
    <p:sldId id="417" r:id="rId24"/>
    <p:sldId id="278" r:id="rId25"/>
    <p:sldId id="277" r:id="rId26"/>
    <p:sldId id="341" r:id="rId27"/>
    <p:sldId id="290" r:id="rId28"/>
    <p:sldId id="275" r:id="rId29"/>
    <p:sldId id="291" r:id="rId30"/>
    <p:sldId id="292" r:id="rId31"/>
    <p:sldId id="288" r:id="rId32"/>
    <p:sldId id="411" r:id="rId33"/>
    <p:sldId id="412" r:id="rId34"/>
    <p:sldId id="344" r:id="rId35"/>
    <p:sldId id="306" r:id="rId36"/>
    <p:sldId id="305" r:id="rId37"/>
    <p:sldId id="313" r:id="rId38"/>
    <p:sldId id="268" r:id="rId39"/>
    <p:sldId id="314" r:id="rId40"/>
    <p:sldId id="310" r:id="rId41"/>
    <p:sldId id="347" r:id="rId42"/>
    <p:sldId id="312" r:id="rId43"/>
    <p:sldId id="299" r:id="rId44"/>
    <p:sldId id="352" r:id="rId45"/>
    <p:sldId id="353" r:id="rId46"/>
    <p:sldId id="303" r:id="rId47"/>
    <p:sldId id="315" r:id="rId48"/>
    <p:sldId id="403" r:id="rId49"/>
    <p:sldId id="406" r:id="rId50"/>
    <p:sldId id="407" r:id="rId51"/>
    <p:sldId id="409" r:id="rId52"/>
    <p:sldId id="414" r:id="rId53"/>
    <p:sldId id="40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4FE27-EFDE-44E5-A54F-3F96DA9129DE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5D322-1780-48A2-9918-8D0B4B6C4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5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</a:t>
            </a:r>
            <a:r>
              <a:rPr lang="ru-RU" baseline="0" dirty="0"/>
              <a:t> СОЗДАНИИ ПРЕЗЕНТАЦИИ РЕКОМЕНДУЕМ ИСПОЛЬЗОВАТЬ СВЕТЛЫЙ ФОН И КОНТРАСТНЫЙ ЕМУ ПО ЦВЕТУ ТЕКСТ </a:t>
            </a:r>
          </a:p>
          <a:p>
            <a:r>
              <a:rPr lang="ru-RU" dirty="0"/>
              <a:t>ДЛЯ СОЗДАНИЯ ТИТУЛЬНОГО СЛАЙДА ИСПОЛЬЗОВАТЬ МАКЕТ «ЗАГОЛОВОК И ОБЪЕКТ»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ШРИФТ ПРЕЗЕНТАЦИИ НА УСМОТРЕНИЕ АВТОРА (на слайде представлен шрифт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(Заголовки)» и 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(Основной текст)»)</a:t>
            </a:r>
          </a:p>
          <a:p>
            <a:endParaRPr lang="ru-RU" dirty="0"/>
          </a:p>
          <a:p>
            <a:r>
              <a:rPr lang="ru-RU" dirty="0"/>
              <a:t>1</a:t>
            </a:r>
            <a:r>
              <a:rPr lang="ru-RU" baseline="0" dirty="0"/>
              <a:t> </a:t>
            </a:r>
            <a:r>
              <a:rPr lang="ru-RU" b="1" dirty="0"/>
              <a:t>–</a:t>
            </a:r>
            <a:r>
              <a:rPr lang="ru-RU" baseline="0" dirty="0"/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20</a:t>
            </a:r>
            <a:r>
              <a:rPr lang="ru-RU" dirty="0"/>
              <a:t>, официальное сокращенное наименование образовательной организации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2</a:t>
            </a:r>
            <a:r>
              <a:rPr lang="ru-RU" b="1" dirty="0"/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название кафедры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3</a:t>
            </a:r>
            <a:r>
              <a:rPr lang="ru-RU" b="1" dirty="0"/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28, заглавные буквы,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начало текста с маленькой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ru-RU" b="1" dirty="0"/>
              <a:t>–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новой строки, перенос после запятой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b="1" dirty="0"/>
              <a:t>–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ученое звание (сокращенный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вариант) 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должность с маленькой буквы, имя, отчество, фамилия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ru-RU" b="1" dirty="0"/>
              <a:t>–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/>
              <a:t>рекомендуемый</a:t>
            </a:r>
            <a:r>
              <a:rPr lang="ru-RU" b="1" baseline="0" dirty="0"/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16,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C54C5-2C60-4743-9925-0F724194096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5D322-1780-48A2-9918-8D0B4B6C4FD0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20882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0000"/>
                </a:solidFill>
              </a:rPr>
              <a:t>                                                                         </a:t>
            </a:r>
            <a:endParaRPr lang="ru-RU" sz="1100" i="1" dirty="0"/>
          </a:p>
          <a:p>
            <a:pPr marL="0" indent="0" algn="ctr">
              <a:buNone/>
            </a:pPr>
            <a:r>
              <a:rPr lang="ru-RU" sz="4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Острый живот в акушерстве: проблемы дифференциальной диагностики</a:t>
            </a:r>
            <a:r>
              <a:rPr lang="ru-RU" sz="39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1800" dirty="0"/>
              <a:t>		</a:t>
            </a:r>
          </a:p>
          <a:p>
            <a:pPr marL="0" indent="0" algn="ctr">
              <a:buNone/>
            </a:pPr>
            <a:r>
              <a:rPr lang="ru-RU" sz="1800" dirty="0"/>
              <a:t>                                          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99C40-59F8-BD61-2200-AAB51740F3C9}"/>
              </a:ext>
            </a:extLst>
          </p:cNvPr>
          <p:cNvSpPr txBox="1"/>
          <p:nvPr/>
        </p:nvSpPr>
        <p:spPr>
          <a:xfrm>
            <a:off x="683568" y="5589240"/>
            <a:ext cx="777686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ХVII МЕЖРЕГИОНАЛЬНАЯ НАУЧНО-ПРАКТИЧЕСКАЯ КОНФЕРЕНЦИЯ ФГБОУ «СКОРАЯ МЕДИЦИНСКАЯ ПОМОЩЬ КРАСНОЯРСКОГО КРАЯ» Красноярск, 27-28 апреля 2023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DA764-61F7-CADC-7730-03E725B73973}"/>
              </a:ext>
            </a:extLst>
          </p:cNvPr>
          <p:cNvSpPr txBox="1"/>
          <p:nvPr/>
        </p:nvSpPr>
        <p:spPr>
          <a:xfrm>
            <a:off x="953598" y="4214837"/>
            <a:ext cx="72368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ЦХАЙ В.Б.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д.м.н., профессор, заведующий кафедрой перинатологии, акушерства и гинекологии 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им. В.Ф. Войно-Ясенецкого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1E85EE-7E79-FEE6-7991-3DA0E2577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8" y="218559"/>
            <a:ext cx="1603966" cy="1437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A8B277-AD9E-526B-72DF-11110996D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68" y="311655"/>
            <a:ext cx="1257684" cy="1258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257037-F29A-A439-477F-FB88C75EA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73" y="631058"/>
            <a:ext cx="2234678" cy="6860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4896544" cy="46805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Миома матки является нередким осложнением беременности, родов и послеродового периода, встречаясь в 0,2—1 % случаев.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Свыше 70 % женщин с миомой и беременностью старше 30 лет, причем половина из них — </a:t>
            </a:r>
            <a:r>
              <a:rPr lang="ru-RU" sz="2400" b="1" dirty="0" err="1">
                <a:solidFill>
                  <a:srgbClr val="002060"/>
                </a:solidFill>
              </a:rPr>
              <a:t>первобеременные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Нарушения питания узла миомы матки (некроз узла)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30910" cy="36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1916832"/>
            <a:ext cx="4392488" cy="4104456"/>
          </a:xfrm>
        </p:spPr>
        <p:txBody>
          <a:bodyPr>
            <a:normAutofit lnSpcReduction="10000"/>
          </a:bodyPr>
          <a:lstStyle/>
          <a:p>
            <a:r>
              <a:rPr lang="ru-RU" sz="2000" b="1" dirty="0" err="1">
                <a:solidFill>
                  <a:srgbClr val="002060"/>
                </a:solidFill>
              </a:rPr>
              <a:t>перекрут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миоматозно-измененной</a:t>
            </a:r>
            <a:r>
              <a:rPr lang="ru-RU" sz="2000" b="1" dirty="0">
                <a:solidFill>
                  <a:srgbClr val="002060"/>
                </a:solidFill>
              </a:rPr>
              <a:t> матки вокруг своей продольной оси,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ущемление беременной матки или большого </a:t>
            </a:r>
            <a:r>
              <a:rPr lang="ru-RU" sz="2000" b="1" dirty="0" err="1">
                <a:solidFill>
                  <a:srgbClr val="002060"/>
                </a:solidFill>
              </a:rPr>
              <a:t>миоматозного</a:t>
            </a:r>
            <a:r>
              <a:rPr lang="ru-RU" sz="2000" b="1" dirty="0">
                <a:solidFill>
                  <a:srgbClr val="002060"/>
                </a:solidFill>
              </a:rPr>
              <a:t> узла в малом тазу,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разрыв капсулы миомы матки с кровоизлиянием в брюшную полость,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разрыв матки после консервативного удаления миомы (особенно </a:t>
            </a:r>
            <a:r>
              <a:rPr lang="ru-RU" sz="2000" b="1" dirty="0" err="1">
                <a:solidFill>
                  <a:srgbClr val="002060"/>
                </a:solidFill>
              </a:rPr>
              <a:t>лапароскопически</a:t>
            </a:r>
            <a:r>
              <a:rPr lang="ru-RU" sz="20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РЕДКИЕ ОСЛОЖНЕНИЯ МИОМЫ МАТКИ У БЕРЕМЕННЫХ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899" y="2132856"/>
            <a:ext cx="3815625" cy="374441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5169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КЛИНИКА НЕКРОЗА МИОМАТОЗНОГО УЗЛА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5445224"/>
            <a:ext cx="4041775" cy="762000"/>
          </a:xfrm>
          <a:solidFill>
            <a:srgbClr val="002060"/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 err="1"/>
              <a:t>Перекрут</a:t>
            </a:r>
            <a:r>
              <a:rPr lang="ru-RU" b="1" dirty="0"/>
              <a:t> и некроз </a:t>
            </a:r>
            <a:r>
              <a:rPr lang="ru-RU" b="1" dirty="0" err="1"/>
              <a:t>субсерозного</a:t>
            </a:r>
            <a:r>
              <a:rPr lang="ru-RU" b="1" dirty="0"/>
              <a:t> </a:t>
            </a:r>
            <a:r>
              <a:rPr lang="ru-RU" b="1" dirty="0" err="1"/>
              <a:t>миоматозного</a:t>
            </a:r>
            <a:r>
              <a:rPr lang="ru-RU" b="1" dirty="0"/>
              <a:t> узла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51520" y="1628800"/>
            <a:ext cx="4245868" cy="417646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Нарушение трофики приводят к частичному или полному некрозу опухоли, проявляясь возникновением резких «ишемических» болей, </a:t>
            </a:r>
            <a:r>
              <a:rPr lang="ru-RU" b="1" dirty="0" err="1">
                <a:solidFill>
                  <a:srgbClr val="002060"/>
                </a:solidFill>
              </a:rPr>
              <a:t>перитонизмом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Присоединение инфекции может вызвать гнойное расплавление опухоли с развитием перитонита, особенно опасного при разрыве ее капсулы.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556792"/>
            <a:ext cx="3981629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>
            <a:extLst>
              <a:ext uri="{FF2B5EF4-FFF2-40B4-BE49-F238E27FC236}">
                <a16:creationId xmlns:a16="http://schemas.microsoft.com/office/drawing/2014/main" id="{CC92E9E9-D7EB-4C4D-A439-D949DFB06F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720725"/>
          </a:xfrm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chemeClr val="tx1"/>
                </a:solidFill>
              </a:rPr>
              <a:t>НЕКРОЗ МИОМАТОЗНОГО УЗЛА</a:t>
            </a:r>
          </a:p>
        </p:txBody>
      </p:sp>
      <p:pic>
        <p:nvPicPr>
          <p:cNvPr id="82947" name="Объект 5">
            <a:extLst>
              <a:ext uri="{FF2B5EF4-FFF2-40B4-BE49-F238E27FC236}">
                <a16:creationId xmlns:a16="http://schemas.microsoft.com/office/drawing/2014/main" id="{78E243C5-2FF3-4973-86EF-72F1208BBC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9138"/>
            <a:ext cx="4038600" cy="3743325"/>
          </a:xfrm>
        </p:spPr>
      </p:pic>
      <p:pic>
        <p:nvPicPr>
          <p:cNvPr id="82948" name="Объект 7">
            <a:extLst>
              <a:ext uri="{FF2B5EF4-FFF2-40B4-BE49-F238E27FC236}">
                <a16:creationId xmlns:a16="http://schemas.microsoft.com/office/drawing/2014/main" id="{4B2ACA85-64BD-4994-9F71-5C0EDFCA7D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2025" y="1966913"/>
            <a:ext cx="4171950" cy="3744912"/>
          </a:xfrm>
        </p:spPr>
      </p:pic>
      <p:sp>
        <p:nvSpPr>
          <p:cNvPr id="82949" name="TextBox 9">
            <a:extLst>
              <a:ext uri="{FF2B5EF4-FFF2-40B4-BE49-F238E27FC236}">
                <a16:creationId xmlns:a16="http://schemas.microsoft.com/office/drawing/2014/main" id="{E9A21B9B-91C8-4EE7-83C1-5318B126A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311900"/>
            <a:ext cx="3906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600" b="1" i="1"/>
              <a:t>Фото из собственного архива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691655-DABD-8CC1-DDE4-C277288F4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2410"/>
            <a:ext cx="4933694" cy="582356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27A0B72-CAE7-050D-1968-C11D076AD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60" y="6237312"/>
            <a:ext cx="8435280" cy="5336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НЕКРОЗ МИОМАТОЗНОГО УЗЛА ПРИ СРОКЕ БЕРЕМЕННОСТИ 20 НЕДЕЛЬ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DACBF9E5-62C6-0B0A-9893-CB50215A0889}"/>
              </a:ext>
            </a:extLst>
          </p:cNvPr>
          <p:cNvSpPr txBox="1">
            <a:spLocks/>
          </p:cNvSpPr>
          <p:nvPr/>
        </p:nvSpPr>
        <p:spPr>
          <a:xfrm>
            <a:off x="5364088" y="1620562"/>
            <a:ext cx="3608140" cy="2304256"/>
          </a:xfrm>
          <a:prstGeom prst="rect">
            <a:avLst/>
          </a:prstGeom>
          <a:solidFill>
            <a:srgbClr val="002060"/>
          </a:solidFill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90488" indent="19050"/>
            <a:r>
              <a:rPr lang="ru-RU" sz="1700" b="1" dirty="0">
                <a:solidFill>
                  <a:schemeClr val="bg1"/>
                </a:solidFill>
              </a:rPr>
              <a:t>УЗИ: По данным УЗИ ошибочно  констатировали опухоль яичника с </a:t>
            </a:r>
            <a:r>
              <a:rPr lang="ru-RU" sz="1700" b="1" dirty="0" err="1">
                <a:solidFill>
                  <a:schemeClr val="bg1"/>
                </a:solidFill>
              </a:rPr>
              <a:t>перекрутом</a:t>
            </a:r>
            <a:r>
              <a:rPr lang="ru-RU" sz="1700" b="1" dirty="0">
                <a:solidFill>
                  <a:schemeClr val="bg1"/>
                </a:solidFill>
              </a:rPr>
              <a:t>. </a:t>
            </a:r>
          </a:p>
          <a:p>
            <a:pPr marL="90488" indent="19050"/>
            <a:r>
              <a:rPr lang="ru-RU" sz="1700" b="1" dirty="0">
                <a:solidFill>
                  <a:schemeClr val="bg1"/>
                </a:solidFill>
              </a:rPr>
              <a:t>В ходе операции: Определялись  признаки нарушения питания в </a:t>
            </a:r>
            <a:r>
              <a:rPr lang="ru-RU" sz="1700" b="1" dirty="0" err="1">
                <a:solidFill>
                  <a:schemeClr val="bg1"/>
                </a:solidFill>
              </a:rPr>
              <a:t>миоматозном</a:t>
            </a:r>
            <a:r>
              <a:rPr lang="ru-RU" sz="1700" b="1" dirty="0">
                <a:solidFill>
                  <a:schemeClr val="bg1"/>
                </a:solidFill>
              </a:rPr>
              <a:t> узле (появление жидкостной полости в узле). </a:t>
            </a:r>
          </a:p>
        </p:txBody>
      </p:sp>
    </p:spTree>
    <p:extLst>
      <p:ext uri="{BB962C8B-B14F-4D97-AF65-F5344CB8AC3E}">
        <p14:creationId xmlns:p14="http://schemas.microsoft.com/office/powerpoint/2010/main" val="358882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50B1E-D125-5C1F-E725-DAAC8520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95259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Инструментальные методы диагностики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FA795-1AC7-8118-38E5-D70B86F7E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173513"/>
            <a:ext cx="4040188" cy="1351831"/>
          </a:xfrm>
          <a:solidFill>
            <a:srgbClr val="002060"/>
          </a:solidFill>
        </p:spPr>
        <p:txBody>
          <a:bodyPr>
            <a:normAutofit fontScale="92500" lnSpcReduction="20000"/>
          </a:bodyPr>
          <a:lstStyle/>
          <a:p>
            <a:r>
              <a:rPr lang="ru-RU" sz="1700" b="1" dirty="0"/>
              <a:t>УЗИ: Определяют признаки нарушения питания в </a:t>
            </a:r>
            <a:r>
              <a:rPr lang="ru-RU" sz="1700" b="1" dirty="0" err="1"/>
              <a:t>миоматозном</a:t>
            </a:r>
            <a:r>
              <a:rPr lang="ru-RU" sz="1700" b="1" dirty="0"/>
              <a:t> узле (снижение и неоднородность </a:t>
            </a:r>
            <a:r>
              <a:rPr lang="ru-RU" sz="1700" b="1" dirty="0" err="1"/>
              <a:t>эхографической</a:t>
            </a:r>
            <a:r>
              <a:rPr lang="ru-RU" sz="1700" b="1" dirty="0"/>
              <a:t> плотности, появление жидкостных полостей в узле).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540721-DF84-D5D7-3063-E621DFBC1FE6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220073" y="5229200"/>
            <a:ext cx="3096344" cy="1224136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1600" b="1" dirty="0"/>
              <a:t>МРТ – является информативным методом диагностики некроза </a:t>
            </a:r>
            <a:r>
              <a:rPr lang="ru-RU" sz="1600" b="1" dirty="0" err="1"/>
              <a:t>миоматозного</a:t>
            </a:r>
            <a:r>
              <a:rPr lang="ru-RU" sz="1600" b="1" dirty="0"/>
              <a:t> узла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1DF404C-84B5-47B2-1205-8F2305DF95B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09" y="1510506"/>
            <a:ext cx="2986910" cy="35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ECF9115-3203-1DA1-CABB-1285D9F5B5E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56792"/>
            <a:ext cx="2986910" cy="35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07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1484784"/>
            <a:ext cx="5040560" cy="4464496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r>
              <a:rPr lang="ru-RU" sz="2600" b="1" dirty="0">
                <a:solidFill>
                  <a:srgbClr val="002060"/>
                </a:solidFill>
              </a:rPr>
              <a:t>В случае нарушения питания </a:t>
            </a:r>
            <a:r>
              <a:rPr lang="ru-RU" sz="2600" b="1" dirty="0" err="1">
                <a:solidFill>
                  <a:srgbClr val="002060"/>
                </a:solidFill>
              </a:rPr>
              <a:t>миоматозного</a:t>
            </a:r>
            <a:r>
              <a:rPr lang="ru-RU" sz="2600" b="1" dirty="0">
                <a:solidFill>
                  <a:srgbClr val="002060"/>
                </a:solidFill>
              </a:rPr>
              <a:t> узла неотложную помощь начинают с </a:t>
            </a:r>
            <a:r>
              <a:rPr lang="ru-RU" sz="2600" b="1" dirty="0" err="1">
                <a:solidFill>
                  <a:srgbClr val="002060"/>
                </a:solidFill>
              </a:rPr>
              <a:t>инфузионной</a:t>
            </a:r>
            <a:r>
              <a:rPr lang="ru-RU" sz="2600" b="1" dirty="0">
                <a:solidFill>
                  <a:srgbClr val="002060"/>
                </a:solidFill>
              </a:rPr>
              <a:t> терапии. </a:t>
            </a:r>
          </a:p>
          <a:p>
            <a:r>
              <a:rPr lang="ru-RU" sz="2600" b="1" dirty="0">
                <a:solidFill>
                  <a:srgbClr val="002060"/>
                </a:solidFill>
              </a:rPr>
              <a:t>Используют средства, улучшающие </a:t>
            </a:r>
            <a:r>
              <a:rPr lang="ru-RU" sz="2600" b="1" dirty="0" err="1">
                <a:solidFill>
                  <a:srgbClr val="002060"/>
                </a:solidFill>
              </a:rPr>
              <a:t>микроциркуляцию</a:t>
            </a:r>
            <a:r>
              <a:rPr lang="ru-RU" sz="2600" b="1" dirty="0">
                <a:solidFill>
                  <a:srgbClr val="002060"/>
                </a:solidFill>
              </a:rPr>
              <a:t>, </a:t>
            </a:r>
            <a:r>
              <a:rPr lang="ru-RU" sz="2600" b="1" dirty="0" err="1">
                <a:solidFill>
                  <a:srgbClr val="002060"/>
                </a:solidFill>
              </a:rPr>
              <a:t>спазмолитики</a:t>
            </a:r>
            <a:r>
              <a:rPr lang="ru-RU" sz="2600" b="1" dirty="0">
                <a:solidFill>
                  <a:srgbClr val="002060"/>
                </a:solidFill>
              </a:rPr>
              <a:t> и противовоспалительные препараты. </a:t>
            </a:r>
          </a:p>
          <a:p>
            <a:r>
              <a:rPr lang="ru-RU" sz="2600" b="1" dirty="0">
                <a:solidFill>
                  <a:srgbClr val="002060"/>
                </a:solidFill>
              </a:rPr>
              <a:t>Эффективность консервативного лечения оценивают в течение ближайших 24-48 ч.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Врачебная тактика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484784"/>
            <a:ext cx="26955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169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Оперативное лечение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445224"/>
            <a:ext cx="4040188" cy="762000"/>
          </a:xfrm>
          <a:solidFill>
            <a:srgbClr val="002060"/>
          </a:solidFill>
        </p:spPr>
        <p:txBody>
          <a:bodyPr>
            <a:normAutofit lnSpcReduction="10000"/>
          </a:bodyPr>
          <a:lstStyle/>
          <a:p>
            <a:r>
              <a:rPr lang="ru-RU" dirty="0"/>
              <a:t>Консервативная </a:t>
            </a:r>
            <a:r>
              <a:rPr lang="ru-RU" dirty="0" err="1"/>
              <a:t>миомэктомия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solidFill>
            <a:srgbClr val="002060"/>
          </a:solidFill>
        </p:spPr>
        <p:txBody>
          <a:bodyPr>
            <a:normAutofit lnSpcReduction="10000"/>
          </a:bodyPr>
          <a:lstStyle/>
          <a:p>
            <a:r>
              <a:rPr lang="ru-RU" dirty="0"/>
              <a:t>Удаленный </a:t>
            </a:r>
            <a:r>
              <a:rPr lang="ru-RU" dirty="0" err="1"/>
              <a:t>миоматозный</a:t>
            </a:r>
            <a:r>
              <a:rPr lang="ru-RU" dirty="0"/>
              <a:t> узел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3209" y="1988840"/>
            <a:ext cx="420046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988840"/>
            <a:ext cx="432047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779F3FF-4F79-6973-3A8E-2FAEFF980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29837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Массивные акушерские кровотечения, связанные с разрывом кровеносных сосудов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Picture 2" descr="F:\Заявка Казань\depositphotos_22562187-stock-photo-blood-stains-puddle.jpg">
            <a:extLst>
              <a:ext uri="{FF2B5EF4-FFF2-40B4-BE49-F238E27FC236}">
                <a16:creationId xmlns:a16="http://schemas.microsoft.com/office/drawing/2014/main" id="{B20E11BA-AA05-DD83-C2F7-57E3FAA1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517168"/>
            <a:ext cx="3240362" cy="2160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79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94420"/>
            <a:ext cx="5904656" cy="506916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algn="just"/>
            <a:r>
              <a:rPr lang="ru-RU" b="1" i="1" dirty="0">
                <a:solidFill>
                  <a:srgbClr val="002060"/>
                </a:solidFill>
              </a:rPr>
              <a:t>Спонтанный разрыв сосудов матки во время беременности, несмотря на то, что является потенциально смертельным осложнением, обычно не подозревается клиницистами среди прочих  причин острого живота у беременных женщин.</a:t>
            </a:r>
          </a:p>
          <a:p>
            <a:pPr algn="just">
              <a:buNone/>
            </a:pPr>
            <a:endParaRPr lang="ru-RU" b="1" i="1" dirty="0">
              <a:solidFill>
                <a:srgbClr val="002060"/>
              </a:solidFill>
            </a:endParaRPr>
          </a:p>
          <a:p>
            <a:pPr algn="just"/>
            <a:r>
              <a:rPr lang="ru-RU" b="1" i="1" dirty="0">
                <a:solidFill>
                  <a:srgbClr val="002060"/>
                </a:solidFill>
              </a:rPr>
              <a:t>Про эти  осложнения даже врачи акушеры имеют крайне скудные знания, они не представлены в клинических протоколах и рекомендациях.</a:t>
            </a:r>
          </a:p>
          <a:p>
            <a:endParaRPr lang="ru-RU" dirty="0"/>
          </a:p>
        </p:txBody>
      </p:sp>
      <p:pic>
        <p:nvPicPr>
          <p:cNvPr id="4" name="Picture 2" descr="F:\Заявка Казань\depositphotos_146086339-stock-photo-bloody-hands-with-kn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628800"/>
            <a:ext cx="2611928" cy="1905075"/>
          </a:xfrm>
          <a:prstGeom prst="rect">
            <a:avLst/>
          </a:prstGeom>
          <a:noFill/>
        </p:spPr>
      </p:pic>
      <p:pic>
        <p:nvPicPr>
          <p:cNvPr id="5" name="Picture 3" descr="F:\Заявка Казань\depositphotos_41881929-stock-photo-vein-cut-artery-rupture-blee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127838"/>
            <a:ext cx="2686379" cy="1893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Гинекологические заболевания: </a:t>
            </a:r>
          </a:p>
          <a:p>
            <a:r>
              <a:rPr lang="ru-RU" sz="16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перекрут</a:t>
            </a:r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ножки кисты яичника,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нарушения питания и некроз миомы матки, внутренние кровотечения, </a:t>
            </a:r>
          </a:p>
          <a:p>
            <a:pPr marL="109728" indent="0">
              <a:buNone/>
            </a:pP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Различные осложнения беременности, родов и послеродового периода: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преждевременная отслойка нормально расположенной плаценты,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угрожающий и совершившийся разрыв матки,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септические осложнения,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разрыв артериальных и венозных сосудов), </a:t>
            </a:r>
          </a:p>
          <a:p>
            <a:pPr marL="109728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Экстрагенитальные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заболевания: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гнойный пиелонефрит,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аппендицит,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острый холецистит, 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панкреатит и панкреонекроз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острая кишечная непроходимость</a:t>
            </a:r>
            <a:endParaRPr lang="ru-RU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77809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Возможные причины «острого живота» в акушерстве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ВАРИКОЗ ПОВЕРХНОСТНЫХ ВЕН МАТКИ – ОДНА ИЗ САМЫХ ЧАСТЫХ ПРИЧИН РАЗРЫВОВ</a:t>
            </a:r>
          </a:p>
        </p:txBody>
      </p:sp>
      <p:pic>
        <p:nvPicPr>
          <p:cNvPr id="26625" name="Picture 1" descr="F:\Заявка Казань\+ Глава 11. Разрыв сосудов\Разрыв вен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412777"/>
            <a:ext cx="6048671" cy="46070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55576" y="6112123"/>
            <a:ext cx="7952120" cy="584775"/>
          </a:xfrm>
          <a:prstGeom prst="rect">
            <a:avLst/>
          </a:prstGeom>
          <a:solidFill>
            <a:srgbClr val="FFFC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Слайд. В области левого рога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матки было обнаружено кровоточащее поверхностное 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варикоцеле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матки размером около 7 см.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РАЗРЫВ ВАРИКОЗНО РАСШИРЕННЫХ  ПОВЕРХНОСТНЫХ ВЕН МАТКИ</a:t>
            </a:r>
            <a:endParaRPr lang="ru-RU" sz="2800" dirty="0"/>
          </a:p>
        </p:txBody>
      </p:sp>
      <p:pic>
        <p:nvPicPr>
          <p:cNvPr id="30722" name="Picture 2" descr="F:\Заявка Казань\+ Глава 11. Разрыв сосудов\разрыв вен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9" y="1916832"/>
            <a:ext cx="4302553" cy="3456384"/>
          </a:xfrm>
          <a:prstGeom prst="rect">
            <a:avLst/>
          </a:prstGeom>
          <a:noFill/>
        </p:spPr>
      </p:pic>
      <p:pic>
        <p:nvPicPr>
          <p:cNvPr id="30723" name="Picture 3" descr="F:\Заявка Казань\+ Глава 11. Разрыв сосудов\разрыв вены 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381" y="1988840"/>
            <a:ext cx="4424021" cy="3384376"/>
          </a:xfrm>
          <a:prstGeom prst="rect">
            <a:avLst/>
          </a:prstGeo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899592" y="5455677"/>
            <a:ext cx="7560840" cy="646331"/>
          </a:xfrm>
          <a:prstGeom prst="rect">
            <a:avLst/>
          </a:prstGeom>
          <a:solidFill>
            <a:srgbClr val="FFFC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Рис.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Активное кровотечение из 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варикозно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расширенных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поверхностных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«Клубок» 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 матки  матки размером около 6 см.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79208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br>
              <a:rPr lang="ru-RU" sz="2700" b="1" i="1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>Случай спонтанного </a:t>
            </a:r>
            <a:r>
              <a:rPr lang="ru-RU" sz="2700" b="1" i="1" dirty="0" err="1">
                <a:solidFill>
                  <a:srgbClr val="002060"/>
                </a:solidFill>
              </a:rPr>
              <a:t>гемоперитонеума</a:t>
            </a:r>
            <a:r>
              <a:rPr lang="ru-RU" sz="2700" b="1" i="1" dirty="0">
                <a:solidFill>
                  <a:srgbClr val="002060"/>
                </a:solidFill>
              </a:rPr>
              <a:t> при разрыве маточных сосудов во время беременности</a:t>
            </a:r>
            <a:br>
              <a:rPr lang="ru-RU" sz="2400" b="1" i="1" dirty="0">
                <a:solidFill>
                  <a:srgbClr val="002060"/>
                </a:solidFill>
              </a:rPr>
            </a:b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3240360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</a:rPr>
              <a:t>27-летняя , </a:t>
            </a:r>
            <a:r>
              <a:rPr lang="ru-RU" sz="1800" b="1" dirty="0" err="1">
                <a:solidFill>
                  <a:srgbClr val="002060"/>
                </a:solidFill>
              </a:rPr>
              <a:t>первобеременная</a:t>
            </a:r>
            <a:r>
              <a:rPr lang="ru-RU" sz="1800" b="1" dirty="0">
                <a:solidFill>
                  <a:srgbClr val="002060"/>
                </a:solidFill>
              </a:rPr>
              <a:t> женщина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Поступила в клинику в сроке  29+3 недели с жалобами на боли в животе. 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На основании УЗИ диагностировали </a:t>
            </a:r>
            <a:r>
              <a:rPr lang="ru-RU" sz="1800" b="1" dirty="0" err="1">
                <a:solidFill>
                  <a:srgbClr val="002060"/>
                </a:solidFill>
              </a:rPr>
              <a:t>гемоперитонеум</a:t>
            </a:r>
            <a:r>
              <a:rPr lang="ru-RU" sz="1800" b="1" dirty="0">
                <a:solidFill>
                  <a:srgbClr val="002060"/>
                </a:solidFill>
              </a:rPr>
              <a:t>. 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Была произведена экстренная лапаротомия, и было подтверждено, что кровотечение вызвано разрывом маточных сосудов в дне матке. 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Выполнен гемостаз с компрессией с целью </a:t>
            </a:r>
            <a:r>
              <a:rPr lang="ru-RU" sz="1800" b="1" dirty="0" err="1">
                <a:solidFill>
                  <a:srgbClr val="002060"/>
                </a:solidFill>
              </a:rPr>
              <a:t>пролонгирования</a:t>
            </a:r>
            <a:r>
              <a:rPr lang="ru-RU" sz="1800" b="1" dirty="0">
                <a:solidFill>
                  <a:srgbClr val="002060"/>
                </a:solidFill>
              </a:rPr>
              <a:t> беременности.</a:t>
            </a:r>
          </a:p>
          <a:p>
            <a:r>
              <a:rPr lang="ru-RU" sz="1800" b="1" dirty="0">
                <a:solidFill>
                  <a:srgbClr val="002060"/>
                </a:solidFill>
              </a:rPr>
              <a:t>В последствии пациентка родила доношенного ребенка. </a:t>
            </a:r>
          </a:p>
        </p:txBody>
      </p:sp>
      <p:pic>
        <p:nvPicPr>
          <p:cNvPr id="23554" name="Picture 2" descr="F:\Заявка Казань\ogs-59-530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69160"/>
            <a:ext cx="4823676" cy="1805028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292080" y="5604629"/>
            <a:ext cx="36004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Jang JH</a:t>
            </a:r>
            <a:r>
              <a:rPr lang="ru-RU" altLang="zh-CN" sz="1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case</a:t>
            </a:r>
            <a:r>
              <a:rPr lang="ru-RU" altLang="zh-CN" sz="12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 </a:t>
            </a:r>
            <a:r>
              <a:rPr kumimoji="0" lang="ru-RU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spontaneous </a:t>
            </a:r>
            <a:r>
              <a:rPr kumimoji="0" lang="en-US" altLang="zh-CN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hemoperitoneum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by </a:t>
            </a:r>
            <a:endParaRPr kumimoji="0" lang="ru-RU" altLang="zh-CN" sz="12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uterine vessel rupture in pregnancy.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altLang="zh-CN" sz="12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zh-CN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Gynecol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Sci</a:t>
            </a:r>
            <a:r>
              <a:rPr kumimoji="0" lang="ru-RU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2016 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Nov</a:t>
            </a:r>
            <a:r>
              <a:rPr kumimoji="0" lang="ru-RU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;59(6):530-534.</a:t>
            </a:r>
            <a:r>
              <a:rPr kumimoji="0" lang="en-US" altLang="zh-CN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Клинические пример – собственный случай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4392488" cy="4392488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</a:rPr>
              <a:t>В стационаре появились жалобы на вздутие и умеренные боли в нижних отделах живота, повышение тонуса матки, однократный жидкий стул.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УЗИ:  исключена ПОНРП; КТГ плода показали нормальные значения.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В течение 12-часового периода наблюдения за беременной гемодинамика оставалась стабильной, боли носили умеренный характер. Затем болезненность внизу живота усилилась.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В дальнейшем был выявлен положительный  </a:t>
            </a:r>
            <a:r>
              <a:rPr lang="ru-RU" sz="1600" b="1" i="1" dirty="0" err="1">
                <a:solidFill>
                  <a:srgbClr val="002060"/>
                </a:solidFill>
              </a:rPr>
              <a:t>phrenicus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simptom</a:t>
            </a:r>
            <a:r>
              <a:rPr lang="ru-RU" sz="1600" b="1" dirty="0">
                <a:solidFill>
                  <a:srgbClr val="002060"/>
                </a:solidFill>
              </a:rPr>
              <a:t> слева, в связи с чем принято решение о проведении экстренного оперативного вмешательства.</a:t>
            </a:r>
          </a:p>
        </p:txBody>
      </p:sp>
      <p:pic>
        <p:nvPicPr>
          <p:cNvPr id="2050" name="Picture 2" descr="F:\Заявка Казань\2983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132856"/>
            <a:ext cx="3807188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2060"/>
                </a:solidFill>
              </a:rPr>
              <a:t>На операции: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32693"/>
            <a:ext cx="4258816" cy="4392488"/>
          </a:xfrm>
          <a:ln>
            <a:solidFill>
              <a:srgbClr val="002060"/>
            </a:solidFill>
          </a:ln>
        </p:spPr>
        <p:txBody>
          <a:bodyPr>
            <a:normAutofit fontScale="55000" lnSpcReduction="20000"/>
          </a:bodyPr>
          <a:lstStyle/>
          <a:p>
            <a:pPr marL="179388" indent="-179388" algn="just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179388" indent="-179388" algn="just"/>
            <a:r>
              <a:rPr lang="ru-RU" b="1" dirty="0">
                <a:solidFill>
                  <a:srgbClr val="002060"/>
                </a:solidFill>
              </a:rPr>
              <a:t>Из брюшной полости удалили около </a:t>
            </a:r>
            <a:r>
              <a:rPr lang="ru-RU" b="1" dirty="0">
                <a:solidFill>
                  <a:srgbClr val="C00000"/>
                </a:solidFill>
              </a:rPr>
              <a:t>200 мл жидкой крови и 100 мл кровяных сгустков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</a:p>
          <a:p>
            <a:pPr marL="179388" indent="-179388" algn="just"/>
            <a:r>
              <a:rPr lang="ru-RU" b="1" dirty="0">
                <a:solidFill>
                  <a:srgbClr val="002060"/>
                </a:solidFill>
              </a:rPr>
              <a:t>На 3-й минуте был извлечён живой недоношенный ребёнок массой 1290 г  с оценкой по шкале </a:t>
            </a:r>
            <a:r>
              <a:rPr lang="ru-RU" b="1" dirty="0" err="1">
                <a:solidFill>
                  <a:srgbClr val="002060"/>
                </a:solidFill>
              </a:rPr>
              <a:t>Апгар</a:t>
            </a:r>
            <a:r>
              <a:rPr lang="ru-RU" b="1" dirty="0">
                <a:solidFill>
                  <a:srgbClr val="002060"/>
                </a:solidFill>
              </a:rPr>
              <a:t> 6–7 баллов. </a:t>
            </a:r>
          </a:p>
          <a:p>
            <a:pPr marL="179388" indent="-179388" algn="just"/>
            <a:r>
              <a:rPr lang="ru-RU" b="1" dirty="0">
                <a:solidFill>
                  <a:srgbClr val="002060"/>
                </a:solidFill>
              </a:rPr>
              <a:t>В нижней трети задней поверхности матки по центру, на </a:t>
            </a:r>
            <a:r>
              <a:rPr lang="ru-RU" sz="2900" b="1" dirty="0">
                <a:solidFill>
                  <a:srgbClr val="C00000"/>
                </a:solidFill>
              </a:rPr>
              <a:t>уровне крестцово-маточных связок обнаружено </a:t>
            </a:r>
            <a:r>
              <a:rPr lang="ru-RU" sz="2900" b="1" i="1" u="sng" dirty="0">
                <a:solidFill>
                  <a:srgbClr val="C00000"/>
                </a:solidFill>
              </a:rPr>
              <a:t>кровоточащее варикоцеле поверхностных вен матки</a:t>
            </a:r>
            <a:r>
              <a:rPr lang="ru-RU" sz="2900" b="1" dirty="0">
                <a:solidFill>
                  <a:srgbClr val="C00000"/>
                </a:solidFill>
              </a:rPr>
              <a:t> (длиной до 30 мм, шириной до 25 мм, глубиной до 10 мм). </a:t>
            </a:r>
            <a:r>
              <a:rPr lang="ru-RU" b="1" dirty="0">
                <a:solidFill>
                  <a:srgbClr val="002060"/>
                </a:solidFill>
              </a:rPr>
              <a:t>Отмечена умеренная кровоточивость из разрыва вен на матке. </a:t>
            </a:r>
          </a:p>
          <a:p>
            <a:pPr marL="179388" indent="-179388" algn="just"/>
            <a:r>
              <a:rPr lang="ru-RU" b="1" dirty="0">
                <a:solidFill>
                  <a:srgbClr val="002060"/>
                </a:solidFill>
              </a:rPr>
              <a:t>Хирургический гемостаз – вены на задней поверхности матки  ушиты двумя рядами П-образных </a:t>
            </a:r>
            <a:r>
              <a:rPr lang="ru-RU" b="1" dirty="0" err="1">
                <a:solidFill>
                  <a:srgbClr val="002060"/>
                </a:solidFill>
              </a:rPr>
              <a:t>викриловых</a:t>
            </a:r>
            <a:r>
              <a:rPr lang="ru-RU" b="1" dirty="0">
                <a:solidFill>
                  <a:srgbClr val="002060"/>
                </a:solidFill>
              </a:rPr>
              <a:t> швов. </a:t>
            </a:r>
          </a:p>
          <a:p>
            <a:pPr marL="179388" indent="-179388" algn="just"/>
            <a:r>
              <a:rPr lang="ru-RU" b="1" dirty="0">
                <a:solidFill>
                  <a:srgbClr val="002060"/>
                </a:solidFill>
              </a:rPr>
              <a:t>Общая кровопотеря </a:t>
            </a:r>
            <a:r>
              <a:rPr lang="ru-RU" b="1" dirty="0">
                <a:solidFill>
                  <a:srgbClr val="C00000"/>
                </a:solidFill>
              </a:rPr>
              <a:t>составила 1500 мл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04864"/>
            <a:ext cx="4070226" cy="304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err="1">
                <a:solidFill>
                  <a:srgbClr val="002060"/>
                </a:solidFill>
              </a:rPr>
              <a:t>Атравматический</a:t>
            </a:r>
            <a:r>
              <a:rPr lang="ru-RU" sz="3200" b="1" i="1" dirty="0">
                <a:solidFill>
                  <a:srgbClr val="002060"/>
                </a:solidFill>
              </a:rPr>
              <a:t> разрыв яичниковых вен во время беременности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1"/>
            <a:ext cx="7416824" cy="3773016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Является также потенциально смертельным осложнением, которое может быть неправильно </a:t>
            </a:r>
            <a:r>
              <a:rPr lang="ru-RU" b="1" i="1" dirty="0" err="1">
                <a:solidFill>
                  <a:srgbClr val="002060"/>
                </a:solidFill>
              </a:rPr>
              <a:t>диагностически</a:t>
            </a:r>
            <a:r>
              <a:rPr lang="ru-RU" b="1" i="1" dirty="0">
                <a:solidFill>
                  <a:srgbClr val="002060"/>
                </a:solidFill>
              </a:rPr>
              <a:t> интерпретировано вследствие  своей редкости.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Как и при других разрывах кровеносных сосудов у беременных женщин, разрыв яичниковых вен проявляется клинической картиной острого живота, внутреннего кровотечения, геморрагического шока, </a:t>
            </a:r>
            <a:r>
              <a:rPr lang="ru-RU" b="1" i="1" dirty="0" err="1">
                <a:solidFill>
                  <a:srgbClr val="002060"/>
                </a:solidFill>
              </a:rPr>
              <a:t>дистресса</a:t>
            </a:r>
            <a:r>
              <a:rPr lang="ru-RU" b="1" i="1" dirty="0">
                <a:solidFill>
                  <a:srgbClr val="002060"/>
                </a:solidFill>
              </a:rPr>
              <a:t> плода по данным КТГ. 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Разрыв яичниковых вен у  во время беременности чаще происходит в третьем </a:t>
            </a:r>
            <a:r>
              <a:rPr lang="ru-RU" b="1" i="1" dirty="0" err="1">
                <a:solidFill>
                  <a:srgbClr val="002060"/>
                </a:solidFill>
              </a:rPr>
              <a:t>треместре</a:t>
            </a:r>
            <a:r>
              <a:rPr lang="ru-RU" b="1" i="1" dirty="0">
                <a:solidFill>
                  <a:srgbClr val="002060"/>
                </a:solidFill>
              </a:rPr>
              <a:t> беременности.</a:t>
            </a:r>
          </a:p>
          <a:p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5585307"/>
            <a:ext cx="9222396" cy="110799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zh-CN" sz="11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Vellekoop</a:t>
            </a:r>
            <a:r>
              <a:rPr kumimoji="0" lang="en-US" altLang="zh-CN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J, de </a:t>
            </a:r>
            <a:r>
              <a:rPr kumimoji="0" lang="en-US" altLang="zh-CN" sz="11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Leeuw</a:t>
            </a:r>
            <a:r>
              <a:rPr kumimoji="0" lang="en-US" altLang="zh-CN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JP, </a:t>
            </a:r>
            <a:r>
              <a:rPr kumimoji="0" lang="en-US" altLang="zh-CN" sz="11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Neijenhuis</a:t>
            </a:r>
            <a:r>
              <a:rPr kumimoji="0" lang="en-US" altLang="zh-CN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PA. Spontaneous rupture of a </a:t>
            </a:r>
            <a:r>
              <a:rPr kumimoji="0" lang="en-US" altLang="zh-CN" sz="11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utero</a:t>
            </a:r>
            <a:r>
              <a:rPr kumimoji="0" lang="en-US" altLang="zh-CN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-ovarian vein during pregnancy. Am J </a:t>
            </a:r>
            <a:r>
              <a:rPr kumimoji="0" lang="en-US" altLang="zh-CN" sz="11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n-US" altLang="zh-CN" sz="11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Gynecol. 2001;184:241–242</a:t>
            </a:r>
            <a:endParaRPr kumimoji="0" lang="ru-RU" altLang="zh-CN" sz="11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100" b="1" i="1" dirty="0" err="1"/>
              <a:t>Weltz</a:t>
            </a:r>
            <a:r>
              <a:rPr lang="en-US" sz="1100" b="1" i="1" dirty="0"/>
              <a:t> V</a:t>
            </a:r>
            <a:r>
              <a:rPr lang="ru-RU" sz="1100" b="1" i="1" dirty="0"/>
              <a:t>.</a:t>
            </a:r>
            <a:r>
              <a:rPr lang="en-US" sz="1100" b="1" i="1" dirty="0"/>
              <a:t> Spontaneous rupture of </a:t>
            </a:r>
            <a:r>
              <a:rPr lang="en-US" sz="1100" b="1" i="1" dirty="0" err="1"/>
              <a:t>uteroovarian</a:t>
            </a:r>
            <a:r>
              <a:rPr lang="en-US" sz="1100" b="1" i="1" dirty="0"/>
              <a:t> veins in 3rd trimester</a:t>
            </a:r>
            <a:r>
              <a:rPr lang="ru-RU" sz="1100" b="1" i="1" dirty="0"/>
              <a:t>. </a:t>
            </a:r>
            <a:r>
              <a:rPr lang="en-US" sz="1100" b="1" i="1" dirty="0"/>
              <a:t> </a:t>
            </a:r>
            <a:r>
              <a:rPr lang="en-US" sz="1100" b="1" i="1" dirty="0" err="1"/>
              <a:t>Ugeskr</a:t>
            </a:r>
            <a:r>
              <a:rPr lang="en-US" sz="1100" b="1" i="1" dirty="0"/>
              <a:t> </a:t>
            </a:r>
            <a:r>
              <a:rPr lang="en-US" sz="1100" b="1" i="1" dirty="0" err="1"/>
              <a:t>Laeger</a:t>
            </a:r>
            <a:r>
              <a:rPr lang="en-US" sz="1100" b="1" i="1" dirty="0"/>
              <a:t>.</a:t>
            </a:r>
            <a:r>
              <a:rPr lang="ru-RU" sz="1100" b="1" i="1" dirty="0"/>
              <a:t> </a:t>
            </a:r>
            <a:r>
              <a:rPr lang="en-US" sz="1100" b="1" i="1" dirty="0"/>
              <a:t>2008 Aug 18;170(34):2584.</a:t>
            </a:r>
            <a:endParaRPr lang="ru-RU" sz="1100" b="1" i="1" dirty="0"/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100" b="1" i="1" dirty="0" err="1"/>
              <a:t>Nguessan</a:t>
            </a:r>
            <a:r>
              <a:rPr lang="en-US" sz="1100" b="1" i="1" dirty="0"/>
              <a:t> KL, </a:t>
            </a:r>
            <a:r>
              <a:rPr lang="en-US" sz="1100" b="1" i="1" dirty="0" err="1"/>
              <a:t>Mian</a:t>
            </a:r>
            <a:r>
              <a:rPr lang="en-US" sz="1100" b="1" i="1" dirty="0"/>
              <a:t> DB, </a:t>
            </a:r>
            <a:r>
              <a:rPr lang="en-US" sz="1100" b="1" i="1" dirty="0" err="1"/>
              <a:t>Aissi</a:t>
            </a:r>
            <a:r>
              <a:rPr lang="en-US" sz="1100" b="1" i="1" dirty="0"/>
              <a:t> GA, </a:t>
            </a:r>
            <a:r>
              <a:rPr lang="en-US" sz="1100" b="1" i="1" dirty="0" err="1"/>
              <a:t>Oussou</a:t>
            </a:r>
            <a:r>
              <a:rPr lang="en-US" sz="1100" b="1" i="1" dirty="0"/>
              <a:t> C, </a:t>
            </a:r>
            <a:r>
              <a:rPr lang="en-US" sz="1100" b="1" i="1" dirty="0" err="1"/>
              <a:t>Boni</a:t>
            </a:r>
            <a:r>
              <a:rPr lang="en-US" sz="1100" b="1" i="1" dirty="0"/>
              <a:t> </a:t>
            </a:r>
            <a:r>
              <a:rPr lang="en-US" sz="1100" b="1" i="1" dirty="0" err="1"/>
              <a:t>S.Clin</a:t>
            </a:r>
            <a:r>
              <a:rPr lang="en-US" sz="1100" b="1" i="1" dirty="0"/>
              <a:t> Exp </a:t>
            </a:r>
            <a:r>
              <a:rPr lang="en-US" sz="1100" b="1" i="1" dirty="0" err="1"/>
              <a:t>Obstet</a:t>
            </a:r>
            <a:r>
              <a:rPr lang="en-US" sz="1100" b="1" i="1" dirty="0"/>
              <a:t> Gynecol. 2013; 40(1):175-7. Spontaneous rupture of uterine </a:t>
            </a:r>
            <a:r>
              <a:rPr lang="en-US" sz="1100" b="1" i="1" dirty="0" err="1"/>
              <a:t>varices</a:t>
            </a:r>
            <a:r>
              <a:rPr lang="en-US" sz="1100" b="1" i="1" dirty="0"/>
              <a:t> in third trimester </a:t>
            </a:r>
            <a:endParaRPr lang="ru-RU" sz="1100" b="1" i="1" dirty="0"/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/>
              <a:t>        </a:t>
            </a:r>
            <a:r>
              <a:rPr lang="en-US" sz="1100" b="1" i="1" dirty="0"/>
              <a:t>pregnancy: an unexpected cause of </a:t>
            </a:r>
            <a:r>
              <a:rPr lang="en-US" sz="1100" b="1" i="1" dirty="0" err="1"/>
              <a:t>hemoperitoneum</a:t>
            </a:r>
            <a:r>
              <a:rPr lang="en-US" sz="1100" b="1" i="1" dirty="0"/>
              <a:t>. A case report and literature review.</a:t>
            </a:r>
            <a:endParaRPr lang="ru-RU" sz="1100" b="1" i="1" dirty="0"/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/>
              <a:t>4. </a:t>
            </a:r>
            <a:r>
              <a:rPr lang="en-US" sz="1100" b="1" i="1" dirty="0" err="1"/>
              <a:t>Munir</a:t>
            </a:r>
            <a:r>
              <a:rPr lang="en-US" sz="1100" b="1" i="1" dirty="0"/>
              <a:t> SI, Lo T, Seaton J. Spontaneous rupture of </a:t>
            </a:r>
            <a:r>
              <a:rPr lang="en-US" sz="1100" b="1" i="1" dirty="0" err="1"/>
              <a:t>utero</a:t>
            </a:r>
            <a:r>
              <a:rPr lang="en-US" sz="1100" b="1" i="1" dirty="0"/>
              <a:t>-ovarian vessels in pregnancy // BMJ Case Rep. 2012 May 30;2012. </a:t>
            </a:r>
            <a:endParaRPr lang="ru-RU" sz="1100" dirty="0"/>
          </a:p>
          <a:p>
            <a:pPr marL="228600" lvl="0" indent="-228600" fontAlgn="base">
              <a:spcBef>
                <a:spcPct val="0"/>
              </a:spcBef>
              <a:spcAft>
                <a:spcPct val="0"/>
              </a:spcAft>
            </a:pPr>
            <a:endParaRPr lang="ru-RU" sz="1100" dirty="0"/>
          </a:p>
        </p:txBody>
      </p:sp>
      <p:pic>
        <p:nvPicPr>
          <p:cNvPr id="5" name="Picture 2" descr="F:\Заявка Казань\depositphotos_22562187-stock-photo-blood-stains-pud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068960"/>
            <a:ext cx="1738536" cy="1159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ОСТРЫЙ АППЕНДИЦИТ И БЕРЕМЕННОСТЬ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Беременность и аппендицит, острый аппендицит при беременности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4248472" cy="2520280"/>
          </a:xfrm>
          <a:solidFill>
            <a:srgbClr val="002060"/>
          </a:solidFill>
        </p:spPr>
        <p:txBody>
          <a:bodyPr>
            <a:normAutofit fontScale="85000" lnSpcReduction="10000"/>
          </a:bodyPr>
          <a:lstStyle/>
          <a:p>
            <a:endParaRPr lang="ru-RU" b="1" dirty="0"/>
          </a:p>
          <a:p>
            <a:r>
              <a:rPr lang="ru-RU" b="1" dirty="0"/>
              <a:t>Острый аппендицит является самым частым из хирургических заболеваний органов брюшной полости, составляя при беременности около 90 % всех случаев «острого живота».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05064"/>
            <a:ext cx="4040188" cy="244827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Среди женщин, больных аппендицитом, встречается до 3—3,5 % беременных. </a:t>
            </a:r>
          </a:p>
          <a:p>
            <a:r>
              <a:rPr lang="ru-RU" b="1" dirty="0">
                <a:solidFill>
                  <a:srgbClr val="002060"/>
                </a:solidFill>
              </a:rPr>
              <a:t>Заболеваемость острым аппендицитом у беременных несколько выше, чем у остальных женщин. </a:t>
            </a:r>
          </a:p>
          <a:p>
            <a:endParaRPr lang="ru-RU" dirty="0"/>
          </a:p>
        </p:txBody>
      </p:sp>
      <p:pic>
        <p:nvPicPr>
          <p:cNvPr id="2050" name="Picture 2" descr="F:\appendix_thumb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04864"/>
            <a:ext cx="4041775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5482952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Распределение частоты заболевания по срокам беременности неравномерно. </a:t>
            </a:r>
          </a:p>
          <a:p>
            <a:r>
              <a:rPr lang="ru-RU" b="1" dirty="0">
                <a:solidFill>
                  <a:srgbClr val="002060"/>
                </a:solidFill>
              </a:rPr>
              <a:t>Свыше 60 % заболеваний приходится на I половину беременности, причем большинство из них на I триместр. </a:t>
            </a:r>
          </a:p>
          <a:p>
            <a:r>
              <a:rPr lang="ru-RU" b="1" dirty="0">
                <a:solidFill>
                  <a:srgbClr val="002060"/>
                </a:solidFill>
              </a:rPr>
              <a:t>В последующем частота аппендицита остается примерно равной, снижаясь к концу беременности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0" dirty="0">
                <a:solidFill>
                  <a:srgbClr val="002060"/>
                </a:solidFill>
              </a:rPr>
              <a:t>ОСТРЫЙ АППЕНДИЦИТ И БЕРЕМЕННОСТЬ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72816"/>
            <a:ext cx="30963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5" y="1772816"/>
            <a:ext cx="4100265" cy="4810546"/>
          </a:xfrm>
          <a:solidFill>
            <a:srgbClr val="002060"/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Диагностика острого аппендицита при беременности основывается на тех же симптомах, что и вне ее. </a:t>
            </a:r>
          </a:p>
          <a:p>
            <a:r>
              <a:rPr lang="ru-RU" b="1" dirty="0"/>
              <a:t>Чрезвычайное разнообразие клинической картины заболевания еще более усугубляется у беременных. </a:t>
            </a:r>
          </a:p>
          <a:p>
            <a:r>
              <a:rPr lang="ru-RU" b="1" dirty="0"/>
              <a:t>То, что обычно принято считать классической картиной заболевания, при беременности чаще всего является свидетельством запущенности процесса.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F:\28-tydzien-ciazy_16101_w6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92619"/>
            <a:ext cx="4038600" cy="2703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n-lt"/>
              </a:rPr>
              <a:t>ОСОБЕННОСТИ КЛИНИКИ АПЕНДИЦИТА У БЕРЕМЕННЫХ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B95DB82-334C-0511-788A-514D94C02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40" y="1988705"/>
            <a:ext cx="5760640" cy="3765310"/>
          </a:xfr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28%  -  аскаридоз желчных путей,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24% - язвенная болезнь желудка,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10% - инфекция нижних мочевыводящих путей,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6%  - острый пиелонефрит,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6% - острый гастроэнтерит,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6% - острый холецистит,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6% - острый аппендицит,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2% - острый панкреатит,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3% - </a:t>
            </a:r>
            <a:r>
              <a:rPr lang="ru-RU" sz="1600" b="1" i="1" dirty="0" err="1">
                <a:solidFill>
                  <a:srgbClr val="002060"/>
                </a:solidFill>
              </a:rPr>
              <a:t>желчекаменная</a:t>
            </a:r>
            <a:r>
              <a:rPr lang="ru-RU" sz="1600" b="1" i="1" dirty="0">
                <a:solidFill>
                  <a:srgbClr val="002060"/>
                </a:solidFill>
              </a:rPr>
              <a:t> болезнь,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2% - разрыв кисты яичника,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2% - </a:t>
            </a:r>
            <a:r>
              <a:rPr lang="ru-RU" sz="1600" b="1" i="1" dirty="0" err="1">
                <a:solidFill>
                  <a:srgbClr val="002060"/>
                </a:solidFill>
              </a:rPr>
              <a:t>перекрут</a:t>
            </a:r>
            <a:r>
              <a:rPr lang="ru-RU" sz="1600" b="1" i="1" dirty="0">
                <a:solidFill>
                  <a:srgbClr val="002060"/>
                </a:solidFill>
              </a:rPr>
              <a:t> кисты яичника, 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4% - почечная колика. 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2CF5262-ECA2-7144-C8BE-686C7BA3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74852" cy="994122"/>
          </a:xfrm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100" b="1" i="0" dirty="0">
                <a:solidFill>
                  <a:srgbClr val="002060"/>
                </a:solidFill>
                <a:effectLst/>
                <a:latin typeface="Merriweather" panose="00000500000000000000" pitchFamily="2" charset="-52"/>
              </a:rPr>
              <a:t>Не акушерские причины и проявления острого живота у беременных женщин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78AD7-C157-F823-6F41-2D3025B09981}"/>
              </a:ext>
            </a:extLst>
          </p:cNvPr>
          <p:cNvSpPr txBox="1"/>
          <p:nvPr/>
        </p:nvSpPr>
        <p:spPr>
          <a:xfrm>
            <a:off x="827584" y="1268760"/>
            <a:ext cx="777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/>
                <a:latin typeface="BlinkMacSystemFont"/>
              </a:rPr>
              <a:t>Ретроспективное исследование с участием 128 беременных женщин с подтвержденным диагнозом «острого» живота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8E7F15-8747-4033-9B4C-55FC98F6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90" y="2045873"/>
            <a:ext cx="2620603" cy="3543367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7CCFE1-87D0-6F66-54D7-DFAE7D929B6D}"/>
              </a:ext>
            </a:extLst>
          </p:cNvPr>
          <p:cNvSpPr txBox="1"/>
          <p:nvPr/>
        </p:nvSpPr>
        <p:spPr>
          <a:xfrm>
            <a:off x="334573" y="5666125"/>
            <a:ext cx="8474853" cy="73866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84% респонденток жаловались на боль, длящуюся более 24 часов; 50%  чувствовала боль 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в </a:t>
            </a:r>
            <a:r>
              <a:rPr lang="ru-RU" sz="1400" b="1" dirty="0" err="1">
                <a:solidFill>
                  <a:schemeClr val="bg1"/>
                </a:solidFill>
              </a:rPr>
              <a:t>эпигастрии</a:t>
            </a:r>
            <a:r>
              <a:rPr lang="ru-RU" sz="1400" b="1" dirty="0">
                <a:solidFill>
                  <a:schemeClr val="bg1"/>
                </a:solidFill>
              </a:rPr>
              <a:t> и правом подреберье; 66% страдали от постоянной боли; 73% не объяснили какой-либо усугубляющий или облегчающий фактор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FE6BB-6828-2908-B222-A41C62EF5B94}"/>
              </a:ext>
            </a:extLst>
          </p:cNvPr>
          <p:cNvSpPr txBox="1"/>
          <p:nvPr/>
        </p:nvSpPr>
        <p:spPr>
          <a:xfrm>
            <a:off x="334573" y="6436796"/>
            <a:ext cx="8474853" cy="24622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000" b="1" i="0" dirty="0">
                <a:solidFill>
                  <a:schemeClr val="bg1"/>
                </a:solidFill>
                <a:effectLst/>
                <a:latin typeface="BlinkMacSystemFont"/>
              </a:rPr>
              <a:t>Haque M. et al. </a:t>
            </a:r>
            <a:r>
              <a:rPr lang="en-US" sz="1000" b="1" dirty="0">
                <a:solidFill>
                  <a:schemeClr val="bg1"/>
                </a:solidFill>
                <a:latin typeface="BlinkMacSystemFont"/>
              </a:rPr>
              <a:t>Non Obstetric Causes and Presentation of Acute Abdomen among the Pregnant Women. </a:t>
            </a:r>
            <a:r>
              <a:rPr lang="en-US" sz="1000" b="1" i="0" dirty="0">
                <a:solidFill>
                  <a:schemeClr val="bg1"/>
                </a:solidFill>
                <a:effectLst/>
                <a:latin typeface="BlinkMacSystemFont"/>
              </a:rPr>
              <a:t>J Family </a:t>
            </a:r>
            <a:r>
              <a:rPr lang="en-US" sz="1000" b="1" i="0" dirty="0" err="1">
                <a:solidFill>
                  <a:schemeClr val="bg1"/>
                </a:solidFill>
                <a:effectLst/>
                <a:latin typeface="BlinkMacSystemFont"/>
              </a:rPr>
              <a:t>Reprod</a:t>
            </a:r>
            <a:r>
              <a:rPr lang="en-US" sz="1000" b="1" i="0" dirty="0">
                <a:solidFill>
                  <a:schemeClr val="bg1"/>
                </a:solidFill>
                <a:effectLst/>
                <a:latin typeface="BlinkMacSystemFont"/>
              </a:rPr>
              <a:t> Health. 2014 Sep;8(3):117-22.</a:t>
            </a:r>
          </a:p>
        </p:txBody>
      </p:sp>
    </p:spTree>
    <p:extLst>
      <p:ext uri="{BB962C8B-B14F-4D97-AF65-F5344CB8AC3E}">
        <p14:creationId xmlns:p14="http://schemas.microsoft.com/office/powerpoint/2010/main" val="3382247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solidFill>
            <a:srgbClr val="002060"/>
          </a:solidFill>
        </p:spPr>
        <p:txBody>
          <a:bodyPr>
            <a:normAutofit fontScale="92500"/>
          </a:bodyPr>
          <a:lstStyle/>
          <a:p>
            <a:r>
              <a:rPr lang="ru-RU" dirty="0"/>
              <a:t>Симптомы раздражения брюшины и защитное напряжение мышц брюшной стенки у беременных нередко отсутствуют или слабо выражены из-за растяжения брюшной стенки. </a:t>
            </a:r>
          </a:p>
          <a:p>
            <a:endParaRPr lang="ru-RU" dirty="0"/>
          </a:p>
        </p:txBody>
      </p:sp>
      <p:pic>
        <p:nvPicPr>
          <p:cNvPr id="4098" name="Picture 2" descr="F:\a847339702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92080" y="1479693"/>
            <a:ext cx="2880320" cy="4334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ОСОБЕННОСТИ КЛИНИКИ АПЕНДИЦИТА У БЕРЕМЕННЫХ</a:t>
            </a:r>
            <a:endParaRPr lang="ru-RU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627504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Следует учитывать также, что в зависимости от локализации отростка воспалительный процесс в брюшной полости может приводить к прямому или токсическому поражению других органов, что проявляется клинической картиной:</a:t>
            </a:r>
          </a:p>
          <a:p>
            <a:r>
              <a:rPr lang="ru-RU" b="1" dirty="0">
                <a:solidFill>
                  <a:srgbClr val="002060"/>
                </a:solidFill>
              </a:rPr>
              <a:t> острого пиелонефрита, </a:t>
            </a:r>
          </a:p>
          <a:p>
            <a:r>
              <a:rPr lang="ru-RU" b="1" dirty="0">
                <a:solidFill>
                  <a:srgbClr val="002060"/>
                </a:solidFill>
              </a:rPr>
              <a:t>угрожающего выкидыша, преждевременных родов, </a:t>
            </a:r>
          </a:p>
          <a:p>
            <a:r>
              <a:rPr lang="ru-RU" b="1" dirty="0">
                <a:solidFill>
                  <a:srgbClr val="002060"/>
                </a:solidFill>
              </a:rPr>
              <a:t>реже — кишечной непроходимости, 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преждевременной отслойки плаценты и т. п.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Дифференциальная диагностика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E55AE-1DD2-49A8-AB94-7C596AECA8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060848"/>
            <a:ext cx="2074671" cy="35010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F0ACB5A-D769-2012-5964-6EA7A83B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03672"/>
            <a:ext cx="6131024" cy="3528392"/>
          </a:xfrm>
        </p:spPr>
        <p:txBody>
          <a:bodyPr>
            <a:noAutofit/>
          </a:bodyPr>
          <a:lstStyle/>
          <a:p>
            <a:r>
              <a:rPr lang="ru-RU" sz="1800" dirty="0"/>
              <a:t>МРТ обладает высокой чувствительностью и специфичностью (</a:t>
            </a:r>
            <a:r>
              <a:rPr lang="ru-RU" sz="1800" b="1" dirty="0">
                <a:solidFill>
                  <a:srgbClr val="C00000"/>
                </a:solidFill>
              </a:rPr>
              <a:t>91,8%, 97,9% </a:t>
            </a:r>
            <a:r>
              <a:rPr lang="ru-RU" sz="1800" dirty="0"/>
              <a:t>соответственно) для диагностики острого аппендицита у беременных пациенток с клиническим подозрением на аппендицит. </a:t>
            </a:r>
            <a:endParaRPr lang="en-US" sz="1800" dirty="0"/>
          </a:p>
          <a:p>
            <a:r>
              <a:rPr lang="ru-RU" sz="1800" dirty="0"/>
              <a:t>Во многих случаях это превосходный метод визуализации, который не подвергает плод или мать воздействию ионизирующего излучения, что делает его отличным вариантом для беременных пациенток с подозрением на острый аппендицит.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F78AEDF-D938-1BFA-F774-6D9AC012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0" dirty="0">
                <a:solidFill>
                  <a:srgbClr val="212121"/>
                </a:solidFill>
                <a:effectLst/>
                <a:latin typeface="Merriweather" panose="00000500000000000000" pitchFamily="2" charset="-52"/>
              </a:rPr>
              <a:t>Беременность и аппендицит: систематический обзор и мета-анализ клинического использования МРТ в диагностике аппендицита у беременных женщин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2608C0-1AA9-DA67-7A76-C09A9417F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7" y="1988840"/>
            <a:ext cx="2341238" cy="3212976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FAA11-9F85-D6BB-D924-91CE057CD3F9}"/>
              </a:ext>
            </a:extLst>
          </p:cNvPr>
          <p:cNvSpPr txBox="1"/>
          <p:nvPr/>
        </p:nvSpPr>
        <p:spPr>
          <a:xfrm>
            <a:off x="1428800" y="5720648"/>
            <a:ext cx="77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 err="1">
                <a:effectLst/>
                <a:latin typeface="BlinkMacSystemFont"/>
              </a:rPr>
              <a:t>Kave</a:t>
            </a:r>
            <a:r>
              <a:rPr lang="en-US" sz="1200" b="1" i="0" dirty="0">
                <a:effectLst/>
                <a:latin typeface="BlinkMacSystemFont"/>
              </a:rPr>
              <a:t> M, </a:t>
            </a:r>
            <a:r>
              <a:rPr lang="en-US" sz="1200" b="1" i="0" dirty="0" err="1">
                <a:effectLst/>
                <a:latin typeface="BlinkMacSystemFont"/>
              </a:rPr>
              <a:t>Parooie</a:t>
            </a:r>
            <a:r>
              <a:rPr lang="en-US" sz="1200" b="1" i="0" dirty="0">
                <a:effectLst/>
                <a:latin typeface="BlinkMacSystemFont"/>
              </a:rPr>
              <a:t> F, </a:t>
            </a:r>
            <a:r>
              <a:rPr lang="en-US" sz="1200" b="1" i="0" dirty="0" err="1">
                <a:effectLst/>
                <a:latin typeface="BlinkMacSystemFont"/>
              </a:rPr>
              <a:t>Salarzaei</a:t>
            </a:r>
            <a:r>
              <a:rPr lang="en-US" sz="1200" b="1" i="0" dirty="0">
                <a:effectLst/>
                <a:latin typeface="BlinkMacSystemFont"/>
              </a:rPr>
              <a:t> M. </a:t>
            </a:r>
            <a:r>
              <a:rPr lang="en-US" sz="1200" b="1" dirty="0">
                <a:latin typeface="BlinkMacSystemFont"/>
              </a:rPr>
              <a:t>Pregnancy and appendicitis: a systematic review and meta-analysis on the clinical use of MRI in diagnosis of appendicitis in pregnant women. </a:t>
            </a:r>
            <a:r>
              <a:rPr lang="en-US" sz="1200" b="1" i="0" dirty="0">
                <a:effectLst/>
                <a:latin typeface="BlinkMacSystemFont"/>
              </a:rPr>
              <a:t>World J </a:t>
            </a:r>
            <a:r>
              <a:rPr lang="en-US" sz="1200" b="1" i="0" dirty="0" err="1">
                <a:effectLst/>
                <a:latin typeface="BlinkMacSystemFont"/>
              </a:rPr>
              <a:t>Emerg</a:t>
            </a:r>
            <a:r>
              <a:rPr lang="en-US" sz="1200" b="1" i="0" dirty="0">
                <a:effectLst/>
                <a:latin typeface="BlinkMacSystemFont"/>
              </a:rPr>
              <a:t> Surg. 2019 Jul 22;14:37. </a:t>
            </a:r>
          </a:p>
        </p:txBody>
      </p:sp>
    </p:spTree>
    <p:extLst>
      <p:ext uri="{BB962C8B-B14F-4D97-AF65-F5344CB8AC3E}">
        <p14:creationId xmlns:p14="http://schemas.microsoft.com/office/powerpoint/2010/main" val="126913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DC3A7E-F33C-FD3A-5A45-36C710500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6624736" cy="476074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089F74-904D-72A9-E253-D76C74CA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>
                <a:solidFill>
                  <a:srgbClr val="002060"/>
                </a:solidFill>
                <a:effectLst/>
                <a:latin typeface="BlinkMacSystemFont"/>
              </a:rPr>
              <a:t>Анатомические соотношения у беременных в соответствии с различными квадрантами брюшной полости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F91B5-6F01-7DA6-84A3-1BCA6F952AFE}"/>
              </a:ext>
            </a:extLst>
          </p:cNvPr>
          <p:cNvSpPr txBox="1"/>
          <p:nvPr/>
        </p:nvSpPr>
        <p:spPr>
          <a:xfrm>
            <a:off x="1187624" y="6178379"/>
            <a:ext cx="73448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/>
              <a:t>По мере прогрессирования беременности кишечник смещается вбок и вверх (например, аппендикс может переместиться в правый верхний квадрант).</a:t>
            </a:r>
          </a:p>
        </p:txBody>
      </p:sp>
    </p:spTree>
    <p:extLst>
      <p:ext uri="{BB962C8B-B14F-4D97-AF65-F5344CB8AC3E}">
        <p14:creationId xmlns:p14="http://schemas.microsoft.com/office/powerpoint/2010/main" val="1016100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2400" cy="182976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ОСТРЫЙ ХОЛЕЦИСТИТ И БЕРЕМЕННОСТЬ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6632"/>
            <a:ext cx="2990800" cy="290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5482952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Хронический холецистит обостряется во время беременности у 30–35% женщин.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Заболеваниями желчевыводящих путей страдают 3% беременных.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Частота </a:t>
            </a:r>
            <a:r>
              <a:rPr lang="ru-RU" b="1" dirty="0" err="1">
                <a:solidFill>
                  <a:srgbClr val="002060"/>
                </a:solidFill>
              </a:rPr>
              <a:t>холецистэктомии</a:t>
            </a:r>
            <a:r>
              <a:rPr lang="ru-RU" b="1" dirty="0">
                <a:solidFill>
                  <a:srgbClr val="002060"/>
                </a:solidFill>
              </a:rPr>
              <a:t> при беременности составляет 0,1–0,3%.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Эпидемиология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8471" y="1412776"/>
            <a:ext cx="321918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4474840" cy="3946443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Беременность может быть провоцирующим фактором острого холецистита, поскольку при ней возникает </a:t>
            </a:r>
            <a:r>
              <a:rPr lang="ru-RU" sz="2000" b="1" dirty="0" err="1">
                <a:solidFill>
                  <a:srgbClr val="002060"/>
                </a:solidFill>
              </a:rPr>
              <a:t>дискинезия</a:t>
            </a:r>
            <a:r>
              <a:rPr lang="ru-RU" sz="2000" b="1" dirty="0">
                <a:solidFill>
                  <a:srgbClr val="002060"/>
                </a:solidFill>
              </a:rPr>
              <a:t> жёлчных путей, наблюдают затруднение оттока жёлчи; во второй половине беременности возможна </a:t>
            </a:r>
            <a:r>
              <a:rPr lang="ru-RU" sz="2000" b="1" dirty="0" err="1">
                <a:solidFill>
                  <a:srgbClr val="002060"/>
                </a:solidFill>
              </a:rPr>
              <a:t>гиперхолестеринемия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Патогенез ОХ у беременных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65654"/>
            <a:ext cx="3709292" cy="408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680520" cy="434908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ru-RU" sz="2400" b="1" dirty="0"/>
              <a:t>Острый холецистит встречается у беременных нередко. </a:t>
            </a:r>
          </a:p>
          <a:p>
            <a:r>
              <a:rPr lang="ru-RU" sz="2400" b="1" dirty="0"/>
              <a:t>Острым холециститом чаще болеют женщины с нарушением обмена веществ, во время беременности особое значение приобретает развивающаяся </a:t>
            </a:r>
            <a:r>
              <a:rPr lang="ru-RU" sz="2400" b="1" dirty="0" err="1"/>
              <a:t>гиперхолестеринемия</a:t>
            </a:r>
            <a:r>
              <a:rPr lang="ru-RU" sz="2400" b="1" dirty="0"/>
              <a:t>. </a:t>
            </a:r>
          </a:p>
          <a:p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64283" cy="38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922114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</a:rPr>
              <a:t>Острый холецистит и беременность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4906888" cy="475252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Заболевание проявляется болями в правом подреберье с иррадиацией под правую лопатку, в плечо; иногда боли имеют тупой характер.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Присоединяются тошнота, рвота, изжога.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При пальпации обнаруживается болезненность в области желчного пузыря.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Клиническая картина ОХ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146264"/>
            <a:ext cx="3447969" cy="35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915000" cy="4925144"/>
          </a:xfrm>
          <a:solidFill>
            <a:srgbClr val="002060"/>
          </a:solidFill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симптом </a:t>
            </a:r>
            <a:r>
              <a:rPr lang="ru-RU" b="1" dirty="0" err="1">
                <a:solidFill>
                  <a:srgbClr val="FFFF00"/>
                </a:solidFill>
              </a:rPr>
              <a:t>Ортнера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/>
              <a:t>(боль при поколачивании правой рёберной дуги ребром ладони), </a:t>
            </a:r>
          </a:p>
          <a:p>
            <a:r>
              <a:rPr lang="ru-RU" b="1" dirty="0"/>
              <a:t>симптом </a:t>
            </a:r>
            <a:r>
              <a:rPr lang="ru-RU" b="1" dirty="0">
                <a:solidFill>
                  <a:srgbClr val="FFFF00"/>
                </a:solidFill>
              </a:rPr>
              <a:t>Керра</a:t>
            </a:r>
            <a:r>
              <a:rPr lang="ru-RU" b="1" dirty="0"/>
              <a:t> (усиление боли при глубоком вдохе, когда пальпирующая рука касается воспалённого жёлчного пузыря), </a:t>
            </a:r>
          </a:p>
          <a:p>
            <a:r>
              <a:rPr lang="ru-RU" b="1" dirty="0"/>
              <a:t>симптом </a:t>
            </a:r>
            <a:r>
              <a:rPr lang="ru-RU" b="1" dirty="0" err="1">
                <a:solidFill>
                  <a:srgbClr val="FFFF00"/>
                </a:solidFill>
              </a:rPr>
              <a:t>Мерфи</a:t>
            </a:r>
            <a:r>
              <a:rPr lang="ru-RU" b="1" dirty="0"/>
              <a:t> (непроизвольная задержка дыхания на вдохе при давлении на область правого подреберья); </a:t>
            </a:r>
          </a:p>
          <a:p>
            <a:r>
              <a:rPr lang="ru-RU" b="1" dirty="0"/>
              <a:t>симптом </a:t>
            </a:r>
            <a:r>
              <a:rPr lang="ru-RU" b="1" dirty="0" err="1">
                <a:solidFill>
                  <a:srgbClr val="FFFF00"/>
                </a:solidFill>
              </a:rPr>
              <a:t>Мюсси</a:t>
            </a:r>
            <a:r>
              <a:rPr lang="ru-RU" b="1" dirty="0"/>
              <a:t> (болезненность при пальпации между ножками правой </a:t>
            </a:r>
            <a:r>
              <a:rPr lang="ru-RU" b="1" dirty="0" err="1"/>
              <a:t>грудиноключичнососцевидной</a:t>
            </a:r>
            <a:r>
              <a:rPr lang="ru-RU" b="1" dirty="0"/>
              <a:t> мышцы).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844824"/>
            <a:ext cx="22193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Специфические симптомы острого холецистита</a:t>
            </a:r>
            <a:r>
              <a:rPr lang="ru-RU" b="1" dirty="0">
                <a:solidFill>
                  <a:srgbClr val="002060"/>
                </a:solidFill>
              </a:rPr>
              <a:t>: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383" y="1700237"/>
            <a:ext cx="4906888" cy="430648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Чаще всего встречаются поражения органов желудочно-кишечного тракта: аппендикса (до 90 % причин "острого живота" при беременности), желчного пузыря и поджелудочной железы, желудка, кишечника (до 10%).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85010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Возможные </a:t>
            </a:r>
            <a:r>
              <a:rPr lang="ru-RU" sz="2800" dirty="0" err="1">
                <a:solidFill>
                  <a:srgbClr val="002060"/>
                </a:solidFill>
              </a:rPr>
              <a:t>экстрагенитальные</a:t>
            </a:r>
            <a:r>
              <a:rPr lang="ru-RU" sz="2800" dirty="0">
                <a:solidFill>
                  <a:srgbClr val="002060"/>
                </a:solidFill>
              </a:rPr>
              <a:t> причины «острого живота» в акушерстве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00808"/>
            <a:ext cx="3367261" cy="33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1328"/>
            <a:ext cx="5410944" cy="452596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При выявлении признаков острого холецистита у беременной или роженицы тактику их ведения всегда необходимо согласовывать с хирургами. </a:t>
            </a:r>
          </a:p>
          <a:p>
            <a:r>
              <a:rPr lang="ru-RU" b="1" dirty="0">
                <a:solidFill>
                  <a:srgbClr val="002060"/>
                </a:solidFill>
              </a:rPr>
              <a:t>Выжидательная тактика допустима только при катаральной форме острого холецистита.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Тактика ведения беременных с ОХ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636912"/>
            <a:ext cx="2961117" cy="22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82976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ОСТРЫЙ ПАНКРЕАТИТ И БЕРЕМЕННОСТЬ</a:t>
            </a:r>
          </a:p>
        </p:txBody>
      </p:sp>
      <p:pic>
        <p:nvPicPr>
          <p:cNvPr id="4" name="Picture 2" descr="F:\pancreonecr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1" y="193638"/>
            <a:ext cx="2919526" cy="2489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Беременность и острый панкреатит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2060848"/>
            <a:ext cx="4040188" cy="3744416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Среди острых заболеваний органов брюшной полости панкреатит занимает 3-е место после острого аппендицита и острого холецистита. </a:t>
            </a:r>
          </a:p>
          <a:p>
            <a:endParaRPr lang="ru-RU" dirty="0"/>
          </a:p>
        </p:txBody>
      </p:sp>
      <p:pic>
        <p:nvPicPr>
          <p:cNvPr id="7" name="Picture 2" descr="F:\origina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992" y="1556792"/>
            <a:ext cx="4533487" cy="5097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5313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 беременных заболевание протекает тяжелее; развитию панкреатита способствуют не только механические нарушения, препятствующие оттоку панкреатического сока, но и гормональные изменения, свойственные беременности.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Беременность и острый панкреатит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4008" y="1628800"/>
            <a:ext cx="429521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Беременность и острый панкреатит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solidFill>
            <a:srgbClr val="002060"/>
          </a:solidFill>
        </p:spPr>
        <p:txBody>
          <a:bodyPr/>
          <a:lstStyle/>
          <a:p>
            <a:pPr algn="ctr"/>
            <a:r>
              <a:rPr lang="ru-RU" b="1" dirty="0" err="1"/>
              <a:t>Панкреонекроз</a:t>
            </a: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51520" y="1772816"/>
            <a:ext cx="4245868" cy="361324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 беременных чаще всего встречается отечный панкреатит, реже — </a:t>
            </a:r>
            <a:r>
              <a:rPr lang="ru-RU" b="1" dirty="0" err="1">
                <a:solidFill>
                  <a:srgbClr val="002060"/>
                </a:solidFill>
              </a:rPr>
              <a:t>панкреонекроз</a:t>
            </a:r>
            <a:r>
              <a:rPr lang="ru-RU" b="1" dirty="0">
                <a:solidFill>
                  <a:srgbClr val="002060"/>
                </a:solidFill>
              </a:rPr>
              <a:t> и гнойный панкреатит.</a:t>
            </a:r>
          </a:p>
          <a:p>
            <a:r>
              <a:rPr lang="ru-RU" b="1" dirty="0">
                <a:solidFill>
                  <a:srgbClr val="002060"/>
                </a:solidFill>
              </a:rPr>
              <a:t>От клинической формы зависит выраженность симптомов заболевания у беременных.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F:\Болезнь-панкреатит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1700808"/>
            <a:ext cx="4041775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Беременность и острый панкреатит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Тотальный  </a:t>
            </a:r>
            <a:r>
              <a:rPr lang="ru-RU" sz="2000" b="1" dirty="0" err="1"/>
              <a:t>панкреонекроз</a:t>
            </a:r>
            <a:endParaRPr lang="ru-RU" sz="20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51520" y="1444294"/>
            <a:ext cx="4245868" cy="394176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Заболевание начинается с острого панкреатита, который затем переходит в жировой и геморрагический </a:t>
            </a:r>
            <a:r>
              <a:rPr lang="ru-RU" b="1" dirty="0" err="1">
                <a:solidFill>
                  <a:srgbClr val="002060"/>
                </a:solidFill>
              </a:rPr>
              <a:t>панкреонекроз</a:t>
            </a:r>
            <a:r>
              <a:rPr lang="ru-RU" b="1" dirty="0">
                <a:solidFill>
                  <a:srgbClr val="002060"/>
                </a:solidFill>
              </a:rPr>
              <a:t>, который может поражать отдельные участки железы, или большую часть ее, или целиком (очаговый, </a:t>
            </a:r>
            <a:r>
              <a:rPr lang="ru-RU" b="1" dirty="0" err="1">
                <a:solidFill>
                  <a:srgbClr val="002060"/>
                </a:solidFill>
              </a:rPr>
              <a:t>субтотальный</a:t>
            </a:r>
            <a:r>
              <a:rPr lang="ru-RU" b="1" dirty="0">
                <a:solidFill>
                  <a:srgbClr val="002060"/>
                </a:solidFill>
              </a:rPr>
              <a:t> или тотальный </a:t>
            </a:r>
            <a:r>
              <a:rPr lang="ru-RU" b="1" dirty="0" err="1">
                <a:solidFill>
                  <a:srgbClr val="002060"/>
                </a:solidFill>
              </a:rPr>
              <a:t>панкреонекроз</a:t>
            </a:r>
            <a:r>
              <a:rPr lang="ru-RU" b="1" dirty="0">
                <a:solidFill>
                  <a:srgbClr val="002060"/>
                </a:solidFill>
              </a:rPr>
              <a:t>). </a:t>
            </a:r>
          </a:p>
          <a:p>
            <a:endParaRPr lang="ru-RU" dirty="0"/>
          </a:p>
        </p:txBody>
      </p:sp>
      <p:pic>
        <p:nvPicPr>
          <p:cNvPr id="3074" name="Picture 2" descr="F:\pancreonecroz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1484785"/>
            <a:ext cx="4041775" cy="344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1" y="1844824"/>
            <a:ext cx="5554960" cy="4525963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Беременные жалуются на появление рвоты и болей в </a:t>
            </a:r>
            <a:r>
              <a:rPr lang="ru-RU" sz="2000" b="1" dirty="0" err="1">
                <a:solidFill>
                  <a:srgbClr val="002060"/>
                </a:solidFill>
              </a:rPr>
              <a:t>эпигастральной</a:t>
            </a:r>
            <a:r>
              <a:rPr lang="ru-RU" sz="2000" b="1" dirty="0">
                <a:solidFill>
                  <a:srgbClr val="002060"/>
                </a:solidFill>
              </a:rPr>
              <a:t> области, ухудшение общего состояния, плохой аппетит, бессонницу.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Боли со временем становятся резкими, рвота приобретает мучительный, неукротимый характер.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Повышается температура тела. Появляется вздутие живота, парез кишечника. У 40% больных появляется желтушность кожных покровов и склер.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Иногда отмечаются неврологические симптомы, головная боль, спутанность сознания. 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Клиническая картина острого панкреатита</a:t>
            </a:r>
          </a:p>
        </p:txBody>
      </p:sp>
      <p:pic>
        <p:nvPicPr>
          <p:cNvPr id="5122" name="Picture 2" descr="F:\Панкр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581" y="1628800"/>
            <a:ext cx="3054885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Клиническая картина острого панкреатита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932040" y="5410200"/>
            <a:ext cx="3754761" cy="76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79512" y="1628800"/>
            <a:ext cx="4392488" cy="475252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 пальпации живота отмечается зона болезненности в </a:t>
            </a:r>
            <a:r>
              <a:rPr lang="ru-RU" b="1" dirty="0" err="1">
                <a:solidFill>
                  <a:srgbClr val="002060"/>
                </a:solidFill>
              </a:rPr>
              <a:t>эпигастральной</a:t>
            </a:r>
            <a:r>
              <a:rPr lang="ru-RU" b="1" dirty="0">
                <a:solidFill>
                  <a:srgbClr val="002060"/>
                </a:solidFill>
              </a:rPr>
              <a:t> области в проекции поджелудочной железы. </a:t>
            </a:r>
          </a:p>
          <a:p>
            <a:r>
              <a:rPr lang="ru-RU" b="1" dirty="0">
                <a:solidFill>
                  <a:srgbClr val="002060"/>
                </a:solidFill>
              </a:rPr>
              <a:t>Диагностика острого панкреатита у беременных представляется трудной. </a:t>
            </a:r>
          </a:p>
          <a:p>
            <a:r>
              <a:rPr lang="ru-RU" b="1" dirty="0">
                <a:solidFill>
                  <a:srgbClr val="002060"/>
                </a:solidFill>
              </a:rPr>
              <a:t>Необходимо дифференцировать острый панкреатит от </a:t>
            </a:r>
            <a:r>
              <a:rPr lang="ru-RU" b="1" dirty="0" err="1">
                <a:solidFill>
                  <a:srgbClr val="C00000"/>
                </a:solidFill>
              </a:rPr>
              <a:t>преэклампсии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C00000"/>
                </a:solidFill>
              </a:rPr>
              <a:t>преждевременной отслойки плаценты</a:t>
            </a:r>
            <a:r>
              <a:rPr lang="ru-RU" b="1" dirty="0">
                <a:solidFill>
                  <a:srgbClr val="002060"/>
                </a:solidFill>
              </a:rPr>
              <a:t>, мочекаменной болезни, острого холецистита.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844" y="1700808"/>
            <a:ext cx="3778955" cy="442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400E83-8E0B-43C7-92A5-E8D944B5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/>
              <a:t>Ультразвуковая диагностика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7A4859-FAD1-4917-831D-ABFB6447D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9089"/>
            <a:ext cx="8291264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05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A34F2BB-86E1-43B8-9B51-B26103BFB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5536F77-73F4-4C9F-8FA2-E58665B9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B2E799-0AF6-445C-9B95-B7EE5759C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9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5194920" cy="409045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Многообразие причин "острого живота" делает диагностику его нелегкой. 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 беременности поздних сроков и в родах трудности диагностики возрастают, что неминуемо сказывается на своевременности операции и играет решающую роль в ухудшении прогноза для матери и плода.</a:t>
            </a:r>
          </a:p>
          <a:p>
            <a:r>
              <a:rPr lang="ru-RU" b="1" dirty="0">
                <a:solidFill>
                  <a:srgbClr val="002060"/>
                </a:solidFill>
              </a:rPr>
              <a:t>Факт наличия беременности «уводит в сторону» врача от возможности острой хирургической патологии.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Сложности диагностики острого живота у беременных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CD22CE-E11C-48D5-B112-4E5345EB2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80928"/>
            <a:ext cx="2945904" cy="220942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DA58DCD-4EEE-4D1C-9EA3-12ED55B2B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A142A1C-5B9C-4C5A-A20D-153396A9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4B507B-3EB0-4D82-919F-B4DC78DC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10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19BD19F-563D-499F-B33A-C4A8EF50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2D9F899-4368-4D16-9593-56F293C2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B25E51A-9B1C-4E8B-A9B1-0545BEE7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"/>
            <a:ext cx="9144000" cy="69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65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EF29BBE4-12EA-7386-B870-5BA21E44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/>
              <a:t>Причиной «острого живота» у беременных женщин могут являться как гинекологические, так и </a:t>
            </a:r>
            <a:r>
              <a:rPr lang="ru-RU" sz="2000" b="1" i="1" dirty="0" err="1"/>
              <a:t>экстрагенитальные</a:t>
            </a:r>
            <a:r>
              <a:rPr lang="ru-RU" sz="2000" b="1" i="1" dirty="0"/>
              <a:t> заболевания</a:t>
            </a:r>
          </a:p>
          <a:p>
            <a:r>
              <a:rPr lang="ru-RU" sz="2000" b="1" i="1" dirty="0"/>
              <a:t>Тщательный сбор анамнеза и жалоб имеет важное значение в плане </a:t>
            </a:r>
            <a:r>
              <a:rPr lang="ru-RU" sz="2000" b="1" i="1" dirty="0" err="1"/>
              <a:t>диферинциальной</a:t>
            </a:r>
            <a:r>
              <a:rPr lang="ru-RU" sz="2000" b="1" i="1" dirty="0"/>
              <a:t> диагностики</a:t>
            </a:r>
          </a:p>
          <a:p>
            <a:r>
              <a:rPr lang="ru-RU" sz="2000" b="1" i="1" dirty="0"/>
              <a:t>Беременных с клиникой «острого живота» необходимо госпитализировать только в учреждения 3-го уровня (комплексная инструментальная и лабораторная диагностика, консультирование многопрофильными специалистами)</a:t>
            </a:r>
          </a:p>
          <a:p>
            <a:r>
              <a:rPr lang="ru-RU" sz="2000" b="1" i="1" dirty="0"/>
              <a:t>Исключение для госпитализации – беременные с кровотечением (в ближайшее родовспомогательное учреждение, оказывающее круглосуточную помощь)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98A5DA-8D90-1033-D4D3-8AA118E5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ВЫВОДЫ:</a:t>
            </a:r>
          </a:p>
        </p:txBody>
      </p:sp>
    </p:spTree>
    <p:extLst>
      <p:ext uri="{BB962C8B-B14F-4D97-AF65-F5344CB8AC3E}">
        <p14:creationId xmlns:p14="http://schemas.microsoft.com/office/powerpoint/2010/main" val="17386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F:\b024a14c200a6e5f9aab76cf3bd4fc5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890" y="265177"/>
            <a:ext cx="4263104" cy="2842070"/>
          </a:xfrm>
          <a:prstGeom prst="rect">
            <a:avLst/>
          </a:prstGeom>
          <a:noFill/>
        </p:spPr>
      </p:pic>
      <p:pic>
        <p:nvPicPr>
          <p:cNvPr id="5" name="Picture 5" descr="F:\цент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06" y="274638"/>
            <a:ext cx="4249310" cy="2831585"/>
          </a:xfrm>
          <a:prstGeom prst="rect">
            <a:avLst/>
          </a:prstGeom>
          <a:noFill/>
        </p:spPr>
      </p:pic>
      <p:pic>
        <p:nvPicPr>
          <p:cNvPr id="6" name="Picture 2" descr="F:\f_aW1nLWZvdGtpLnlhbmRleC5ydS9nZXQvOTEyMTA2LzMwMzQ4MTUyLjI1Yi8wXzk0ZjNmXzlmZTc4ZGU4X29yaWc_X19pZD0xMDQwNzY=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890" y="3751778"/>
            <a:ext cx="4263104" cy="2795039"/>
          </a:xfrm>
          <a:prstGeom prst="rect">
            <a:avLst/>
          </a:prstGeom>
          <a:noFill/>
        </p:spPr>
      </p:pic>
      <p:pic>
        <p:nvPicPr>
          <p:cNvPr id="7" name="Picture 3" descr="F:\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6007" y="3749630"/>
            <a:ext cx="4249309" cy="279503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8684" y="3104965"/>
            <a:ext cx="8606632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</a:rPr>
              <a:t>Благодарю за внимание!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47369" y="3749630"/>
            <a:ext cx="3397084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350" b="1" dirty="0"/>
              <a:t>Vitaly </a:t>
            </a:r>
            <a:r>
              <a:rPr lang="en-US" sz="1350" b="1" dirty="0" err="1"/>
              <a:t>Tskhay</a:t>
            </a:r>
            <a:r>
              <a:rPr lang="en-US" sz="1350" b="1" dirty="0"/>
              <a:t> </a:t>
            </a:r>
            <a:r>
              <a:rPr lang="ru-RU" sz="1350" b="1" dirty="0"/>
              <a:t>– </a:t>
            </a:r>
            <a:r>
              <a:rPr lang="en-US" sz="1350" b="1" dirty="0" err="1"/>
              <a:t>Em</a:t>
            </a:r>
            <a:r>
              <a:rPr lang="en-US" sz="1350" b="1" dirty="0"/>
              <a:t>-l</a:t>
            </a:r>
            <a:r>
              <a:rPr lang="ru-RU" sz="1350" b="1" dirty="0"/>
              <a:t>: </a:t>
            </a:r>
            <a:r>
              <a:rPr lang="en-US" sz="1350" b="1" dirty="0"/>
              <a:t>tchai@yandex.ru</a:t>
            </a:r>
            <a:endParaRPr lang="ru-RU" sz="1350" b="1" dirty="0"/>
          </a:p>
        </p:txBody>
      </p:sp>
    </p:spTree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376616"/>
            <a:ext cx="7772400" cy="2324471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ПЕРЕКРУТ НОЖКИ ОПУХОЛИ ЯИЧНИКА У БЕРЕМЕННЫХ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6632"/>
            <a:ext cx="2864767" cy="222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00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/>
          </a:p>
          <a:p>
            <a:r>
              <a:rPr lang="ru-RU" dirty="0"/>
              <a:t>   </a:t>
            </a:r>
            <a:r>
              <a:rPr lang="ru-RU" b="1" dirty="0">
                <a:solidFill>
                  <a:srgbClr val="002060"/>
                </a:solidFill>
              </a:rPr>
              <a:t>внезапное возникновение резких болей, сильные приступообразные боли внизу живота с иррадиацией в нижние конечности и поясницу;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напряжение передней брюшной стенки;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положительный симптом </a:t>
            </a:r>
            <a:r>
              <a:rPr lang="ru-RU" b="1" dirty="0" err="1">
                <a:solidFill>
                  <a:srgbClr val="002060"/>
                </a:solidFill>
              </a:rPr>
              <a:t>Щёткина</a:t>
            </a:r>
            <a:r>
              <a:rPr lang="ru-RU" b="1" dirty="0">
                <a:solidFill>
                  <a:srgbClr val="002060"/>
                </a:solidFill>
              </a:rPr>
              <a:t>–</a:t>
            </a:r>
            <a:r>
              <a:rPr lang="ru-RU" b="1" dirty="0" err="1">
                <a:solidFill>
                  <a:srgbClr val="002060"/>
                </a:solidFill>
              </a:rPr>
              <a:t>Блюмберга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нередко наблюдается тошнота или рвота;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парез кишечника;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задержка стула, реже понос;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повышенная температура тела;</a:t>
            </a:r>
          </a:p>
          <a:p>
            <a:r>
              <a:rPr lang="ru-RU" b="1" dirty="0">
                <a:solidFill>
                  <a:srgbClr val="002060"/>
                </a:solidFill>
              </a:rPr>
              <a:t>   частый пульс;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бледность кожи и слизистых;</a:t>
            </a:r>
          </a:p>
          <a:p>
            <a:r>
              <a:rPr lang="ru-RU" b="1" dirty="0">
                <a:solidFill>
                  <a:srgbClr val="002060"/>
                </a:solidFill>
              </a:rPr>
              <a:t>   холодный пот;</a:t>
            </a:r>
          </a:p>
          <a:p>
            <a:r>
              <a:rPr lang="ru-RU" b="1" dirty="0">
                <a:solidFill>
                  <a:srgbClr val="002060"/>
                </a:solidFill>
              </a:rPr>
              <a:t>   гипотония; </a:t>
            </a:r>
          </a:p>
          <a:p>
            <a:r>
              <a:rPr lang="ru-RU" b="1" dirty="0">
                <a:solidFill>
                  <a:srgbClr val="002060"/>
                </a:solidFill>
              </a:rPr>
              <a:t>   вынужденное положение больной.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Клиника полного </a:t>
            </a:r>
            <a:r>
              <a:rPr lang="ru-RU" sz="3600" dirty="0" err="1">
                <a:solidFill>
                  <a:srgbClr val="002060"/>
                </a:solidFill>
              </a:rPr>
              <a:t>перекрута</a:t>
            </a:r>
            <a:r>
              <a:rPr lang="ru-RU" sz="3600" dirty="0">
                <a:solidFill>
                  <a:srgbClr val="002060"/>
                </a:solidFill>
              </a:rPr>
              <a:t> ножки опухоли яичника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4330824" cy="445049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Кровопотеря может быть весьма значительной, увеличиваясь при иногда наступающем разрыве капсулы до 1,5—2 л. 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При полном, тем более многократном, </a:t>
            </a:r>
            <a:r>
              <a:rPr lang="ru-RU" b="1" dirty="0" err="1">
                <a:solidFill>
                  <a:srgbClr val="002060"/>
                </a:solidFill>
              </a:rPr>
              <a:t>перекруте</a:t>
            </a:r>
            <a:r>
              <a:rPr lang="ru-RU" b="1" dirty="0">
                <a:solidFill>
                  <a:srgbClr val="002060"/>
                </a:solidFill>
              </a:rPr>
              <a:t> ножки кровоток прекращается, что быстро приводит к ее некрозу, а затем и к развитию перитонита.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Клиника </a:t>
            </a:r>
            <a:r>
              <a:rPr lang="ru-RU" sz="3200" dirty="0" err="1">
                <a:solidFill>
                  <a:srgbClr val="002060"/>
                </a:solidFill>
              </a:rPr>
              <a:t>перекрута</a:t>
            </a:r>
            <a:r>
              <a:rPr lang="ru-RU" sz="3200" dirty="0">
                <a:solidFill>
                  <a:srgbClr val="002060"/>
                </a:solidFill>
              </a:rPr>
              <a:t> опухоли яичника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425" y="1412776"/>
            <a:ext cx="421957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9737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НЕКРОЗ МИОМАТОЗНОГО УЗЛА ВО ВРЕМЯ БЕРЕМЕННОСТИ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2685485" cy="237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1611</TotalTime>
  <Words>2495</Words>
  <Application>Microsoft Office PowerPoint</Application>
  <PresentationFormat>Экран (4:3)</PresentationFormat>
  <Paragraphs>227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Arial</vt:lpstr>
      <vt:lpstr>BlinkMacSystemFont</vt:lpstr>
      <vt:lpstr>Calibri</vt:lpstr>
      <vt:lpstr>Lucida Sans Unicode</vt:lpstr>
      <vt:lpstr>Merriweather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Возможные причины «острого живота» в акушерстве</vt:lpstr>
      <vt:lpstr>Не акушерские причины и проявления острого живота у беременных женщин</vt:lpstr>
      <vt:lpstr>Возможные экстрагенитальные причины «острого живота» в акушерстве</vt:lpstr>
      <vt:lpstr>Сложности диагностики острого живота у беременных</vt:lpstr>
      <vt:lpstr>ПЕРЕКРУТ НОЖКИ ОПУХОЛИ ЯИЧНИКА У БЕРЕМЕННЫХ</vt:lpstr>
      <vt:lpstr>Клиника полного перекрута ножки опухоли яичника</vt:lpstr>
      <vt:lpstr>Клиника перекрута опухоли яичника</vt:lpstr>
      <vt:lpstr>НЕКРОЗ МИОМАТОЗНОГО УЗЛА ВО ВРЕМЯ БЕРЕМЕННОСТИ</vt:lpstr>
      <vt:lpstr>Нарушения питания узла миомы матки (некроз узла)</vt:lpstr>
      <vt:lpstr>РЕДКИЕ ОСЛОЖНЕНИЯ МИОМЫ МАТКИ У БЕРЕМЕННЫХ</vt:lpstr>
      <vt:lpstr>КЛИНИКА НЕКРОЗА МИОМАТОЗНОГО УЗЛА</vt:lpstr>
      <vt:lpstr>НЕКРОЗ МИОМАТОЗНОГО УЗЛА</vt:lpstr>
      <vt:lpstr>НЕКРОЗ МИОМАТОЗНОГО УЗЛА ПРИ СРОКЕ БЕРЕМЕННОСТИ 20 НЕДЕЛЬ</vt:lpstr>
      <vt:lpstr>Инструментальные методы диагностики</vt:lpstr>
      <vt:lpstr>Врачебная тактика</vt:lpstr>
      <vt:lpstr>Оперативное лечение</vt:lpstr>
      <vt:lpstr>Презентация PowerPoint</vt:lpstr>
      <vt:lpstr>Презентация PowerPoint</vt:lpstr>
      <vt:lpstr>ВАРИКОЗ ПОВЕРХНОСТНЫХ ВЕН МАТКИ – ОДНА ИЗ САМЫХ ЧАСТЫХ ПРИЧИН РАЗРЫВОВ</vt:lpstr>
      <vt:lpstr>РАЗРЫВ ВАРИКОЗНО РАСШИРЕННЫХ  ПОВЕРХНОСТНЫХ ВЕН МАТКИ</vt:lpstr>
      <vt:lpstr> Случай спонтанного гемоперитонеума при разрыве маточных сосудов во время беременности </vt:lpstr>
      <vt:lpstr>Клинические пример – собственный случай</vt:lpstr>
      <vt:lpstr>На операции:</vt:lpstr>
      <vt:lpstr>Атравматический разрыв яичниковых вен во время беременности</vt:lpstr>
      <vt:lpstr>ОСТРЫЙ АППЕНДИЦИТ И БЕРЕМЕННОСТЬ</vt:lpstr>
      <vt:lpstr>Беременность и аппендицит, острый аппендицит при беременности</vt:lpstr>
      <vt:lpstr>ОСТРЫЙ АППЕНДИЦИТ И БЕРЕМЕННОСТЬ</vt:lpstr>
      <vt:lpstr>ОСОБЕННОСТИ КЛИНИКИ АПЕНДИЦИТА У БЕРЕМЕННЫХ</vt:lpstr>
      <vt:lpstr>ОСОБЕННОСТИ КЛИНИКИ АПЕНДИЦИТА У БЕРЕМЕННЫХ</vt:lpstr>
      <vt:lpstr>Дифференциальная диагностика</vt:lpstr>
      <vt:lpstr>Беременность и аппендицит: систематический обзор и мета-анализ клинического использования МРТ в диагностике аппендицита у беременных женщин</vt:lpstr>
      <vt:lpstr>Анатомические соотношения у беременных в соответствии с различными квадрантами брюшной полости</vt:lpstr>
      <vt:lpstr>ОСТРЫЙ ХОЛЕЦИСТИТ И БЕРЕМЕННОСТЬ</vt:lpstr>
      <vt:lpstr>Эпидемиология </vt:lpstr>
      <vt:lpstr>Патогенез ОХ у беременных</vt:lpstr>
      <vt:lpstr>Острый холецистит и беременность</vt:lpstr>
      <vt:lpstr>Клиническая картина ОХ</vt:lpstr>
      <vt:lpstr>Специфические симптомы острого холецистита:</vt:lpstr>
      <vt:lpstr>Тактика ведения беременных с ОХ</vt:lpstr>
      <vt:lpstr>ОСТРЫЙ ПАНКРЕАТИТ И БЕРЕМЕННОСТЬ</vt:lpstr>
      <vt:lpstr>Беременность и острый панкреатит </vt:lpstr>
      <vt:lpstr>Беременность и острый панкреатит </vt:lpstr>
      <vt:lpstr>Беременность и острый панкреатит </vt:lpstr>
      <vt:lpstr>Беременность и острый панкреатит </vt:lpstr>
      <vt:lpstr>Клиническая картина острого панкреатита</vt:lpstr>
      <vt:lpstr>Клиническая картина острого панкреатита</vt:lpstr>
      <vt:lpstr>Ультразвуковая диагностика</vt:lpstr>
      <vt:lpstr>Презентация PowerPoint</vt:lpstr>
      <vt:lpstr>Презентация PowerPoint</vt:lpstr>
      <vt:lpstr>Презентация PowerPoint</vt:lpstr>
      <vt:lpstr>ВЫВОДЫ: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ОСТРЫЙ ЖИВОТ В АКУШЕРСКОЙ ПРАКТИКЕ</dc:title>
  <dc:creator>ирина</dc:creator>
  <cp:lastModifiedBy>user</cp:lastModifiedBy>
  <cp:revision>81</cp:revision>
  <dcterms:created xsi:type="dcterms:W3CDTF">2012-04-30T12:25:16Z</dcterms:created>
  <dcterms:modified xsi:type="dcterms:W3CDTF">2023-04-27T03:03:31Z</dcterms:modified>
</cp:coreProperties>
</file>