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8" r:id="rId3"/>
    <p:sldId id="258" r:id="rId4"/>
    <p:sldId id="259" r:id="rId5"/>
    <p:sldId id="277" r:id="rId6"/>
    <p:sldId id="260" r:id="rId7"/>
    <p:sldId id="299" r:id="rId8"/>
    <p:sldId id="280" r:id="rId9"/>
    <p:sldId id="281" r:id="rId10"/>
    <p:sldId id="268" r:id="rId11"/>
    <p:sldId id="282" r:id="rId12"/>
    <p:sldId id="283" r:id="rId13"/>
    <p:sldId id="284" r:id="rId14"/>
    <p:sldId id="261" r:id="rId15"/>
    <p:sldId id="285" r:id="rId16"/>
    <p:sldId id="286" r:id="rId17"/>
    <p:sldId id="287" r:id="rId18"/>
    <p:sldId id="288" r:id="rId19"/>
    <p:sldId id="262" r:id="rId20"/>
    <p:sldId id="279" r:id="rId21"/>
    <p:sldId id="278" r:id="rId22"/>
    <p:sldId id="263" r:id="rId23"/>
    <p:sldId id="271" r:id="rId24"/>
    <p:sldId id="289" r:id="rId25"/>
    <p:sldId id="264" r:id="rId26"/>
    <p:sldId id="273" r:id="rId27"/>
    <p:sldId id="274" r:id="rId28"/>
    <p:sldId id="276" r:id="rId29"/>
    <p:sldId id="275" r:id="rId30"/>
    <p:sldId id="293" r:id="rId31"/>
    <p:sldId id="294" r:id="rId32"/>
    <p:sldId id="296" r:id="rId33"/>
    <p:sldId id="297" r:id="rId34"/>
    <p:sldId id="292" r:id="rId35"/>
    <p:sldId id="265" r:id="rId36"/>
    <p:sldId id="295" r:id="rId37"/>
    <p:sldId id="290" r:id="rId38"/>
    <p:sldId id="272" r:id="rId39"/>
    <p:sldId id="291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71" autoAdjust="0"/>
  </p:normalViewPr>
  <p:slideViewPr>
    <p:cSldViewPr>
      <p:cViewPr varScale="1">
        <p:scale>
          <a:sx n="79" d="100"/>
          <a:sy n="79" d="100"/>
        </p:scale>
        <p:origin x="84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06.07.2020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06.07.2020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06.07.2020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06.07.2020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06.07.2020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06.07.2020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06.07.2020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06.07.2020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06.07.2020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06.07.2020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06.07.2020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06.07.2020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E%D1%84%D1%82%D0%B0%D0%BB%D1%8C%D0%BC%D0%BE%D0%BF%D0%BB%D0%B5%D0%B3%D0%B8%D1%8F" TargetMode="External"/><Relationship Id="rId2" Type="http://schemas.openxmlformats.org/officeDocument/2006/relationships/hyperlink" Target="https://ru.wikipedia.org/wiki/%D0%A2%D0%B8%D0%B0%D0%BC%D0%B8%D0%BD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ru.wikipedia.org/wiki/%D0%90%D1%82%D0%B0%D0%BA%D1%81%D0%B8%D1%8F" TargetMode="External"/><Relationship Id="rId4" Type="http://schemas.openxmlformats.org/officeDocument/2006/relationships/hyperlink" Target="https://ru.wikipedia.org/wiki/%D0%9D%D0%B5%D1%80%D0%B2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0%D0%BD%D0%B8%D0%B7%D0%BE%D0%BA%D0%BE%D1%80%D0%B8%D1%8F" TargetMode="External"/><Relationship Id="rId2" Type="http://schemas.openxmlformats.org/officeDocument/2006/relationships/hyperlink" Target="https://ru.wikipedia.org/wiki/%D0%9D%D0%B8%D1%81%D1%82%D0%B0%D0%B3%D0%BC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ru.wikipedia.org/wiki/%D0%9F%D0%B0%D1%80%D0%B5%D0%B7" TargetMode="External"/><Relationship Id="rId4" Type="http://schemas.openxmlformats.org/officeDocument/2006/relationships/hyperlink" Target="https://ru.wikipedia.org/wiki/%D0%9C%D0%B8%D0%BE%D0%B7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677002"/>
            <a:ext cx="3491880" cy="35137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03847" y="1412776"/>
            <a:ext cx="5940153" cy="2934118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Лекция № 4 (продолжение) </a:t>
            </a:r>
            <a:b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Тема: </a:t>
            </a:r>
            <a:br>
              <a:rPr lang="ru-RU" sz="4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Алкогольные психозы </a:t>
            </a:r>
            <a:endParaRPr lang="ru-RU" sz="4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306825"/>
            <a:ext cx="8136904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ГОСУДАРСТВЕННОЕ БЮДЖЕТНОЕ ОБРАЗОВАТЕЛЬНОЕ УЧРЕЖДЕНИЕ ВЫСШЕГО ОБРАЗОВАНИЯ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«КРАСНОЯРСКИЙ ГОСУДАРСТВЕННЫЙ МЕДИЦИНСКИЙ УНИВЕРСИТЕТ ИМЕНИ ПРОФЕССОРА В.Ф.ВОЙНО-ЯСЕНЕЦКОГО»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ЗДРАВООХРАНЕНИЯ РОССИЙСКОЙ ФЕДЕРАЦИИ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ФАРМАЦЕВТИЧЕСКИЙ КОЛЛЕДЖ</a:t>
            </a:r>
            <a:r>
              <a:rPr lang="ru-RU" sz="2800" i="1" dirty="0"/>
              <a:t/>
            </a:r>
            <a:br>
              <a:rPr lang="ru-RU" sz="2800" i="1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35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89929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7890" name="Picture 2" descr="http://gorod48.ru/upload/iblock/4f1/4f10709a9f7568214b001fac865b0f2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36526"/>
            <a:ext cx="9144000" cy="6994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8914" name="Picture 2" descr="http://vrachfree.com/images/organicheskij-gallyutsinoz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810539"/>
          </a:xfrm>
        </p:spPr>
        <p:txBody>
          <a:bodyPr>
            <a:noAutofit/>
          </a:bodyPr>
          <a:lstStyle/>
          <a:p>
            <a:pPr marL="109728" indent="0" algn="just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Если состояние пациента в течение двадцати четырех часов не улучшилось, не надо больше пытаться справиться с белой горячкой самим, в домашних условиях. Нужно срочно вызывать бригаду скорой помощи и госпитализировать пациента. В специализированной клинике созданы все условия, чтобы быстро привести пациента в нормальное состояние, а за этим будут следить опытные специалисты.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 ДЕЛАТЬ БЛИЗКИМ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882547"/>
          </a:xfrm>
        </p:spPr>
        <p:txBody>
          <a:bodyPr>
            <a:noAutofit/>
          </a:bodyPr>
          <a:lstStyle/>
          <a:p>
            <a:pPr marL="109728" indent="0"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Главное 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проявление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психоза ‒ вербальные (словесные) галлюцинации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без помрачения сознания. Вторично  возникают  тревога, бредовые  идеи.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Психоз 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развивается в период  отмены  алкоголя.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Слуховые обманы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сначала бывают простыми (свист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шум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), а затем возникают голоса одного или нескольких человек, иногда гул толпы. Галлюцинации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‒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истинные, голоса либо обсуждают больного в 3-м лице, либо обращаются к нему, часто звучат оскорбления, обвинения, разоблачения.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i="1" dirty="0">
                <a:latin typeface="Times New Roman" pitchFamily="18" charset="0"/>
                <a:cs typeface="Times New Roman" pitchFamily="18" charset="0"/>
              </a:rPr>
              <a:t>Алкогольный   галлюциноз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807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9938" name="Picture 2" descr="http://ppt4web.ru/images/242/15387/640/img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68560" y="0"/>
            <a:ext cx="9906350" cy="803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986" name="Picture 2" descr="http://reliableguide.org/images/anxiety/panic-attacks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36525"/>
            <a:ext cx="9144000" cy="6994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3010" name="Picture 2" descr="https://aimeedavisjourno.files.wordpress.com/2014/11/loud-noi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36526"/>
            <a:ext cx="9144000" cy="70939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4034" name="Picture 2" descr="http://nashaplaneta.su/_bl/530/1079469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36526"/>
            <a:ext cx="9144000" cy="6994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980728"/>
            <a:ext cx="8229600" cy="5400600"/>
          </a:xfrm>
        </p:spPr>
        <p:txBody>
          <a:bodyPr>
            <a:noAutofit/>
          </a:bodyPr>
          <a:lstStyle/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ариант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хронического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алкогольного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параноида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‒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алкогольный 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бред ревности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пациенты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обычно настойчиво скрывают свои подозрения от окружающих (особенно от медицинских работников), однако постоянно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высказывают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их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супруге. Пациент ревнует без факта измены. Прослеживаются элементы тщательного допроса объекта ревности.</a:t>
            </a:r>
          </a:p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Пациенты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 алкогольным бредом ревности опасны для своих жен в связи с бредовым поведением и возможностью жестокой агрессии, вплоть до убийства. </a:t>
            </a:r>
          </a:p>
          <a:p>
            <a:endParaRPr lang="ru-RU" sz="2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4400" i="1" dirty="0">
                <a:latin typeface="Times New Roman" pitchFamily="18" charset="0"/>
                <a:cs typeface="Times New Roman" pitchFamily="18" charset="0"/>
              </a:rPr>
              <a:t>Алкогольный параноид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1563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Алкогольный делирий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Алкогольный галлюциноз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Алкогольный параноид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Корсаковский психоз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Энцефалопатия Гайе-Вернике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Принципы лечения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Уход за больным алкоголизмом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лекции: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82934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328"/>
            <a:ext cx="86868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 descr="http://www.dyatlovo.info/files/u1/mother-child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71014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 descr="http://teens.ucoz.ru/_pu/0/79958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481328"/>
            <a:ext cx="8686800" cy="4539960"/>
          </a:xfrm>
        </p:spPr>
        <p:txBody>
          <a:bodyPr>
            <a:normAutofit fontScale="92500" lnSpcReduction="20000"/>
          </a:bodyPr>
          <a:lstStyle/>
          <a:p>
            <a:pPr marL="109728" indent="0">
              <a:buNone/>
            </a:pP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Психические </a:t>
            </a:r>
            <a:r>
              <a:rPr lang="ru-RU" sz="4200" dirty="0">
                <a:latin typeface="Times New Roman" pitchFamily="18" charset="0"/>
                <a:cs typeface="Times New Roman" pitchFamily="18" charset="0"/>
              </a:rPr>
              <a:t>расстройства представлены триадой симптомов: амнезией (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фиксационной), </a:t>
            </a:r>
            <a:r>
              <a:rPr lang="ru-RU" sz="4200" dirty="0">
                <a:latin typeface="Times New Roman" pitchFamily="18" charset="0"/>
                <a:cs typeface="Times New Roman" pitchFamily="18" charset="0"/>
              </a:rPr>
              <a:t>амнестической дезориентировкой и 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конфабуляциями (расстройствами памяти, обозначающими ложное воспоминание). </a:t>
            </a:r>
            <a:r>
              <a:rPr lang="ru-RU" sz="4200" dirty="0">
                <a:latin typeface="Times New Roman" pitchFamily="18" charset="0"/>
                <a:cs typeface="Times New Roman" pitchFamily="18" charset="0"/>
              </a:rPr>
              <a:t>Знания и навыки, приобретенные до болезни, сохраняются.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i="1" dirty="0">
                <a:latin typeface="Times New Roman" pitchFamily="18" charset="0"/>
                <a:cs typeface="Times New Roman" pitchFamily="18" charset="0"/>
              </a:rPr>
              <a:t>Корсаковский психоз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335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74638"/>
            <a:ext cx="7560840" cy="5818658"/>
          </a:xfrm>
        </p:spPr>
      </p:pic>
    </p:spTree>
    <p:extLst>
      <p:ext uri="{BB962C8B-B14F-4D97-AF65-F5344CB8AC3E}">
        <p14:creationId xmlns:p14="http://schemas.microsoft.com/office/powerpoint/2010/main" val="233420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5058" name="Picture 2" descr="http://images.ipncloud.com/dyn_images/1500/91/694962479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36525"/>
            <a:ext cx="9144000" cy="6994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5472608"/>
          </a:xfrm>
        </p:spPr>
        <p:txBody>
          <a:bodyPr>
            <a:noAutofit/>
          </a:bodyPr>
          <a:lstStyle/>
          <a:p>
            <a:pPr marL="109728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острое или подострое поражение среднего мозга и гипоталамуса вследствие дефицита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2" tooltip="Тиамин"/>
              </a:rPr>
              <a:t>витамина B</a:t>
            </a:r>
            <a:r>
              <a:rPr lang="ru-RU" sz="2400" baseline="-25000" dirty="0" smtClean="0">
                <a:latin typeface="Times New Roman" pitchFamily="18" charset="0"/>
                <a:cs typeface="Times New Roman" pitchFamily="18" charset="0"/>
                <a:hlinkClick r:id="rId2" tooltip="Тиамин"/>
              </a:rPr>
              <a:t>1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09728" indent="0" algn="just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Начало психоза напоминает тяжелый алкогольный делирий,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но вскоре состояние переходит в оглушение или сопор, появляются неврологические расстройства.</a:t>
            </a:r>
          </a:p>
          <a:p>
            <a:pPr marL="109728" indent="0" algn="just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Классическая триада симптомов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‒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3" tooltip="Офтальмоплегия"/>
              </a:rPr>
              <a:t>офтальмоплегия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(паралич мышц глаза  вследствие поражения глазодвигательных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4" tooltip="Нерв"/>
              </a:rPr>
              <a:t>нервов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), </a:t>
            </a:r>
          </a:p>
          <a:p>
            <a:pPr marL="109728" indent="0" algn="just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  <a:hlinkClick r:id="rId5" tooltip="Атаксия"/>
              </a:rPr>
              <a:t>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5" tooltip="Атаксия"/>
              </a:rPr>
              <a:t>таксия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‒ нарушение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координации движений, не связанное с мышечной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слабостью. Это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касается координации движений рук и ног, а также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походки, иногда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элементы атаксии выделяют в дыхании 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речи,  </a:t>
            </a:r>
          </a:p>
          <a:p>
            <a:pPr marL="109728" indent="0" algn="just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ыключение сознания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оглушенность, сопор, кома.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0768"/>
          </a:xfrm>
        </p:spPr>
        <p:txBody>
          <a:bodyPr>
            <a:normAutofit/>
          </a:bodyPr>
          <a:lstStyle/>
          <a:p>
            <a:r>
              <a:rPr lang="ru-RU" sz="4400" i="1" dirty="0">
                <a:latin typeface="Times New Roman" pitchFamily="18" charset="0"/>
                <a:cs typeface="Times New Roman" pitchFamily="18" charset="0"/>
              </a:rPr>
              <a:t>Энцефалопатия </a:t>
            </a:r>
            <a:r>
              <a:rPr lang="ru-RU" sz="4400" i="1" dirty="0" smtClean="0">
                <a:latin typeface="Times New Roman" pitchFamily="18" charset="0"/>
                <a:cs typeface="Times New Roman" pitchFamily="18" charset="0"/>
              </a:rPr>
              <a:t>Гайе-Вернике ‒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18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524000" y="3104039"/>
          <a:ext cx="6096000" cy="365760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b="1" dirty="0"/>
                        <a:t>Офтальмоплегия</a:t>
                      </a: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5" name="Picture 1" descr="Duane syndrom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336704"/>
          </a:xfrm>
        </p:spPr>
        <p:txBody>
          <a:bodyPr>
            <a:noAutofit/>
          </a:bodyPr>
          <a:lstStyle/>
          <a:p>
            <a:pPr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Из глазодвигательных расстройств также отмечаются: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  <a:hlinkClick r:id="rId2" tooltip="Нистагм"/>
              </a:rPr>
              <a:t>нистагм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(непроизвольные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колебательные движения глаз, преимущественно в одну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сторону), птоз (опущение верхнего века), </a:t>
            </a:r>
            <a:r>
              <a:rPr lang="ru-RU" sz="2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страбизм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(косоглазие) ‒ неподвижность взора, а также зрачковые расстройства: </a:t>
            </a:r>
          </a:p>
          <a:p>
            <a:pPr algn="just"/>
            <a:r>
              <a:rPr lang="ru-RU" sz="2600" dirty="0">
                <a:latin typeface="Times New Roman" pitchFamily="18" charset="0"/>
                <a:cs typeface="Times New Roman" pitchFamily="18" charset="0"/>
                <a:hlinkClick r:id="rId3" tooltip="Анизокория"/>
              </a:rPr>
              <a:t>а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  <a:hlinkClick r:id="rId3" tooltip="Анизокория"/>
              </a:rPr>
              <a:t>низокория</a:t>
            </a:r>
            <a:r>
              <a:rPr lang="ru-RU" sz="2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(симптом, характеризующийся разным размером зрачков правого и левого глаза); </a:t>
            </a:r>
          </a:p>
          <a:p>
            <a:pPr algn="just"/>
            <a:r>
              <a:rPr lang="ru-RU" sz="2600" dirty="0" smtClean="0">
                <a:latin typeface="Times New Roman" pitchFamily="18" charset="0"/>
                <a:cs typeface="Times New Roman" pitchFamily="18" charset="0"/>
                <a:hlinkClick r:id="rId4" tooltip="Миоз"/>
              </a:rPr>
              <a:t>миоз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(значительное сужение зрачка)</a:t>
            </a:r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ослабление реакции на свет вплоть до её полного исчезновения и нарушение конвергенции. </a:t>
            </a:r>
          </a:p>
          <a:p>
            <a:pPr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Довольно часто отмечаются полиневриты, лёгкие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  <a:hlinkClick r:id="rId5" tooltip="Парез"/>
              </a:rPr>
              <a:t>парезы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(снижение силы в мышце или в группе мышц, например, в разгибателях пальцев кисти, мышцах шеи).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683568" y="1503034"/>
            <a:ext cx="7960398" cy="45259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9698" name="Picture 2" descr="http://prosindrom.com/media/sindrom-gaje-vernike-simptom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1014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688632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 основе тяжело протекающего делирия лежит тяжелая дистрофия и массовая гибель нейронов, отёк головного мозга.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Важный элемент патогенеза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‒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дефицит тиамина (витамина В1) – общий с острой энцефалопатией Гайе-Вернике.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Тяжело протекающий делирий и энцефалопатия Гайе-Вернике часто рассматриваются как патогенетически связанные состояния.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4400" i="1" dirty="0" smtClean="0">
                <a:latin typeface="Times New Roman" pitchFamily="18" charset="0"/>
                <a:cs typeface="Times New Roman" pitchFamily="18" charset="0"/>
              </a:rPr>
              <a:t>Энцефалопатия Гайе-Вернике</a:t>
            </a:r>
            <a:endParaRPr lang="ru-RU" sz="44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980728"/>
            <a:ext cx="8363272" cy="5026563"/>
          </a:xfrm>
        </p:spPr>
        <p:txBody>
          <a:bodyPr>
            <a:noAutofit/>
          </a:bodyPr>
          <a:lstStyle/>
          <a:p>
            <a:pPr marL="109728" indent="0" algn="just">
              <a:buNone/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По данным 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ВОЗ, явные психозы возникают примерно у 10% больных алкоголизмом, однако 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кратковременные (абортивные) психотические 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эпизоды встречаются у большинства пациентов. У мужчин психозы возникают в 4 раза чаще, чем у женщин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09728" indent="0" algn="just">
              <a:buNone/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Правильнее было бы называть эти психозы </a:t>
            </a: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металкогольными, 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поскольку они вызваны не алкогольной интоксикацией, а ее отдаленными последствиями.</a:t>
            </a:r>
          </a:p>
          <a:p>
            <a:pPr marL="109728" indent="0" algn="just">
              <a:buNone/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Чаще психоз развивается не на высоте опьянения, а на фоне тяжело протекающего </a:t>
            </a: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абстинентного синдрома. 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Поскольку абстинентный синдром формируется только во 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стадии болезни, психозы у больных с начальными признаками алкоголизма маловероятны.</a:t>
            </a:r>
            <a:endParaRPr lang="ru-RU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Алкогольные психозы</a:t>
            </a:r>
          </a:p>
        </p:txBody>
      </p:sp>
    </p:spTree>
    <p:extLst>
      <p:ext uri="{BB962C8B-B14F-4D97-AF65-F5344CB8AC3E}">
        <p14:creationId xmlns:p14="http://schemas.microsoft.com/office/powerpoint/2010/main" val="2961888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467951"/>
          </a:xfrm>
        </p:spPr>
        <p:txBody>
          <a:bodyPr>
            <a:normAutofit fontScale="25000" lnSpcReduction="20000"/>
          </a:bodyPr>
          <a:lstStyle/>
          <a:p>
            <a:pPr marL="109728" indent="0" algn="just">
              <a:buNone/>
            </a:pPr>
            <a:r>
              <a:rPr lang="ru-RU" sz="14400" dirty="0">
                <a:latin typeface="Times New Roman" pitchFamily="18" charset="0"/>
                <a:cs typeface="Times New Roman" pitchFamily="18" charset="0"/>
              </a:rPr>
              <a:t>проводится </a:t>
            </a:r>
            <a:r>
              <a:rPr lang="ru-RU" sz="14400" b="1" dirty="0">
                <a:latin typeface="Times New Roman" pitchFamily="18" charset="0"/>
                <a:cs typeface="Times New Roman" pitchFamily="18" charset="0"/>
              </a:rPr>
              <a:t>интенсивная терапия </a:t>
            </a:r>
            <a:r>
              <a:rPr lang="ru-RU" sz="14400" dirty="0">
                <a:latin typeface="Times New Roman" pitchFamily="18" charset="0"/>
                <a:cs typeface="Times New Roman" pitchFamily="18" charset="0"/>
              </a:rPr>
              <a:t>в полном объеме </a:t>
            </a:r>
            <a:r>
              <a:rPr lang="ru-RU" sz="14400" b="1" dirty="0">
                <a:latin typeface="Times New Roman" pitchFamily="18" charset="0"/>
                <a:cs typeface="Times New Roman" pitchFamily="18" charset="0"/>
              </a:rPr>
              <a:t>в условиях реанимационного отделения; </a:t>
            </a:r>
            <a:endParaRPr lang="ru-RU" sz="14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109728" indent="0" algn="just">
              <a:buNone/>
            </a:pPr>
            <a:r>
              <a:rPr lang="ru-RU" sz="14400" dirty="0" smtClean="0">
                <a:latin typeface="Times New Roman" pitchFamily="18" charset="0"/>
                <a:cs typeface="Times New Roman" pitchFamily="18" charset="0"/>
              </a:rPr>
              <a:t>ведется</a:t>
            </a:r>
            <a:r>
              <a:rPr lang="ru-RU" sz="14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400" b="1" dirty="0">
                <a:latin typeface="Times New Roman" pitchFamily="18" charset="0"/>
                <a:cs typeface="Times New Roman" pitchFamily="18" charset="0"/>
              </a:rPr>
              <a:t>активная дезинтоксикационная терапия, </a:t>
            </a:r>
            <a:r>
              <a:rPr lang="ru-RU" sz="14400" dirty="0">
                <a:latin typeface="Times New Roman" pitchFamily="18" charset="0"/>
                <a:cs typeface="Times New Roman" pitchFamily="18" charset="0"/>
              </a:rPr>
              <a:t>в том числе с применением методов </a:t>
            </a:r>
            <a:r>
              <a:rPr lang="ru-RU" sz="14400" b="1" dirty="0">
                <a:latin typeface="Times New Roman" pitchFamily="18" charset="0"/>
                <a:cs typeface="Times New Roman" pitchFamily="18" charset="0"/>
              </a:rPr>
              <a:t>экстракорпоральной детоксикации  </a:t>
            </a:r>
            <a:r>
              <a:rPr lang="ru-RU" sz="14400" dirty="0">
                <a:latin typeface="Times New Roman" pitchFamily="18" charset="0"/>
                <a:cs typeface="Times New Roman" pitchFamily="18" charset="0"/>
              </a:rPr>
              <a:t>(очищения крови</a:t>
            </a:r>
            <a:r>
              <a:rPr lang="ru-RU" sz="14400" dirty="0" smtClean="0">
                <a:latin typeface="Times New Roman" pitchFamily="18" charset="0"/>
                <a:cs typeface="Times New Roman" pitchFamily="18" charset="0"/>
              </a:rPr>
              <a:t>): </a:t>
            </a:r>
            <a:r>
              <a:rPr lang="ru-RU" sz="14400" dirty="0">
                <a:latin typeface="Times New Roman" pitchFamily="18" charset="0"/>
                <a:cs typeface="Times New Roman" pitchFamily="18" charset="0"/>
              </a:rPr>
              <a:t>гемодиализа, плазмафереза, </a:t>
            </a:r>
            <a:r>
              <a:rPr lang="ru-RU" sz="14400" dirty="0" smtClean="0">
                <a:latin typeface="Times New Roman" pitchFamily="18" charset="0"/>
                <a:cs typeface="Times New Roman" pitchFamily="18" charset="0"/>
              </a:rPr>
              <a:t>гемосорбции и др.</a:t>
            </a:r>
            <a:endParaRPr lang="ru-RU" sz="14400" dirty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/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Принципы лечения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048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Срочная госпитализация в стационар.</a:t>
            </a:r>
          </a:p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Тиамин (витамин В1) 50-100 мг внутривенно капельно 2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 раза в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сутки, затем переходят на  внутримышечное введение до клинического улучшения. Не следует забывать о возможности развития анафилактического шока при введении тиамина;</a:t>
            </a:r>
          </a:p>
          <a:p>
            <a:pPr algn="just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ругие витамины, например, пиридоксин (витамин В6), цианокобаламин (витамин В12), аскорбиновая и никотиновая кислоты; анаболические стероиды;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ЛЕЧЕНИЕ ЭНЦЕФАЛОПАТИИ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03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00600"/>
          </a:xfrm>
        </p:spPr>
        <p:txBody>
          <a:bodyPr>
            <a:noAutofit/>
          </a:bodyPr>
          <a:lstStyle/>
          <a:p>
            <a:pPr algn="just"/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раствор м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агния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сульфата 25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%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по 2-4 мл внутримышечно ‒ для коррекции гипомагниемии, часто сопутствующей гиповитаминозу B</a:t>
            </a:r>
            <a:r>
              <a:rPr lang="ru-RU" sz="30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елирий является показанием к назначению барбамила, хлорпромазина, диазепама, галоперидола и других психотропных средств;</a:t>
            </a:r>
          </a:p>
          <a:p>
            <a:pPr algn="just"/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ля улучшения мнестических функций, в дальнейшем назначаются курсы ноотропов, сосудистых препаратов и повторный курс тиамина (витамина В1).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ЛЕЧЕНИЕ ЭНЦЕФАЛОПАТИИ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676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Смертность при данной энцефалопатии составляет 50%.</a:t>
            </a:r>
          </a:p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Как правило пациенты погибают от печеночной недостаточности, кровоизлияний в мозг или интеркуррентных инфекций: туберкулеза легких, тяжелой пневмонии, сепсиса.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ПРОГНОЗ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733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4525963"/>
          </a:xfrm>
        </p:spPr>
        <p:txBody>
          <a:bodyPr>
            <a:noAutofit/>
          </a:bodyPr>
          <a:lstStyle/>
          <a:p>
            <a:pPr lvl="0"/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109728" lvl="0" indent="0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Принципы  лечения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304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268760"/>
            <a:ext cx="8229600" cy="5184576"/>
          </a:xfrm>
        </p:spPr>
        <p:txBody>
          <a:bodyPr>
            <a:normAutofit/>
          </a:bodyPr>
          <a:lstStyle/>
          <a:p>
            <a:pPr marL="630936" lvl="2" indent="0">
              <a:buNone/>
            </a:pPr>
            <a:endParaRPr lang="ru-RU" sz="8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ГЕМОДИАЛИЗ («искусственная почка»)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00808"/>
            <a:ext cx="9144000" cy="515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01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268760"/>
            <a:ext cx="8229600" cy="5184576"/>
          </a:xfrm>
        </p:spPr>
        <p:txBody>
          <a:bodyPr>
            <a:normAutofit fontScale="25000" lnSpcReduction="20000"/>
          </a:bodyPr>
          <a:lstStyle/>
          <a:p>
            <a:pPr marL="630936" lvl="2" indent="0">
              <a:buNone/>
            </a:pPr>
            <a:endParaRPr lang="ru-RU" sz="8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630936" lvl="2" indent="0">
              <a:buNone/>
            </a:pP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В СОСТОЯНИИ ТЯЖЕЛОГО ОПЬЯНЕНИЯ:</a:t>
            </a:r>
            <a:endParaRPr lang="ru-RU" sz="9600" b="1" dirty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9600" b="1" dirty="0">
                <a:latin typeface="Times New Roman" pitchFamily="18" charset="0"/>
                <a:cs typeface="Times New Roman" pitchFamily="18" charset="0"/>
              </a:rPr>
              <a:t>контроль за соматическим состоянием;</a:t>
            </a:r>
          </a:p>
          <a:p>
            <a:pPr marL="109728" lvl="0" indent="0">
              <a:buNone/>
            </a:pP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9600" b="1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редотвращение аспирации рвотными массами;       </a:t>
            </a:r>
          </a:p>
          <a:p>
            <a:pPr marL="109728" lvl="0" indent="0">
              <a:buNone/>
            </a:pPr>
            <a:r>
              <a:rPr lang="ru-RU" sz="8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ПРИ ВЫРАЖЕННОМ АБСТИНЕНТНОМ     </a:t>
            </a:r>
          </a:p>
          <a:p>
            <a:pPr marL="109728" lvl="0" indent="0">
              <a:buNone/>
            </a:pPr>
            <a:r>
              <a:rPr lang="ru-RU" sz="9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      СИНДРОМЕ:</a:t>
            </a:r>
            <a:endParaRPr lang="ru-RU" sz="9600" b="1" dirty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- контроль </a:t>
            </a:r>
            <a:r>
              <a:rPr lang="ru-RU" sz="9600" b="1" dirty="0">
                <a:latin typeface="Times New Roman" pitchFamily="18" charset="0"/>
                <a:cs typeface="Times New Roman" pitchFamily="18" charset="0"/>
              </a:rPr>
              <a:t>за сном, психическим и соматическим </a:t>
            </a: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      состоянием</a:t>
            </a:r>
            <a:r>
              <a:rPr lang="ru-RU" sz="9600" b="1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109728" lvl="0" indent="0">
              <a:buNone/>
            </a:pP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ПРИ АЛКОГОЛЬНЫХ ПСИХОЗАХ:</a:t>
            </a:r>
            <a:endParaRPr lang="ru-RU" sz="9600" b="1" dirty="0">
              <a:latin typeface="Times New Roman" pitchFamily="18" charset="0"/>
              <a:cs typeface="Times New Roman" pitchFamily="18" charset="0"/>
            </a:endParaRPr>
          </a:p>
          <a:p>
            <a:pPr marL="109728" indent="0" algn="just">
              <a:buNone/>
            </a:pP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- строгий </a:t>
            </a:r>
            <a:r>
              <a:rPr lang="ru-RU" sz="9600" b="1" dirty="0">
                <a:latin typeface="Times New Roman" pitchFamily="18" charset="0"/>
                <a:cs typeface="Times New Roman" pitchFamily="18" charset="0"/>
              </a:rPr>
              <a:t>надзор, предотвращение опасных поступков, в исключительных </a:t>
            </a: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случаях ‒ фиксация, активация</a:t>
            </a:r>
            <a:r>
              <a:rPr lang="ru-RU" sz="9600" b="1" dirty="0">
                <a:latin typeface="Times New Roman" pitchFamily="18" charset="0"/>
                <a:cs typeface="Times New Roman" pitchFamily="18" charset="0"/>
              </a:rPr>
              <a:t>, предотвращение последствий обездвиженности и </a:t>
            </a: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развития гипостатической </a:t>
            </a:r>
            <a:r>
              <a:rPr lang="ru-RU" sz="9600" b="1" dirty="0">
                <a:latin typeface="Times New Roman" pitchFamily="18" charset="0"/>
                <a:cs typeface="Times New Roman" pitchFamily="18" charset="0"/>
              </a:rPr>
              <a:t>пневмонии;</a:t>
            </a:r>
          </a:p>
          <a:p>
            <a:pPr marL="109728" indent="0" algn="just">
              <a:buNone/>
            </a:pPr>
            <a:r>
              <a:rPr lang="ru-RU" sz="9600" b="1" dirty="0">
                <a:latin typeface="Times New Roman" pitchFamily="18" charset="0"/>
                <a:cs typeface="Times New Roman" pitchFamily="18" charset="0"/>
              </a:rPr>
              <a:t>- контроль за соматическим состоянием (измерение пульса, АД, </a:t>
            </a: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 температуры</a:t>
            </a:r>
            <a:r>
              <a:rPr lang="ru-RU" sz="9600" b="1" dirty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Основные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задачи по уходу за больным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алкоголизмом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810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268760"/>
            <a:ext cx="8229600" cy="4824536"/>
          </a:xfrm>
        </p:spPr>
        <p:txBody>
          <a:bodyPr>
            <a:normAutofit fontScale="55000" lnSpcReduction="20000"/>
          </a:bodyPr>
          <a:lstStyle/>
          <a:p>
            <a:pPr marL="630936" lvl="2" indent="0">
              <a:buNone/>
            </a:pPr>
            <a:endParaRPr lang="ru-RU" sz="8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630936" lvl="2" indent="0">
              <a:buNone/>
            </a:pPr>
            <a:r>
              <a:rPr lang="ru-RU" sz="5100" b="1" dirty="0" smtClean="0">
                <a:latin typeface="Times New Roman" pitchFamily="18" charset="0"/>
                <a:cs typeface="Times New Roman" pitchFamily="18" charset="0"/>
              </a:rPr>
              <a:t>В ПОСТАБСТИНЕНТНЫЙ ПЕРИОД:</a:t>
            </a:r>
            <a:endParaRPr lang="ru-RU" sz="5100" b="1" dirty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психотерапия;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  <a:p>
            <a:pPr marL="109728" lvl="0" indent="0">
              <a:buNone/>
            </a:pP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marL="109728" lvl="0" indent="0">
              <a:buNone/>
            </a:pPr>
            <a:r>
              <a:rPr lang="ru-RU" sz="5100" b="1" dirty="0" smtClean="0">
                <a:latin typeface="Times New Roman" pitchFamily="18" charset="0"/>
                <a:cs typeface="Times New Roman" pitchFamily="18" charset="0"/>
              </a:rPr>
              <a:t>      НА ЭТАПЕ ПОДДЕРЖИВАЮЩЕГО </a:t>
            </a:r>
          </a:p>
          <a:p>
            <a:pPr marL="109728" lvl="0" indent="0">
              <a:buNone/>
            </a:pPr>
            <a:r>
              <a:rPr lang="ru-RU" sz="5100" b="1" dirty="0" smtClean="0">
                <a:latin typeface="Times New Roman" pitchFamily="18" charset="0"/>
                <a:cs typeface="Times New Roman" pitchFamily="18" charset="0"/>
              </a:rPr>
              <a:t>     ЛЕЧЕНИЯ:</a:t>
            </a:r>
          </a:p>
          <a:p>
            <a:pPr marL="109728" indent="0">
              <a:buNone/>
            </a:pP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6000" b="1" dirty="0">
                <a:latin typeface="Times New Roman" pitchFamily="18" charset="0"/>
                <a:cs typeface="Times New Roman" pitchFamily="18" charset="0"/>
              </a:rPr>
              <a:t>контроль за эмоциональным </a:t>
            </a: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 состоянием</a:t>
            </a:r>
            <a:r>
              <a:rPr lang="ru-RU" sz="6000" b="1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109728" indent="0">
              <a:buNone/>
            </a:pPr>
            <a:r>
              <a:rPr lang="ru-RU" sz="6000" b="1" dirty="0">
                <a:latin typeface="Times New Roman" pitchFamily="18" charset="0"/>
                <a:cs typeface="Times New Roman" pitchFamily="18" charset="0"/>
              </a:rPr>
              <a:t>- социальная реабилитация;</a:t>
            </a:r>
          </a:p>
          <a:p>
            <a:pPr marL="109728" indent="0">
              <a:buNone/>
            </a:pPr>
            <a:r>
              <a:rPr lang="ru-RU" sz="6000" b="1" dirty="0">
                <a:latin typeface="Times New Roman" pitchFamily="18" charset="0"/>
                <a:cs typeface="Times New Roman" pitchFamily="18" charset="0"/>
              </a:rPr>
              <a:t>- организация поддержки семьи.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Основные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задачи по уходу за больным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алкоголизмом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08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000" b="1" cap="all" dirty="0"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Основная:</a:t>
            </a:r>
          </a:p>
          <a:p>
            <a:pPr marL="0" indent="355600" algn="just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1. Бортникова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С.М. Зубахина Т.В. Сестринское дело в невропатологии и психиатрии с курсом наркологии: Учебник. – 9-е издание, стереотипное. – Ростов-на – Дону: Феникс, 2012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 -  (Медицина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0" indent="355600" algn="just"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2. Иванец Н.Н., Тюльпин Ю.Г., Кинкулькина М.А. Наркология: учебное пособие – М.: ГЭОТАР- Медиа, 2011.</a:t>
            </a:r>
          </a:p>
          <a:p>
            <a:pPr marL="0" indent="355600" algn="just"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3. Тюльпин Ю.Г. Психические болезни с курсом наркологии: Учебник.-  М.: ГЭОТАР- Медиа, 2012.</a:t>
            </a:r>
          </a:p>
          <a:p>
            <a:pPr marL="0" indent="355600" algn="just"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4. Чернов В.Н. Сестринское дело в психиатрии с курсом наркологии: Учебник. – 2-е изд., дополненное и переработанное М.: ФГОУ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«ВУНМЦ  Росздрава»,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2008. </a:t>
            </a:r>
          </a:p>
          <a:p>
            <a:endParaRPr lang="ru-RU" sz="18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Литература: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Объект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3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алкогольный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делирий (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белая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горячка), 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алкогольный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галлюциноз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алкогольный параноид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корсаковский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психоз,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энцефалопатию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Гайе-Вернике.</a:t>
            </a:r>
          </a:p>
          <a:p>
            <a:endParaRPr lang="ru-RU" sz="4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К металкогольным психозам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относят: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865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 descr="http://medsaitos.ru/articles/wp-content/uploads/2015/06/61901-referat-lechenie-alkogolnogo-gepatit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5102027"/>
          </a:xfrm>
        </p:spPr>
        <p:txBody>
          <a:bodyPr>
            <a:normAutofit/>
          </a:bodyPr>
          <a:lstStyle/>
          <a:p>
            <a:pPr algn="just"/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Проявляется преобладанием истинных зрительных  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галлюцинаций, дезориентацией в месте и времени и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психомоторным возбуждением. 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Развивается на фоне тяжелого синдрома отмены алкоголя, длится 3-5 дней. </a:t>
            </a:r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После 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выхода из делирия многие события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пациенты 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амнезируют. Делирий никогда не проходит бесследно. </a:t>
            </a:r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Смертность </a:t>
            </a:r>
            <a:r>
              <a:rPr lang="ru-RU" sz="2900" b="1" dirty="0">
                <a:latin typeface="Times New Roman" pitchFamily="18" charset="0"/>
                <a:cs typeface="Times New Roman" pitchFamily="18" charset="0"/>
              </a:rPr>
              <a:t>при алкогольном делирии достигает 40</a:t>
            </a: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% и более.</a:t>
            </a:r>
            <a:endParaRPr lang="ru-RU" sz="29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i="1" dirty="0">
                <a:latin typeface="Times New Roman" pitchFamily="18" charset="0"/>
                <a:cs typeface="Times New Roman" pitchFamily="18" charset="0"/>
              </a:rPr>
              <a:t>Алкогольный делирий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1410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112568"/>
          </a:xfrm>
        </p:spPr>
        <p:txBody>
          <a:bodyPr>
            <a:noAutofit/>
          </a:bodyPr>
          <a:lstStyle/>
          <a:p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выраженное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истощение, гипотония, мелкие хаотичные движения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пациента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пределах постели, бессмысленное бормотание, невозможность установить контакт с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пациентом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(мусситирующий делирий) или, напротив, редчайшее хаотичное возбуждение на фоне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недоступности пациента,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артериальная гипертензия, нарушение координации движений, повышение температуры тела (гиперкинетический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делирий).</a:t>
            </a:r>
          </a:p>
          <a:p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Иногда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возникает </a:t>
            </a:r>
            <a: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профессиональный делирий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глубоким помрачением сознания и привычными профессиональными движениями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(пациент как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 работает лопатой, молотком, обращается к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подчиненным и др.). </a:t>
            </a:r>
            <a:endParaRPr 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2228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Признаки тяжело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протекающего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делирия: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26765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42" name="Picture 2" descr="http://iar-rukovodstvo.ru/wp-content/uploads/2015/11/28-11-2015-10-14-52-kro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66" name="Picture 2" descr="http://content.onliner.by/forum/57b/ef2/930366/800x800/61f979333adb99b6f0d1360ba1c915f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488</TotalTime>
  <Words>985</Words>
  <Application>Microsoft Office PowerPoint</Application>
  <PresentationFormat>Экран (4:3)</PresentationFormat>
  <Paragraphs>96</Paragraphs>
  <Slides>39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5" baseType="lpstr">
      <vt:lpstr>Lucida Sans Unicode</vt:lpstr>
      <vt:lpstr>Times New Roman</vt:lpstr>
      <vt:lpstr>Verdana</vt:lpstr>
      <vt:lpstr>Wingdings 2</vt:lpstr>
      <vt:lpstr>Wingdings 3</vt:lpstr>
      <vt:lpstr>Открытая</vt:lpstr>
      <vt:lpstr>Лекция № 4 (продолжение)  Тема:  Алкогольные психозы </vt:lpstr>
      <vt:lpstr>План лекции:</vt:lpstr>
      <vt:lpstr>Алкогольные психозы</vt:lpstr>
      <vt:lpstr>К металкогольным психозам относят: </vt:lpstr>
      <vt:lpstr>Презентация PowerPoint</vt:lpstr>
      <vt:lpstr>Алкогольный делирий </vt:lpstr>
      <vt:lpstr>Признаки тяжело протекающего делирия: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ЧТО ДЕЛАТЬ БЛИЗКИМ</vt:lpstr>
      <vt:lpstr>Алкогольный   галлюциноз </vt:lpstr>
      <vt:lpstr>Презентация PowerPoint</vt:lpstr>
      <vt:lpstr>Презентация PowerPoint</vt:lpstr>
      <vt:lpstr>Презентация PowerPoint</vt:lpstr>
      <vt:lpstr>Презентация PowerPoint</vt:lpstr>
      <vt:lpstr>Алкогольный параноид </vt:lpstr>
      <vt:lpstr>Презентация PowerPoint</vt:lpstr>
      <vt:lpstr>Презентация PowerPoint</vt:lpstr>
      <vt:lpstr>Корсаковский психоз </vt:lpstr>
      <vt:lpstr>Презентация PowerPoint</vt:lpstr>
      <vt:lpstr>Презентация PowerPoint</vt:lpstr>
      <vt:lpstr>Энцефалопатия Гайе-Вернике ‒ </vt:lpstr>
      <vt:lpstr>Презентация PowerPoint</vt:lpstr>
      <vt:lpstr>Презентация PowerPoint</vt:lpstr>
      <vt:lpstr>Презентация PowerPoint</vt:lpstr>
      <vt:lpstr>Энцефалопатия Гайе-Вернике</vt:lpstr>
      <vt:lpstr>Принципы лечения</vt:lpstr>
      <vt:lpstr>ЛЕЧЕНИЕ ЭНЦЕФАЛОПАТИИ</vt:lpstr>
      <vt:lpstr>ЛЕЧЕНИЕ ЭНЦЕФАЛОПАТИИ</vt:lpstr>
      <vt:lpstr> ПРОГНОЗ</vt:lpstr>
      <vt:lpstr>Принципы  лечения: </vt:lpstr>
      <vt:lpstr> ГЕМОДИАЛИЗ («искусственная почка») </vt:lpstr>
      <vt:lpstr> Основные задачи по уходу за больным алкоголизмом </vt:lpstr>
      <vt:lpstr> Основные задачи по уходу за больным алкоголизмом </vt:lpstr>
      <vt:lpstr>Литература: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Алкогольные псохозы </dc:title>
  <dc:creator>Бирюсина Владимировна</dc:creator>
  <cp:lastModifiedBy>Бирюсина</cp:lastModifiedBy>
  <cp:revision>84</cp:revision>
  <cp:lastPrinted>2017-03-23T06:27:04Z</cp:lastPrinted>
  <dcterms:created xsi:type="dcterms:W3CDTF">2013-09-24T11:53:30Z</dcterms:created>
  <dcterms:modified xsi:type="dcterms:W3CDTF">2020-07-05T17:35:06Z</dcterms:modified>
</cp:coreProperties>
</file>