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6" r:id="rId4"/>
    <p:sldId id="257" r:id="rId5"/>
    <p:sldId id="262" r:id="rId6"/>
    <p:sldId id="277" r:id="rId7"/>
    <p:sldId id="278" r:id="rId8"/>
    <p:sldId id="284" r:id="rId9"/>
    <p:sldId id="258" r:id="rId10"/>
    <p:sldId id="279" r:id="rId11"/>
    <p:sldId id="283" r:id="rId12"/>
    <p:sldId id="263" r:id="rId13"/>
    <p:sldId id="264" r:id="rId14"/>
    <p:sldId id="259" r:id="rId15"/>
    <p:sldId id="270" r:id="rId16"/>
    <p:sldId id="281" r:id="rId17"/>
    <p:sldId id="285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entaltechnic.info/index.php/obshie-voprosy/rukovodstvodlyazubnyhtehnikov/848-apparaty_kombinirovannogo__sochetannogo__dejstviy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2387600"/>
          </a:xfrm>
        </p:spPr>
        <p:txBody>
          <a:bodyPr>
            <a:normAutofit/>
          </a:bodyPr>
          <a:lstStyle/>
          <a:p>
            <a:r>
              <a:rPr lang="ru-RU" sz="31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Съемная </a:t>
            </a:r>
            <a:r>
              <a:rPr lang="ru-RU" sz="3100" b="1" i="1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ортодонтическая</a:t>
            </a:r>
            <a:r>
              <a:rPr lang="ru-RU" sz="31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техника. Классификация, показания, противопоказания, клинические примеры.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Федеральное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государственное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бюджетное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образовательное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учреждение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высшего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образования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медицинский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университет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имени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профессора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В.Ф.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Войно-Ясенецкого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» </a:t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</a:b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Министерства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здравоохранения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Российской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Федерации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</a:br>
            <a:endParaRPr lang="en-US" sz="1600" dirty="0" smtClean="0">
              <a:solidFill>
                <a:schemeClr val="accent4">
                  <a:lumMod val="40000"/>
                  <a:lumOff val="60000"/>
                </a:schemeClr>
              </a:solidFill>
              <a:ea typeface="Calibri"/>
              <a:cs typeface="Calibri"/>
              <a:sym typeface="Calibri"/>
            </a:endParaRPr>
          </a:p>
          <a:p>
            <a:endParaRPr lang="en-US" sz="1400" dirty="0" smtClean="0">
              <a:solidFill>
                <a:schemeClr val="accent4">
                  <a:lumMod val="40000"/>
                  <a:lumOff val="60000"/>
                </a:schemeClr>
              </a:solidFill>
              <a:ea typeface="Calibri"/>
              <a:cs typeface="Calibri"/>
              <a:sym typeface="Calibri"/>
            </a:endParaRPr>
          </a:p>
          <a:p>
            <a:endParaRPr lang="en-US" sz="1400" dirty="0" smtClean="0">
              <a:solidFill>
                <a:schemeClr val="accent4">
                  <a:lumMod val="40000"/>
                  <a:lumOff val="60000"/>
                </a:schemeClr>
              </a:solidFill>
              <a:ea typeface="Calibri"/>
              <a:cs typeface="Calibri"/>
              <a:sym typeface="Calibri"/>
            </a:endParaRPr>
          </a:p>
          <a:p>
            <a:r>
              <a:rPr lang="en-US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Кафедра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стоматологии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ИПО</a:t>
            </a: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pPr algn="r"/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endParaRPr lang="en-US" sz="1100" dirty="0" smtClean="0">
              <a:solidFill>
                <a:schemeClr val="accent4">
                  <a:lumMod val="40000"/>
                  <a:lumOff val="60000"/>
                </a:schemeClr>
              </a:solidFill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1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Выполнил ординатор 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кафедры-клиники стоматологии ИПО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по специальности «Ортодонтия»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Соловьева Евгения Андреевна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20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</a:t>
            </a:r>
            <a:r>
              <a:rPr lang="en-GB" sz="120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     </a:t>
            </a:r>
            <a:r>
              <a:rPr lang="ru-RU" sz="120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рецензент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  <a:sym typeface="Calibri"/>
              </a:rPr>
              <a:t>к.м.н., 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доцент </a:t>
            </a:r>
            <a:r>
              <a:rPr lang="ru-RU" sz="1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Дуж</a:t>
            </a:r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Анатолий Николаевич</a:t>
            </a:r>
            <a:endParaRPr lang="ru-RU" sz="1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Красноярск 2021</a:t>
            </a:r>
            <a:endParaRPr lang="ru-RU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ФУНКЦИОНАЛЬНЫЕ ЭЛЕМЕНТЫ ОРТОДОНТИЧЕСКОЙ АППАРАТУРЫ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6572264" cy="5000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Наклонная плоскость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представляет собой скос базиса аппарата, чаще под углом 40-60 .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Наклонная плоскость разобщает прикус, отклоняет зубы </a:t>
            </a:r>
            <a:r>
              <a:rPr lang="ru-RU" sz="2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вестибулярно</a:t>
            </a: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и достигается эффект </a:t>
            </a:r>
            <a:r>
              <a:rPr lang="ru-RU" sz="2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зубоальвеолярного</a:t>
            </a: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укорочения зубов противоположной челюсти.</a:t>
            </a: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Накусочная</a:t>
            </a:r>
            <a:r>
              <a:rPr lang="ru-RU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площадка 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</a:t>
            </a: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это продолжение базиса во фронтальном участке. Она предназначена для усиления давления на зубы и альвеолярный отросток во фронтальном участке и разобщения прикуса в боковых участках, то есть для коррекции прикуса по высоте. Применяется для лечения глубокого прикуса. </a:t>
            </a:r>
            <a:r>
              <a:rPr lang="ru-RU" sz="2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Накусочная</a:t>
            </a: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площадка должна обеспечить разобщение прикуса не более, чем на 2-4 мм. Для устранения вынужденного смещения нижней челюсти вперед, в сторону и ее удержания в определенном положении </a:t>
            </a:r>
            <a:r>
              <a:rPr lang="ru-RU" sz="2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накусочную</a:t>
            </a: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площадку делают не гладкую, а с отпечатками режущего края зубов противоположной челюсти.</a:t>
            </a:r>
            <a:endParaRPr lang="ru-RU" sz="2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857628"/>
            <a:ext cx="2028830" cy="1500245"/>
          </a:xfrm>
          <a:prstGeom prst="rect">
            <a:avLst/>
          </a:prstGeom>
        </p:spPr>
      </p:pic>
      <p:pic>
        <p:nvPicPr>
          <p:cNvPr id="5" name="Рисунок 4" descr="Без названия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359757"/>
            <a:ext cx="2000232" cy="1498243"/>
          </a:xfrm>
          <a:prstGeom prst="rect">
            <a:avLst/>
          </a:prstGeom>
        </p:spPr>
      </p:pic>
      <p:pic>
        <p:nvPicPr>
          <p:cNvPr id="6" name="Рисунок 5" descr="89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571612"/>
            <a:ext cx="2285984" cy="22549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Функционально действующие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657862" cy="4351338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Накусочная</a:t>
            </a:r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пластинка А.Я. </a:t>
            </a:r>
            <a:r>
              <a:rPr lang="ru-RU" sz="1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Катца</a:t>
            </a:r>
            <a:endParaRPr lang="ru-RU" sz="1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Коронка </a:t>
            </a:r>
            <a:r>
              <a:rPr lang="ru-RU" sz="1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Катца</a:t>
            </a:r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с направляющей плоскостью</a:t>
            </a:r>
          </a:p>
          <a:p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Каппа </a:t>
            </a:r>
            <a:r>
              <a:rPr lang="ru-RU" sz="1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Бынина</a:t>
            </a:r>
            <a:endParaRPr lang="ru-RU" sz="1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Различные модификации пластиночных аппаратов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slide-1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86124"/>
            <a:ext cx="3714776" cy="2082306"/>
          </a:xfrm>
          <a:prstGeom prst="rect">
            <a:avLst/>
          </a:prstGeom>
        </p:spPr>
      </p:pic>
      <p:pic>
        <p:nvPicPr>
          <p:cNvPr id="5" name="Рисунок 4" descr="Kopejkin_Zuboproteznaja tehnika-2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442" y="1285860"/>
            <a:ext cx="4003558" cy="2012566"/>
          </a:xfrm>
          <a:prstGeom prst="rect">
            <a:avLst/>
          </a:prstGeom>
        </p:spPr>
      </p:pic>
      <p:pic>
        <p:nvPicPr>
          <p:cNvPr id="6" name="Рисунок 5" descr="xKopejkin_Zuboproteznaja,P20tehnika-239.jpg.pagespeed.ic.lxEU4_a45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7957" y="3571876"/>
            <a:ext cx="2436043" cy="2071678"/>
          </a:xfrm>
          <a:prstGeom prst="rect">
            <a:avLst/>
          </a:prstGeom>
        </p:spPr>
      </p:pic>
      <p:pic>
        <p:nvPicPr>
          <p:cNvPr id="7" name="Рисунок 6" descr="2635_kappa-byni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4500570"/>
            <a:ext cx="2451281" cy="1841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Вестибулярный щит или стандартная вестибулярная пластинка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sm50_c-standar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92" y="142852"/>
            <a:ext cx="1905000" cy="19431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Она изготовляется в виде щита, который расположен в преддверии полости рта и повторяет форму альвеолярных отростков с выемками в области уздечек губ и тяжей. 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Для тренировки круговой мышцы рта на вестибулярной поверхности щита имеется кольцо, в зависимости от наличия той или иной вредной привычки в конструкцию аппарата вводят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бусинку,заслонку,пружинку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786322"/>
            <a:ext cx="2366962" cy="1775222"/>
          </a:xfrm>
          <a:prstGeom prst="rect">
            <a:avLst/>
          </a:prstGeom>
        </p:spPr>
      </p:pic>
      <p:pic>
        <p:nvPicPr>
          <p:cNvPr id="7" name="Рисунок 6" descr="img-YFMe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643182"/>
            <a:ext cx="2744647" cy="38337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Вестибулярный щит или стандартная вестибулярная пластинка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Показаниями к применению служат: 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ротовой тип дыхания;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нарушение функции смыкания губ; 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риск развития открытого прикуса, обусловленный вредными привычками сосания пальцев и других предметов; 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риск развития прогнатического прикуса или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протрузии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фронтальных зубов вследствие вредной привычки сосания нижней губы; 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риск развития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прогенического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прикуса вследствие сосания пальцев или верхней губы.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plastinka_hinca_zaslo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857232"/>
            <a:ext cx="19050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Разновидности стандартных вестибулярных пластинок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mup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496" y="1825625"/>
            <a:ext cx="6527007" cy="4351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849295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миотрейнеры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9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857232"/>
            <a:ext cx="2527515" cy="1493818"/>
          </a:xfrm>
        </p:spPr>
      </p:pic>
      <p:pic>
        <p:nvPicPr>
          <p:cNvPr id="5" name="Рисунок 4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643182"/>
            <a:ext cx="2857520" cy="2678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785795"/>
            <a:ext cx="61436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Используются при прокладывании языка между зубами, ослабленном тонусе круговой мышцы рта, нарушении ротового дыхания.</a:t>
            </a:r>
          </a:p>
          <a:p>
            <a:endParaRPr lang="ru-RU" sz="1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Миофункциональные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трейнеры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выполнены из эластичного силикона.  Благодаря высокой гибкости силикона 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трейнер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легко адаптируется к индивидуальным особенностям и ширине зубных дуг, даже если они сформировались неправильно и деформация зубных рядов уже возникла.</a:t>
            </a:r>
          </a:p>
          <a:p>
            <a:endParaRPr lang="ru-RU" sz="1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Важно отметить, что регулярное использование 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трейнеров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молочном и раннем сменном прикусе (3—8 лет) позволяет нормализовать форму нёба, которое у детей с ротовым типом дыхания приобретает готический высокий свод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Язык учится занимать правильное верхнее положение с упором в переднюю треть твердого нёба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Устраняется мышечный дисбаланс (давление языка компенсирует давление круговой мышцы рта и щечных мышц снаружи</a:t>
            </a:r>
          </a:p>
        </p:txBody>
      </p:sp>
      <p:pic>
        <p:nvPicPr>
          <p:cNvPr id="7" name="Рисунок 6" descr="instrukciya-po-primemeniyu-myobra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5357850" cy="15396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LM-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активатор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3786214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Это специальная капа изготовленная и медицинского силикона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LM-активатор способствует: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Прорезыванию зубов и их росту в правильном положении;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Выравниванию зубной дуги, также можно выровнять резцы, коренные зубы и клыки;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Формированию правильного прикуса;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Правильному развитию нижней челюсти;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Избавление от вредных привычек, среди которых сосание пальца, языка и другое;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Нормализация дыхательной и глотательной функций.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21442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Показания: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Скученность переднего отдела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Ротация разной степени 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Глубокий прикус;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Открытый прикус;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Перекрестный прикус;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Дистальный прикус;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Десневая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улыбка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lm-aktivator-preimuschestva-i-pokazaniy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00438"/>
            <a:ext cx="4491575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Аппараты комбинированного действия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Характеризуются наличием в них элементов механического и функционального действия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hlinkClick r:id="rId2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 таким аппаратам относят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Активатор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Андрезена-Гойпля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Аппарат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Брюкля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Аппарат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Хургиной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img-hOjv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643182"/>
            <a:ext cx="1485900" cy="2238375"/>
          </a:xfrm>
          <a:prstGeom prst="rect">
            <a:avLst/>
          </a:prstGeom>
        </p:spPr>
      </p:pic>
      <p:pic>
        <p:nvPicPr>
          <p:cNvPr id="5" name="Рисунок 4" descr="img-6JnX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857628"/>
            <a:ext cx="1752600" cy="2076450"/>
          </a:xfrm>
          <a:prstGeom prst="rect">
            <a:avLst/>
          </a:prstGeom>
        </p:spPr>
      </p:pic>
      <p:pic>
        <p:nvPicPr>
          <p:cNvPr id="6" name="Рисунок 5" descr="img-JS16D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4830260"/>
            <a:ext cx="1071570" cy="2027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Заключение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Нельзя переоценить роль профилактики и лечения зубочелюстных аномалий в раннем возрасте, стимуляции роста и нормального развития зубных рядов и челюстей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Современные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врачи-ортодонты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обладают широким  арсеналом аппаратов и методов коррекции и предотвращения появления аномалий и деформаций, широким выбором аппаратов различного механизма действия.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85776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6000792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аппараты / Т. К.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Шкавро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И. А. Павлова ; ФГБОУ ВО ИГМУ Минздрава России, Кафедра стоматологии детского возраста. – Иркутск : ИГМУ, 2017. – 32 с.</a:t>
            </a:r>
          </a:p>
          <a:p>
            <a:pPr lvl="0"/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Персин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Л.С., Ортодонтия. Диагностика и лечение зубочелюстно-лицевых аномалий и деформаций [Электронный ресурс] : учебник / Л.С.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Персин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др. - М. :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ГЭОТАР-Медиа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2017. - 640 с. </a:t>
            </a:r>
          </a:p>
          <a:p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Руководство по ортодонтии / Ф. Я.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Хорошилкина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З.М.Акодис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Г.А.Анжеркушян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[и др.] // М. Медицина, 2010. - 800 с.</a:t>
            </a:r>
          </a:p>
          <a:p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Иванов А.С., Основы ортодонтии: учебное пособие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 Иванов А.С.-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СпецЛит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, 2017. – 223 с.</a:t>
            </a:r>
          </a:p>
          <a:p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Ортодонтические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 аппараты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 /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Головко Н.В. 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// 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  <a:sym typeface="Symbol" pitchFamily="18" charset="2"/>
              </a:rPr>
              <a:t>Полтава – 2002. -  213 с.</a:t>
            </a:r>
          </a:p>
          <a:p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Современная ортодонтия / Уильям Р.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Проффит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; пер. с англ. ; под ред. чл.-корр. РАН, проф.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Л.С.Персина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– 4-е изд. – М. :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МЕДпресс-информ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2019. – 560 с. : ил.</a:t>
            </a:r>
          </a:p>
          <a:p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Лаура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Митчелл</a:t>
            </a:r>
            <a:r>
              <a:rPr lang="en-GB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/ 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Основы ортодонтии. – </a:t>
            </a:r>
            <a:r>
              <a:rPr lang="ru-RU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ГЭОТАР-Медиа</a:t>
            </a:r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2017.-416 с.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Цель исследования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Проанализировать различные  литературные источники , выделить современные и актуальные виды съемной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ортодонтической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аппаратуры, показания и методику работы с ними.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depositphotos_9468138-stock-illustration-teeth-strong-as-diamon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545" y="1825625"/>
            <a:ext cx="2958910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Задачи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Классифицировать съемные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Охарактеризовать основные съемные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Выявить показания и противопоказания к тем или иным аппаратам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это специальные приспособления с помощью которых производят аппаратурное лечение зубочелюстных аномалий и деформаций прикуса.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Выделяют период активного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лечения и период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ретенционный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Классификация съемных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аппаратов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Внеротовые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внутриротовые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Одночелюстные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двучелюстные</a:t>
            </a: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 принципу действия(Ф.Я.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Хорошилкина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и Ю.М. Малыгин (1977):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Механического действия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Функционально действующие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Функционально направляющие</a:t>
            </a:r>
          </a:p>
          <a:p>
            <a:pPr marL="514350" indent="-514350">
              <a:buFontTx/>
              <a:buChar char="-"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Комбинированные</a:t>
            </a:r>
          </a:p>
          <a:p>
            <a:pPr marL="514350" indent="-514350">
              <a:buNone/>
            </a:pP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Классификация по принципу действия: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 принципу действия: 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Механического действия. В аппаратах механического действия используют действие винта, расширяющей пружины, толкателя (пружины), дуги, пружин для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мезиодистального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перемещения, лигатуры, крючков,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балочек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штанг и других элементов. 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Функционально-действующие. Источником силы при применении функционально-действующих аппаратов является сила сокращения мышц, которая передается через наклонную плоскость,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накусочную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площадку, окклюзионные накладки, направляющие петли на перемещаемые зубы или нижнюю челюсть. Такие аппараты способствуют восстановлению функций зубочелюстной системы. 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Комбинированного действия. Обусловлено сочетанием отдельных элементов механического и функционального действия.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228" y="1571612"/>
            <a:ext cx="2406772" cy="1802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МЕХАНИЧЕСКИЕ ЭЛЕМЕНТЫ ОРТОДОНТИЧЕСКИХ АППАРАТОВ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6929486" cy="5072074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Вестибулярная дуга – может служить фиксирующим элементом, применяться для изменения наклона фронтальных зубов (перемещает их в оральном направлении) и для задержки роста фронтального участка челюсти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Змеевидная пружина или толкатель предназначена для вестибулярного перемещения зубов. Перемещение может быть корпусным или с поворотом вокруг оси. Это зависит от конструктивных особенностей изготовления змеевидной пружины. При неодинаковом количестве изгибов, которые расположены во взаимно противоположных направлениях происходит поступательное и вращательное движения, при одинаковом – только поступательное, так как силы, которые действуют вращательно уравновешиваются. </a:t>
            </a:r>
          </a:p>
          <a:p>
            <a:r>
              <a:rPr lang="ru-RU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винты применяются в составе более сложных конструкций для смещения зубов с целью выравнивания зубных рядов или отдельных зубов, коррекции прикуса. Конструктивно представляют собой механическое устройство из корпуса, штифтов и направляющих.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500438"/>
            <a:ext cx="2124075" cy="1733550"/>
          </a:xfrm>
          <a:prstGeom prst="rect">
            <a:avLst/>
          </a:prstGeom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0" y="5500702"/>
            <a:ext cx="2162180" cy="11806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886700" cy="1325563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 механического действия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7886700" cy="435133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Механически действующими аппаратами называют такие, в самой конструкции которых заложен источник силы. Поэтому их называют ещё активными, поскольку действующую силу развивают непосредственно сами аппараты. Источником силы может быть упругость дуг и пружин, сила винта, эластичность резиновой тяги, лигатуры для фиксации зубов к дуге.</a:t>
            </a:r>
          </a:p>
          <a:p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Сила, развиваемая этими аппаратами, регулируется (дозируется) врачом. Механически-действующие аппараты бывают съемной и несъемной конструкции. </a:t>
            </a:r>
          </a:p>
          <a:p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 съемным механически-действующим аппаратам относятся пластинки с винтами, пружинами, вестибулярными дугами различной модификации.(Пластинки с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винтами,Пластинка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Коффина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пластинка с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ретракционной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дугой, пластинки с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рукообразными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пружинами,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пластикни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с толкателями)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img-4iSa5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500570"/>
            <a:ext cx="1238250" cy="2066925"/>
          </a:xfrm>
          <a:prstGeom prst="rect">
            <a:avLst/>
          </a:prstGeom>
        </p:spPr>
      </p:pic>
      <p:pic>
        <p:nvPicPr>
          <p:cNvPr id="5" name="Рисунок 4" descr="img-J63n9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500570"/>
            <a:ext cx="1333500" cy="2066925"/>
          </a:xfrm>
          <a:prstGeom prst="rect">
            <a:avLst/>
          </a:prstGeom>
        </p:spPr>
      </p:pic>
      <p:pic>
        <p:nvPicPr>
          <p:cNvPr id="6" name="Рисунок 5" descr="img-SytDb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4429132"/>
            <a:ext cx="1333500" cy="2247900"/>
          </a:xfrm>
          <a:prstGeom prst="rect">
            <a:avLst/>
          </a:prstGeom>
        </p:spPr>
      </p:pic>
      <p:pic>
        <p:nvPicPr>
          <p:cNvPr id="7" name="Рисунок 6" descr="img-u1isy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1857364"/>
            <a:ext cx="1238250" cy="2190750"/>
          </a:xfrm>
          <a:prstGeom prst="rect">
            <a:avLst/>
          </a:prstGeom>
        </p:spPr>
      </p:pic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0" y="0"/>
            <a:ext cx="2190750" cy="1619250"/>
          </a:xfrm>
          <a:prstGeom prst="rect">
            <a:avLst/>
          </a:prstGeom>
        </p:spPr>
      </p:pic>
      <p:pic>
        <p:nvPicPr>
          <p:cNvPr id="9" name="Рисунок 8" descr="Без названия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4643446"/>
            <a:ext cx="25908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ФУНКЦИОНАЛЬНЫЕ ЭЛЕМЕНТЫ ОРТОДОНТИЧЕСКОЙ АППАРАТУРЫ</a:t>
            </a:r>
            <a:r>
              <a:rPr lang="ru-RU" dirty="0" smtClean="0"/>
              <a:t>.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3771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Принцип действия аппаратов основан на использовании силы жевательного давления, мышц щек и губ.</a:t>
            </a:r>
          </a:p>
          <a:p>
            <a:pPr fontAlgn="base">
              <a:buNone/>
            </a:pPr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fontAlgn="base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Функциональные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аппараты по механизму действия подразделяются на функционально-направляющие и функционально-действующие. </a:t>
            </a:r>
          </a:p>
          <a:p>
            <a:pPr fontAlgn="base">
              <a:buNone/>
            </a:pPr>
            <a:r>
              <a:rPr lang="ru-RU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 функционально-направляющим элементам относятся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наклонная плоскость;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накусочная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площадка;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окклюзионные накладки;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наклонно –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накусочная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площадка,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направляющие петли.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122</TotalTime>
  <Words>901</Words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Тема6</vt:lpstr>
      <vt:lpstr>Съемная ортодонтическая техника. Классификация, показания, противопоказания, клинические примеры. </vt:lpstr>
      <vt:lpstr>Цель исследования</vt:lpstr>
      <vt:lpstr>Задачи</vt:lpstr>
      <vt:lpstr>Ортодонтические аппараты</vt:lpstr>
      <vt:lpstr>Классификация съемных ортодонтических аппаратов</vt:lpstr>
      <vt:lpstr>Классификация по принципу действия:</vt:lpstr>
      <vt:lpstr>МЕХАНИЧЕСКИЕ ЭЛЕМЕНТЫ ОРТОДОНТИЧЕСКИХ АППАРАТОВ</vt:lpstr>
      <vt:lpstr>Ортодонтические аппараты механического действия</vt:lpstr>
      <vt:lpstr>ФУНКЦИОНАЛЬНЫЕ ЭЛЕМЕНТЫ ОРТОДОНТИЧЕСКОЙ АППАРАТУРЫ. </vt:lpstr>
      <vt:lpstr>ФУНКЦИОНАЛЬНЫЕ ЭЛЕМЕНТЫ ОРТОДОНТИЧЕСКОЙ АППАРАТУРЫ</vt:lpstr>
      <vt:lpstr>Функционально действующие ортодонтические аппараты</vt:lpstr>
      <vt:lpstr>Вестибулярный щит или стандартная вестибулярная пластинка</vt:lpstr>
      <vt:lpstr>Вестибулярный щит или стандартная вестибулярная пластинка</vt:lpstr>
      <vt:lpstr>Разновидности стандартных вестибулярных пластинок</vt:lpstr>
      <vt:lpstr>Ортодонтические миотрейнеры</vt:lpstr>
      <vt:lpstr>LM-активатор </vt:lpstr>
      <vt:lpstr>Аппараты комбинированного действия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Профилактические аппараты для устранения факторов риска возникновения зубочелюстных аномалий</dc:title>
  <dc:creator>Евгения</dc:creator>
  <cp:lastModifiedBy>Евгения</cp:lastModifiedBy>
  <cp:revision>5</cp:revision>
  <dcterms:created xsi:type="dcterms:W3CDTF">2020-12-08T13:39:58Z</dcterms:created>
  <dcterms:modified xsi:type="dcterms:W3CDTF">2021-10-07T14:44:57Z</dcterms:modified>
</cp:coreProperties>
</file>