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46"/>
  </p:notesMasterIdLst>
  <p:sldIdLst>
    <p:sldId id="329" r:id="rId2"/>
    <p:sldId id="333" r:id="rId3"/>
    <p:sldId id="338" r:id="rId4"/>
    <p:sldId id="337" r:id="rId5"/>
    <p:sldId id="339" r:id="rId6"/>
    <p:sldId id="340" r:id="rId7"/>
    <p:sldId id="341" r:id="rId8"/>
    <p:sldId id="342" r:id="rId9"/>
    <p:sldId id="343" r:id="rId10"/>
    <p:sldId id="346" r:id="rId11"/>
    <p:sldId id="347" r:id="rId12"/>
    <p:sldId id="348" r:id="rId13"/>
    <p:sldId id="349" r:id="rId14"/>
    <p:sldId id="350" r:id="rId15"/>
    <p:sldId id="345" r:id="rId16"/>
    <p:sldId id="351" r:id="rId17"/>
    <p:sldId id="352" r:id="rId18"/>
    <p:sldId id="357" r:id="rId19"/>
    <p:sldId id="358" r:id="rId20"/>
    <p:sldId id="324" r:id="rId21"/>
    <p:sldId id="314" r:id="rId22"/>
    <p:sldId id="355" r:id="rId23"/>
    <p:sldId id="356" r:id="rId24"/>
    <p:sldId id="361" r:id="rId25"/>
    <p:sldId id="353" r:id="rId26"/>
    <p:sldId id="372" r:id="rId27"/>
    <p:sldId id="373" r:id="rId28"/>
    <p:sldId id="374" r:id="rId29"/>
    <p:sldId id="375" r:id="rId30"/>
    <p:sldId id="379" r:id="rId31"/>
    <p:sldId id="376" r:id="rId32"/>
    <p:sldId id="377" r:id="rId33"/>
    <p:sldId id="378" r:id="rId34"/>
    <p:sldId id="334" r:id="rId35"/>
    <p:sldId id="359" r:id="rId36"/>
    <p:sldId id="364" r:id="rId37"/>
    <p:sldId id="362" r:id="rId38"/>
    <p:sldId id="365" r:id="rId39"/>
    <p:sldId id="369" r:id="rId40"/>
    <p:sldId id="368" r:id="rId41"/>
    <p:sldId id="366" r:id="rId42"/>
    <p:sldId id="370" r:id="rId43"/>
    <p:sldId id="371" r:id="rId44"/>
    <p:sldId id="327" r:id="rId45"/>
  </p:sldIdLst>
  <p:sldSz cx="9144000" cy="6858000" type="screen4x3"/>
  <p:notesSz cx="6858000" cy="9144000"/>
  <p:defaultTextStyle>
    <a:defPPr>
      <a:defRPr lang="ru-RU"/>
    </a:defPPr>
    <a:lvl1pPr marL="0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7469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4923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2380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985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3731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84771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32239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79698" algn="l" defTabSz="89492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4D"/>
    <a:srgbClr val="F9FD5D"/>
    <a:srgbClr val="FC2C2C"/>
    <a:srgbClr val="2CCAFC"/>
    <a:srgbClr val="8D65C3"/>
    <a:srgbClr val="4DF830"/>
    <a:srgbClr val="5A2EFA"/>
    <a:srgbClr val="31D6F7"/>
    <a:srgbClr val="F7314D"/>
    <a:srgbClr val="F73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>
        <p:scale>
          <a:sx n="60" d="100"/>
          <a:sy n="60" d="100"/>
        </p:scale>
        <p:origin x="-3072" y="-1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320B8-D663-4DA7-BB95-641C54F6E706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71A3-DD6E-43F9-8AFE-516907507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3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7469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4923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42380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985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731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84771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32239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9698" algn="l" defTabSz="8949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F7D8-6C4A-4780-811E-F9B328E2AA7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895F7D8-6C4A-4780-811E-F9B328E2AA78}" type="datetimeFigureOut">
              <a:rPr lang="ru-RU" smtClean="0"/>
              <a:t>10.09.2016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212F8D5-56D5-4C0F-B218-DAB060B444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fld id="{AC726DF7-C467-461F-81E9-1FD3D39D24F9}" type="datetimeFigureOut">
              <a:rPr lang="en-US" smtClean="0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defTabSz="894709" fontAlgn="base">
                <a:spcBef>
                  <a:spcPct val="0"/>
                </a:spcBef>
                <a:spcAft>
                  <a:spcPct val="0"/>
                </a:spcAft>
                <a:defRPr/>
              </a:pPr>
              <a:t>9/10/2016</a:t>
            </a:fld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defTabSz="894709" fontAlgn="base">
              <a:spcBef>
                <a:spcPct val="0"/>
              </a:spcBef>
              <a:spcAft>
                <a:spcPct val="0"/>
              </a:spcAft>
              <a:defRPr/>
            </a:pPr>
            <a:fld id="{ABAC1427-63B6-42C5-8EE3-22BF2AF5483D}" type="slidenum">
              <a:rPr lang="en-US" smtClean="0">
                <a:solidFill>
                  <a:srgbClr val="E3DED1">
                    <a:shade val="50000"/>
                  </a:srgbClr>
                </a:solidFill>
                <a:latin typeface="Arial" charset="0"/>
              </a:rPr>
              <a:pPr defTabSz="89470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3DED1">
                  <a:shade val="50000"/>
                </a:srgb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3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jpeg"/><Relationship Id="rId10" Type="http://schemas.openxmlformats.org/officeDocument/2006/relationships/image" Target="../media/image42.pn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28684"/>
            <a:ext cx="7109261" cy="1202485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профессора  В.Ф. </a:t>
            </a:r>
            <a:r>
              <a:rPr lang="ru-RU" sz="3200" b="1" dirty="0" err="1">
                <a:latin typeface="Monotype Corsiva" panose="03010101010201010101" pitchFamily="66" charset="0"/>
                <a:cs typeface="Times New Roman" panose="02020603050405020304" pitchFamily="18" charset="0"/>
              </a:rPr>
              <a:t>Войно-Ясенецкого</a:t>
            </a:r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204864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физиологии им. проф. А.Т.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Пшоника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-243408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0" y="-243409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09" y="-253085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3212976"/>
            <a:ext cx="9252520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1942      -      2017</a:t>
            </a:r>
            <a:endParaRPr lang="ru-RU" sz="4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museum\Desktop\ученый совет 23 марта 2016\Здание общежития Сибирского лесотехнического института, переданное в 1943 Медицинскому институт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005064"/>
            <a:ext cx="3345465" cy="228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olmachevatv\Desktop\imag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28" y="4005063"/>
            <a:ext cx="3407372" cy="22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2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112474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Коллектив кафедры физиологии </a:t>
            </a:r>
            <a:b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 разные годы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5397776"/>
            <a:ext cx="7776864" cy="93791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/>
              <a:t>Коллектив кафедры нормальной физиологии в 1951 г.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Сидят</a:t>
            </a:r>
            <a:r>
              <a:rPr lang="ru-RU" sz="2800" dirty="0"/>
              <a:t>: в центре зав. кафедрой – доц. Лычагина Ф.В., справа от нее ассистент Власова В.Н, слева - ассистент </a:t>
            </a:r>
            <a:r>
              <a:rPr lang="ru-RU" sz="2800" dirty="0" err="1"/>
              <a:t>Венгер</a:t>
            </a:r>
            <a:r>
              <a:rPr lang="ru-RU" sz="2800" dirty="0"/>
              <a:t> Т.Ф. Стоят: старший лаборант Макарова Е.С. и препаратор </a:t>
            </a:r>
            <a:r>
              <a:rPr lang="ru-RU" sz="2800" dirty="0" err="1"/>
              <a:t>Подкорина</a:t>
            </a:r>
            <a:r>
              <a:rPr lang="ru-RU" sz="2800" dirty="0"/>
              <a:t> А.Ф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olmachevatv\Desktop\336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19" y="1484784"/>
            <a:ext cx="57932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04856" cy="112474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Коллектив кафедры физиологии </a:t>
            </a:r>
            <a:b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 разные годы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5397776"/>
            <a:ext cx="7776864" cy="9379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dirty="0"/>
              <a:t>Коллектив кафедры физиологии 1968 г</a:t>
            </a:r>
            <a:r>
              <a:rPr lang="ru-RU" sz="1600" b="1" dirty="0" smtClean="0"/>
              <a:t>.</a:t>
            </a:r>
          </a:p>
        </p:txBody>
      </p:sp>
      <p:pic>
        <p:nvPicPr>
          <p:cNvPr id="2050" name="Picture 2" descr="C:\Users\tolmachevatv\Desktop\Юбилей КГМУ\336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34" y="1340768"/>
            <a:ext cx="6444010" cy="414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112474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Коллектив кафедры физиологии </a:t>
            </a:r>
            <a:b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 разные годы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5397776"/>
            <a:ext cx="7776864" cy="93791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/>
              <a:t>Коллектив кафедры физиологии 1994г.</a:t>
            </a:r>
            <a:endParaRPr lang="ru-RU" sz="3300" b="1" dirty="0" smtClean="0"/>
          </a:p>
          <a:p>
            <a:pPr marL="0" indent="0">
              <a:buNone/>
            </a:pPr>
            <a:r>
              <a:rPr lang="ru-RU" sz="2800" dirty="0" err="1" smtClean="0"/>
              <a:t>Сидят:Брушневская</a:t>
            </a:r>
            <a:r>
              <a:rPr lang="ru-RU" sz="2800" dirty="0" smtClean="0"/>
              <a:t> Г.А., Грибанов А.А., Савченков Ю.И., Солдатова О.Г., </a:t>
            </a:r>
            <a:r>
              <a:rPr lang="ru-RU" sz="2800" dirty="0" err="1" smtClean="0"/>
              <a:t>Венгер</a:t>
            </a:r>
            <a:r>
              <a:rPr lang="ru-RU" sz="2800" dirty="0" smtClean="0"/>
              <a:t> Т.Ф., Шилов С.Н. Стоят</a:t>
            </a:r>
            <a:r>
              <a:rPr lang="ru-RU" sz="2800" dirty="0"/>
              <a:t>: </a:t>
            </a:r>
            <a:r>
              <a:rPr lang="ru-RU" sz="2800" dirty="0" err="1" smtClean="0"/>
              <a:t>Трегубчак</a:t>
            </a:r>
            <a:r>
              <a:rPr lang="ru-RU" sz="2800" dirty="0" smtClean="0"/>
              <a:t> П.Н., Коваленко Н.В., </a:t>
            </a:r>
            <a:r>
              <a:rPr lang="ru-RU" sz="2800" dirty="0" err="1" smtClean="0"/>
              <a:t>Пац</a:t>
            </a:r>
            <a:r>
              <a:rPr lang="ru-RU" sz="2800" dirty="0" smtClean="0"/>
              <a:t> Ю.С., Григорьева И.К., Медведев В.С., </a:t>
            </a:r>
            <a:r>
              <a:rPr lang="ru-RU" sz="2800" dirty="0" err="1" smtClean="0"/>
              <a:t>Гуренкова</a:t>
            </a:r>
            <a:r>
              <a:rPr lang="ru-RU" sz="2800" dirty="0" smtClean="0"/>
              <a:t> Г.А., Больших В.А., </a:t>
            </a:r>
            <a:r>
              <a:rPr lang="ru-RU" sz="2800" dirty="0" err="1" smtClean="0"/>
              <a:t>Домрачев</a:t>
            </a:r>
            <a:r>
              <a:rPr lang="ru-RU" sz="2800" dirty="0" smtClean="0"/>
              <a:t> А.А.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olmachevatv\Desktop\Юбилей КГМУ\336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84926" cy="38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2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112474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Коллектив кафедры физиологии </a:t>
            </a:r>
            <a:b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 разные годы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5397776"/>
            <a:ext cx="7776864" cy="93791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/>
              <a:t>Коллектив кафедры физиологии </a:t>
            </a:r>
            <a:r>
              <a:rPr lang="ru-RU" sz="3800" b="1" dirty="0" smtClean="0"/>
              <a:t>2008 г.</a:t>
            </a:r>
          </a:p>
          <a:p>
            <a:pPr marL="0" indent="0">
              <a:buNone/>
            </a:pPr>
            <a:r>
              <a:rPr lang="ru-RU" sz="2800" dirty="0" smtClean="0"/>
              <a:t>Сидят</a:t>
            </a:r>
            <a:r>
              <a:rPr lang="ru-RU" sz="2800" dirty="0"/>
              <a:t>: </a:t>
            </a:r>
            <a:r>
              <a:rPr lang="ru-RU" sz="2800" dirty="0" err="1" smtClean="0"/>
              <a:t>ст.лаборант</a:t>
            </a:r>
            <a:r>
              <a:rPr lang="ru-RU" sz="2800" dirty="0" smtClean="0"/>
              <a:t> </a:t>
            </a:r>
            <a:r>
              <a:rPr lang="ru-RU" sz="2800" dirty="0" err="1" smtClean="0"/>
              <a:t>Гуренкова</a:t>
            </a:r>
            <a:r>
              <a:rPr lang="ru-RU" sz="2800" dirty="0" smtClean="0"/>
              <a:t> Г.А., доцент Медведев В.С., профессор Савченков Ю.И., доцент Солдатова О.Г., профессор </a:t>
            </a:r>
            <a:r>
              <a:rPr lang="ru-RU" sz="2800" dirty="0" err="1" smtClean="0"/>
              <a:t>Пац</a:t>
            </a:r>
            <a:r>
              <a:rPr lang="ru-RU" sz="2800" dirty="0" smtClean="0"/>
              <a:t>. Ю.С. Стоят: ассистент </a:t>
            </a:r>
            <a:r>
              <a:rPr lang="ru-RU" sz="2800" dirty="0" err="1" smtClean="0"/>
              <a:t>Трегубчак</a:t>
            </a:r>
            <a:r>
              <a:rPr lang="ru-RU" sz="2800" dirty="0" smtClean="0"/>
              <a:t> П.Н, ассистент Толмачева Т.В., ассистент Москаленко О.Л., профессор Михайлова Л.А., ассистент </a:t>
            </a:r>
            <a:r>
              <a:rPr lang="ru-RU" sz="2800" dirty="0" err="1" smtClean="0"/>
              <a:t>Потылицина</a:t>
            </a:r>
            <a:r>
              <a:rPr lang="ru-RU" sz="2800" dirty="0" smtClean="0"/>
              <a:t> В.Ю., ассистент </a:t>
            </a:r>
            <a:r>
              <a:rPr lang="ru-RU" sz="2800" dirty="0" err="1" smtClean="0"/>
              <a:t>Чеснокова</a:t>
            </a:r>
            <a:r>
              <a:rPr lang="ru-RU" sz="2800" dirty="0" smtClean="0"/>
              <a:t> Л.Л., ассистент </a:t>
            </a:r>
            <a:r>
              <a:rPr lang="ru-RU" sz="2800" dirty="0" err="1" smtClean="0"/>
              <a:t>Мальева</a:t>
            </a:r>
            <a:r>
              <a:rPr lang="ru-RU" sz="2800" dirty="0" smtClean="0"/>
              <a:t> Е.А., аспирант </a:t>
            </a:r>
            <a:r>
              <a:rPr lang="ru-RU" sz="2800" dirty="0" err="1" smtClean="0"/>
              <a:t>Матыскин</a:t>
            </a:r>
            <a:r>
              <a:rPr lang="ru-RU" sz="2800" dirty="0" smtClean="0"/>
              <a:t> А.В.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olmachevatv\Desktop\Юбилей КГМУ\Изображение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15" y="1324499"/>
            <a:ext cx="5271542" cy="405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112474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Коллектив кафедры физиологии </a:t>
            </a:r>
            <a:b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 разные годы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5397776"/>
            <a:ext cx="7776864" cy="93791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/>
              <a:t>Коллектив кафедры физиологии </a:t>
            </a:r>
            <a:r>
              <a:rPr lang="ru-RU" sz="3800" b="1" dirty="0" smtClean="0"/>
              <a:t>2014 г.</a:t>
            </a:r>
          </a:p>
          <a:p>
            <a:pPr marL="0" indent="0">
              <a:buNone/>
            </a:pPr>
            <a:r>
              <a:rPr lang="ru-RU" sz="2800" dirty="0" smtClean="0"/>
              <a:t>Сидят</a:t>
            </a:r>
            <a:r>
              <a:rPr lang="ru-RU" sz="2800" dirty="0"/>
              <a:t>: </a:t>
            </a:r>
            <a:r>
              <a:rPr lang="ru-RU" sz="2800" dirty="0" err="1" smtClean="0"/>
              <a:t>ст.лаборант</a:t>
            </a:r>
            <a:r>
              <a:rPr lang="ru-RU" sz="2800" dirty="0" smtClean="0"/>
              <a:t> </a:t>
            </a:r>
            <a:r>
              <a:rPr lang="ru-RU" sz="2800" dirty="0" err="1" smtClean="0"/>
              <a:t>Гуренкова</a:t>
            </a:r>
            <a:r>
              <a:rPr lang="ru-RU" sz="2800" dirty="0" smtClean="0"/>
              <a:t> Г.А., </a:t>
            </a:r>
            <a:r>
              <a:rPr lang="ru-RU" sz="2800" dirty="0"/>
              <a:t>профессор </a:t>
            </a:r>
            <a:r>
              <a:rPr lang="ru-RU" sz="2800" dirty="0" err="1"/>
              <a:t>Пац</a:t>
            </a:r>
            <a:r>
              <a:rPr lang="ru-RU" sz="2800" dirty="0"/>
              <a:t>. </a:t>
            </a:r>
            <a:r>
              <a:rPr lang="ru-RU" sz="2800" dirty="0" smtClean="0"/>
              <a:t>Ю.С., профессор Савченко А.А., доцент Солдатова О.Г., </a:t>
            </a:r>
            <a:r>
              <a:rPr lang="ru-RU" sz="2800" dirty="0"/>
              <a:t>профессор Савченков Ю.И., </a:t>
            </a:r>
            <a:r>
              <a:rPr lang="ru-RU" sz="2800" dirty="0" smtClean="0"/>
              <a:t>доцент </a:t>
            </a:r>
            <a:r>
              <a:rPr lang="ru-RU" sz="2800" dirty="0"/>
              <a:t>Медведев В.С., </a:t>
            </a:r>
            <a:r>
              <a:rPr lang="ru-RU" sz="2800" dirty="0" smtClean="0"/>
              <a:t>Стоят: </a:t>
            </a:r>
            <a:r>
              <a:rPr lang="ru-RU" sz="2800" dirty="0" err="1" smtClean="0"/>
              <a:t>ст.преподаватель</a:t>
            </a:r>
            <a:r>
              <a:rPr lang="ru-RU" sz="2800" dirty="0" smtClean="0"/>
              <a:t>  </a:t>
            </a:r>
            <a:r>
              <a:rPr lang="ru-RU" sz="2800" dirty="0" err="1"/>
              <a:t>Мальева</a:t>
            </a:r>
            <a:r>
              <a:rPr lang="ru-RU" sz="2800" dirty="0"/>
              <a:t> Е.А., </a:t>
            </a:r>
            <a:r>
              <a:rPr lang="ru-RU" sz="2800" dirty="0" smtClean="0"/>
              <a:t>профессор Михайлова Л.А., </a:t>
            </a:r>
            <a:r>
              <a:rPr lang="ru-RU" sz="2800" dirty="0"/>
              <a:t>ассистент </a:t>
            </a:r>
            <a:r>
              <a:rPr lang="ru-RU" sz="2800" dirty="0" err="1"/>
              <a:t>Трегубчак</a:t>
            </a:r>
            <a:r>
              <a:rPr lang="ru-RU" sz="2800" dirty="0"/>
              <a:t> П.Н, </a:t>
            </a:r>
            <a:r>
              <a:rPr lang="ru-RU" sz="2800" dirty="0" smtClean="0"/>
              <a:t>доцент </a:t>
            </a:r>
            <a:r>
              <a:rPr lang="ru-RU" sz="2800" dirty="0" err="1" smtClean="0"/>
              <a:t>Чеснокова</a:t>
            </a:r>
            <a:r>
              <a:rPr lang="ru-RU" sz="2800" dirty="0" smtClean="0"/>
              <a:t> Л.Л., доцент Толмачева </a:t>
            </a:r>
            <a:r>
              <a:rPr lang="ru-RU" sz="2800" dirty="0"/>
              <a:t>Т.В.,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tolmachevatv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04" y="1337110"/>
            <a:ext cx="6105908" cy="40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6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2474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Кадровый состав кафедры </a:t>
            </a:r>
            <a:endParaRPr lang="ru-RU" sz="54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5397776"/>
            <a:ext cx="7776864" cy="9379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настоящее время на кафедре работают 5 докторов и  6 кандидатов медицинских наук.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tolmachevatv\Desktop\Юбилей КГМУ\7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55" y="1484784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olmachevatv\Desktop\Юбилей КГМУ\1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62" y="1484784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olmachevatv\Desktop\Юбилей КГМУ\7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5" y="1494075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olmachevatv\Desktop\12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75" y="3475355"/>
            <a:ext cx="853716" cy="16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olmachevatv\Desktop\13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17" y="3429000"/>
            <a:ext cx="1022551" cy="164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olmachevatv\Desktop\12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668" y="3501008"/>
            <a:ext cx="1174590" cy="15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tolmachevatv\Desktop\320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68" y="3438521"/>
            <a:ext cx="1220553" cy="16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tolmachevatv\Desktop\127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330" y="3501008"/>
            <a:ext cx="1198139" cy="159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tolmachevatv\Desktop\2665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66" y="1494075"/>
            <a:ext cx="1428750" cy="196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tolmachevatv\Desktop\127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30" y="1484784"/>
            <a:ext cx="1428750" cy="197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tolmachevatv\Desktop\127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98" y="1494075"/>
            <a:ext cx="1428750" cy="196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tolmachevatv\Desktop\127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57795"/>
            <a:ext cx="1187315" cy="16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tolmachevatv\Desktop\127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90" y="3457183"/>
            <a:ext cx="1185215" cy="160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Михайлова Людмила Аркадьевна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772816"/>
            <a:ext cx="5328592" cy="4464496"/>
          </a:xfrm>
        </p:spPr>
        <p:txBody>
          <a:bodyPr>
            <a:noAutofit/>
          </a:bodyPr>
          <a:lstStyle/>
          <a:p>
            <a:r>
              <a:rPr lang="ru-RU" sz="800" dirty="0" smtClean="0"/>
              <a:t>Д. б. н. </a:t>
            </a:r>
            <a:r>
              <a:rPr lang="ru-RU" sz="800" dirty="0"/>
              <a:t>(1997), профессор (2005), почетный работник </a:t>
            </a:r>
            <a:r>
              <a:rPr lang="ru-RU" sz="800" dirty="0" smtClean="0"/>
              <a:t>ВПО(1999</a:t>
            </a:r>
            <a:r>
              <a:rPr lang="ru-RU" sz="800" dirty="0"/>
              <a:t>), действительный член РАЕН (2002), МАНЭБ (1993), заслуженный деятель науки и образования РАЕ (2016).  Награждена серебряной медалью им. И.П. Павлова «За развитие медицины и здравоохранения» (1999),  грамотами Красноярского городского совета (1997), а также  различных общественных краевых организаций «За вклад в развитие отечественной медицины и подготовку кадров».</a:t>
            </a:r>
          </a:p>
          <a:p>
            <a:r>
              <a:rPr lang="ru-RU" sz="800" dirty="0"/>
              <a:t>Научное направление «Здоровье здоровых. Разработка способов количественной и качественной оценки уровня здоровья трудового потенциала Красноярского края» разрабатывается в вузе с 1984 года. </a:t>
            </a:r>
          </a:p>
          <a:p>
            <a:r>
              <a:rPr lang="ru-RU" sz="800" dirty="0"/>
              <a:t>Результаты проведенных исследований и их систематизация позволили разработать новый подход к комплексной оценке уровня здоровья лиц подросткового и юношеского возраста. Разработаны КП и методические рекомендации, позволяющие количественно оценить уровень здоровья человека с учетом его морфофункциональных показателей.  Методические рекомендации по региональным нормативам физического развития и показателей </a:t>
            </a:r>
            <a:r>
              <a:rPr lang="ru-RU" sz="800" dirty="0" err="1"/>
              <a:t>кардио</a:t>
            </a:r>
            <a:r>
              <a:rPr lang="ru-RU" sz="800" dirty="0"/>
              <a:t>-респираторной системы. Эти методики внедрены в школах,  вузах  и диагностических центров городов Восточной и Западной Сибири, таких как Красноярск, Железногорск, Омск, Новосибирск, Томск. Материалы исследований  неоднократно докладывались на научных форумах разного уровня. В настоящее время ведутся разработки здоровье сберегающих технологий для учащейся молодежи, отличающейся возрастом, умственной и физической активностью, местом проживания и социальным статусом.</a:t>
            </a:r>
          </a:p>
          <a:p>
            <a:r>
              <a:rPr lang="ru-RU" sz="800" dirty="0"/>
              <a:t>Исследования этого блока неоднократно поддерживались грантами Красноярского фонда науки (2002-2009гг.), Комитетом по науке и высшему образованию Администрации Красноярского края (2003-2006 гг.), Российского гуманитарного фонда науки (2003-2005 </a:t>
            </a:r>
            <a:r>
              <a:rPr lang="ru-RU" sz="800" dirty="0" err="1"/>
              <a:t>гг</a:t>
            </a:r>
            <a:r>
              <a:rPr lang="ru-RU" sz="800" dirty="0"/>
              <a:t>).</a:t>
            </a:r>
            <a:br>
              <a:rPr lang="ru-RU" sz="800" dirty="0"/>
            </a:br>
            <a:r>
              <a:rPr lang="ru-RU" sz="800" dirty="0"/>
              <a:t>В рамках этого направления под руководством Михайловой Л.А. на кафедре физиологии выполнено и защищено 8 кандидатских диссертаций. </a:t>
            </a:r>
            <a:r>
              <a:rPr lang="ru-RU" sz="800" dirty="0" smtClean="0"/>
              <a:t>Это сотрудники кафедры доцент </a:t>
            </a:r>
            <a:r>
              <a:rPr lang="ru-RU" sz="800" dirty="0" err="1" smtClean="0"/>
              <a:t>Чеснокова</a:t>
            </a:r>
            <a:r>
              <a:rPr lang="ru-RU" sz="800" dirty="0" smtClean="0"/>
              <a:t> Л.Л. (2004 г.), </a:t>
            </a:r>
            <a:r>
              <a:rPr lang="ru-RU" sz="800" dirty="0" err="1" smtClean="0"/>
              <a:t>ст.преподаватель</a:t>
            </a:r>
            <a:r>
              <a:rPr lang="ru-RU" sz="800" dirty="0" smtClean="0"/>
              <a:t>  Мальцева Е.А. (2011 г.), а также аспиранты и соискатели, работающие в вузах и других учреждениях Красноярского края и Западной Сибири-  доцент кафедры инфекционных болезней Т.Ю. Кузьмина (2005 г.), доцент кафедры гигиены О.Ю. Иванова (2004 г.),  ассистент кафедры поликлинической педиатрии </a:t>
            </a:r>
            <a:r>
              <a:rPr lang="ru-RU" sz="800" dirty="0" err="1" smtClean="0"/>
              <a:t>Желонина</a:t>
            </a:r>
            <a:r>
              <a:rPr lang="ru-RU" sz="800" dirty="0" smtClean="0"/>
              <a:t> Л.Г.(2009 г.), доцент СФУ Г.Я. Вяткина (2004 г.), доцент кафедры военной и физической подготовки СПСА С.И. </a:t>
            </a:r>
            <a:r>
              <a:rPr lang="ru-RU" sz="800" dirty="0" err="1" smtClean="0"/>
              <a:t>Кимяева</a:t>
            </a:r>
            <a:r>
              <a:rPr lang="ru-RU" sz="800" dirty="0" smtClean="0"/>
              <a:t> (2014 г.), сотрудник СО РАМН  </a:t>
            </a:r>
            <a:r>
              <a:rPr lang="ru-RU" sz="800" dirty="0" err="1" smtClean="0"/>
              <a:t>Матыскин</a:t>
            </a:r>
            <a:r>
              <a:rPr lang="ru-RU" sz="800" dirty="0" smtClean="0"/>
              <a:t> А.В. </a:t>
            </a:r>
          </a:p>
          <a:p>
            <a:r>
              <a:rPr lang="ru-RU" sz="800" dirty="0" smtClean="0"/>
              <a:t>Под </a:t>
            </a:r>
            <a:r>
              <a:rPr lang="ru-RU" sz="800" dirty="0"/>
              <a:t>руководством Михайловой Л.А. студенты </a:t>
            </a:r>
            <a:r>
              <a:rPr lang="ru-RU" sz="800" dirty="0" err="1"/>
              <a:t>КрасГМУ</a:t>
            </a:r>
            <a:r>
              <a:rPr lang="ru-RU" sz="800" dirty="0"/>
              <a:t> активно принимают участие в исследованиях и занимают призовые места на студенческих научных форумах Красноярска, </a:t>
            </a:r>
            <a:r>
              <a:rPr lang="ru-RU" sz="800" dirty="0" err="1"/>
              <a:t>г.Новосибирска</a:t>
            </a:r>
            <a:r>
              <a:rPr lang="ru-RU" sz="800" dirty="0"/>
              <a:t>, </a:t>
            </a:r>
            <a:r>
              <a:rPr lang="ru-RU" sz="800" dirty="0" err="1"/>
              <a:t>С.Петербурга</a:t>
            </a:r>
            <a:r>
              <a:rPr lang="ru-RU" sz="800" dirty="0"/>
              <a:t>. </a:t>
            </a:r>
          </a:p>
          <a:p>
            <a:r>
              <a:rPr lang="ru-RU" sz="800" dirty="0"/>
              <a:t>Михайлова Л.А. - автор и соавтор 300 научных публикаций, в </a:t>
            </a:r>
            <a:r>
              <a:rPr lang="ru-RU" sz="800" dirty="0" err="1"/>
              <a:t>т.ч</a:t>
            </a:r>
            <a:r>
              <a:rPr lang="ru-RU" sz="800" dirty="0"/>
              <a:t>. 3 монографий издательства «Наука», более 70 статей в изданиях списка ВАК, а также статьи в  многочисленных </a:t>
            </a:r>
            <a:r>
              <a:rPr lang="ru-RU" sz="800" dirty="0" err="1"/>
              <a:t>монотематических</a:t>
            </a:r>
            <a:r>
              <a:rPr lang="ru-RU" sz="800" dirty="0"/>
              <a:t> сборниках, 17 патентов, 15 рационализаторских предложений. </a:t>
            </a:r>
          </a:p>
        </p:txBody>
      </p:sp>
      <p:pic>
        <p:nvPicPr>
          <p:cNvPr id="4" name="Picture 11" descr="C:\Users\tolmachevatv\Desktop\1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94679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Замай Татьяна Николаевна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2261" y="1772816"/>
            <a:ext cx="4296163" cy="45365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Профессор кафедры, д.б.н.</a:t>
            </a:r>
          </a:p>
          <a:p>
            <a:r>
              <a:rPr lang="ru-RU" dirty="0"/>
              <a:t>Ведущий научный </a:t>
            </a:r>
            <a:r>
              <a:rPr lang="ru-RU" dirty="0" smtClean="0"/>
              <a:t>сотрудник лаборатории </a:t>
            </a:r>
            <a:r>
              <a:rPr lang="ru-RU" dirty="0" err="1" smtClean="0"/>
              <a:t>биомолекулярных</a:t>
            </a:r>
            <a:r>
              <a:rPr lang="ru-RU" dirty="0" smtClean="0"/>
              <a:t> и медицинских технологий. </a:t>
            </a:r>
          </a:p>
          <a:p>
            <a:r>
              <a:rPr lang="ru-RU" dirty="0"/>
              <a:t>Научные интересы – биохимия, физиология, клеточная биология, молекулярная биология</a:t>
            </a:r>
            <a:br>
              <a:rPr lang="ru-RU" dirty="0"/>
            </a:br>
            <a:r>
              <a:rPr lang="ru-RU" dirty="0" smtClean="0"/>
              <a:t>Направление научных исследований: «Исследование </a:t>
            </a:r>
            <a:r>
              <a:rPr lang="ru-RU" dirty="0"/>
              <a:t>роли ионного гомеостаза в регуляции клеточных популяций в норме и патологии, разработка средств диагностики и терапии на основе </a:t>
            </a:r>
            <a:r>
              <a:rPr lang="ru-RU" dirty="0" err="1"/>
              <a:t>аптамеров</a:t>
            </a:r>
            <a:r>
              <a:rPr lang="ru-RU" dirty="0"/>
              <a:t> для лечения онкологических заболеваний (рак легких, рак молочной железы, </a:t>
            </a:r>
            <a:r>
              <a:rPr lang="ru-RU" dirty="0" err="1"/>
              <a:t>глиобластома</a:t>
            </a:r>
            <a:r>
              <a:rPr lang="ru-RU" dirty="0" smtClean="0"/>
              <a:t>)».</a:t>
            </a:r>
            <a:endParaRPr lang="ru-RU" dirty="0"/>
          </a:p>
        </p:txBody>
      </p:sp>
      <p:pic>
        <p:nvPicPr>
          <p:cNvPr id="4" name="Picture 10" descr="C:\Users\tolmachevatv\Desktop\266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3192669" cy="42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Солдатова Ольга Глебовна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772816"/>
            <a:ext cx="3672408" cy="3603812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Доцент  кафедры, д.м.н.</a:t>
            </a:r>
          </a:p>
          <a:p>
            <a:r>
              <a:rPr lang="ru-RU" sz="1600" dirty="0" smtClean="0"/>
              <a:t>Работает на кафедре с 1976 года.  Научное исследование по теме докторской диссертации установило наличие взаимовлияний темпераментальных свойств личности, адаптационных реакций и индивидуального здоровья. Результаты научной работы внедрены и используются в учебном процессе на кафедре и муниципальных образовательных учреждениях г. Красноярск. </a:t>
            </a:r>
          </a:p>
          <a:p>
            <a:r>
              <a:rPr lang="ru-RU" sz="1600" dirty="0" smtClean="0"/>
              <a:t>Является автором 106 научных работ, в том числе монографии. </a:t>
            </a:r>
            <a:endParaRPr lang="ru-RU" sz="1600" dirty="0"/>
          </a:p>
        </p:txBody>
      </p:sp>
      <p:pic>
        <p:nvPicPr>
          <p:cNvPr id="5" name="Picture 13" descr="C:\Users\tolmachevatv\Desktop\1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46" y="1779330"/>
            <a:ext cx="3240360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Пац</a:t>
            </a:r>
            <a:r>
              <a:rPr lang="ru-RU" dirty="0" smtClean="0"/>
              <a:t> Юрий Степанович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772816"/>
            <a:ext cx="3672408" cy="3603812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Профессор  кафедры, к.м.н.</a:t>
            </a:r>
          </a:p>
          <a:p>
            <a:r>
              <a:rPr lang="ru-RU" sz="1600" dirty="0"/>
              <a:t>Сотрудник кафедры с 1970 года, после окончания лечебного факультета Красноярского медицинского института. Кандидатская диссертация по вопросам регуляции системы крови (1974 г</a:t>
            </a:r>
            <a:r>
              <a:rPr lang="ru-RU" sz="1600" dirty="0" smtClean="0"/>
              <a:t>).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Автор и соавтор более 60 публикаций и 10 учебных и учебно-методических </a:t>
            </a:r>
            <a:br>
              <a:rPr lang="ru-RU" sz="1600" dirty="0"/>
            </a:br>
            <a:r>
              <a:rPr lang="ru-RU" sz="1600" dirty="0"/>
              <a:t>пособий по </a:t>
            </a:r>
            <a:r>
              <a:rPr lang="ru-RU" sz="1600" dirty="0" smtClean="0"/>
              <a:t>разным специальностям.</a:t>
            </a:r>
          </a:p>
          <a:p>
            <a:r>
              <a:rPr lang="ru-RU" sz="1600" dirty="0" smtClean="0"/>
              <a:t>Завуч кафедры. </a:t>
            </a:r>
            <a:endParaRPr lang="ru-RU" sz="1600" dirty="0"/>
          </a:p>
        </p:txBody>
      </p:sp>
      <p:pic>
        <p:nvPicPr>
          <p:cNvPr id="6" name="Picture 12" descr="C:\Users\tolmachevatv\Desktop\1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Autofit/>
          </a:bodyPr>
          <a:lstStyle/>
          <a:p>
            <a:r>
              <a:rPr lang="ru-RU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Историческая </a:t>
            </a:r>
            <a:r>
              <a:rPr lang="ru-RU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справка</a:t>
            </a:r>
            <a:endParaRPr lang="ru-RU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2060847"/>
            <a:ext cx="4248469" cy="4251697"/>
          </a:xfrm>
        </p:spPr>
        <p:txBody>
          <a:bodyPr/>
          <a:lstStyle/>
          <a:p>
            <a:pPr marL="0" indent="0">
              <a:buNone/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Кафедра нормальной физиологии </a:t>
            </a:r>
            <a:r>
              <a:rPr lang="ru-RU" dirty="0" err="1" smtClean="0"/>
              <a:t>КрасМИ</a:t>
            </a:r>
            <a:r>
              <a:rPr lang="ru-RU" dirty="0" smtClean="0"/>
              <a:t> </a:t>
            </a:r>
            <a:r>
              <a:rPr lang="ru-RU" dirty="0"/>
              <a:t>начала свою работу в 1942 году на базе одноименной кафедры Ленинградского мединститута, эвакуированного в Красноярск.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155575" y="-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307975" y="-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encrypted-tbn0.gstatic.com/images?q=tbn:ANd9GcR3UeY5wJGTwXA553NSho4P7unr0YoxmaNEZ3yNMFnvuaTy2Z4gHA"/>
          <p:cNvSpPr>
            <a:spLocks noChangeAspect="1" noChangeArrowheads="1"/>
          </p:cNvSpPr>
          <p:nvPr/>
        </p:nvSpPr>
        <p:spPr bwMode="auto">
          <a:xfrm>
            <a:off x="460375" y="-15240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encrypted-tbn3.gstatic.com/images?q=tbn:ANd9GcR9Fl8mZHaJygqc9oWYoyDFdUuXIPwSIcmw6v1tOHeMuEzZlxzo"/>
          <p:cNvSpPr>
            <a:spLocks noChangeAspect="1" noChangeArrowheads="1"/>
          </p:cNvSpPr>
          <p:nvPr/>
        </p:nvSpPr>
        <p:spPr bwMode="auto">
          <a:xfrm>
            <a:off x="155575" y="-922338"/>
            <a:ext cx="2857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 descr="C:\Users\KochetovaLV\Desktop\1246610495_1246449659_p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286000"/>
            <a:ext cx="3424183" cy="399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0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411" y="332656"/>
            <a:ext cx="8229600" cy="9807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Клинические базы</a:t>
            </a:r>
            <a:endParaRPr lang="ru-RU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196753"/>
            <a:ext cx="4032448" cy="345638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 1985 года кафедра работает в лабораторном корпусе </a:t>
            </a:r>
            <a:r>
              <a:rPr lang="ru-RU" dirty="0" err="1" smtClean="0"/>
              <a:t>КрасГМУ</a:t>
            </a:r>
            <a:r>
              <a:rPr lang="ru-RU" dirty="0" smtClean="0"/>
              <a:t> на 5 этаже. Кафедра состоит из шести учебных аудиторий, компьютерного класса и кабинета функциональной диагностики. </a:t>
            </a:r>
            <a:endParaRPr lang="ru-RU" dirty="0"/>
          </a:p>
        </p:txBody>
      </p:sp>
      <p:pic>
        <p:nvPicPr>
          <p:cNvPr id="4099" name="Picture 3" descr="C:\Users\tolmachevatv\Desktop\Юбилей КГМУ\Фото\2016-09-06-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17" y="1052736"/>
            <a:ext cx="2856620" cy="160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olmachevatv\Desktop\Юбилей КГМУ\Фото\2016-09-08-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35" y="2645521"/>
            <a:ext cx="2856620" cy="21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olmachevatv\Desktop\Юбилей КГМУ\Фото\2016-09-08-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68461"/>
            <a:ext cx="2142465" cy="28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tolmachevatv\Desktop\Юбилей КГМУ\Фото\PICT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68461"/>
            <a:ext cx="3808826" cy="285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Учебно-методическая работа кафедры</a:t>
            </a:r>
            <a:b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6840760" cy="4022261"/>
          </a:xfrm>
        </p:spPr>
        <p:txBody>
          <a:bodyPr>
            <a:normAutofit/>
          </a:bodyPr>
          <a:lstStyle/>
          <a:p>
            <a:r>
              <a:rPr lang="ru-RU" sz="1050" b="1" dirty="0"/>
              <a:t>Методическое обеспечение учебного процесса на кафедре физиологии всегда было в сфере особого внимания её сотрудников. В соответствии с требованиями и стандартами, которые изменялись за годы существования кафедры не раз, разрабатывалась необходимая методическая литература.  </a:t>
            </a:r>
          </a:p>
          <a:p>
            <a:r>
              <a:rPr lang="ru-RU" sz="1050" b="1" dirty="0"/>
              <a:t>Необходимость  активной разработки методических материалов  в последние годы была связана с развитием университета, созданием новых факультетов и введением новых учебных дисциплин. Так, если до 1962 г. в институте был один лечебный факультет, затем появился педиатрический, а за ним и стоматологический факультеты, то за 5 последних лет к ним присоединились фармацевтический факультет, факультеты клинической психологии и медицинской кибернетики. Изменился и спектр преподаваемых курсов, которые требовали своего методического обеспечения с учётом профильности </a:t>
            </a:r>
            <a:r>
              <a:rPr lang="ru-RU" sz="1050" b="1" dirty="0" smtClean="0"/>
              <a:t>специальности.</a:t>
            </a:r>
            <a:endParaRPr lang="ru-RU" sz="1050" b="1" dirty="0"/>
          </a:p>
          <a:p>
            <a:pPr marL="0" indent="0">
              <a:buNone/>
            </a:pPr>
            <a:endParaRPr lang="ru-RU" sz="1050" b="1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43845"/>
              </p:ext>
            </p:extLst>
          </p:nvPr>
        </p:nvGraphicFramePr>
        <p:xfrm>
          <a:off x="1475656" y="3274477"/>
          <a:ext cx="6268835" cy="3199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613"/>
                <a:gridCol w="4341222"/>
              </a:tblGrid>
              <a:tr h="179789">
                <a:tc>
                  <a:txBody>
                    <a:bodyPr/>
                    <a:lstStyle/>
                    <a:p>
                      <a:pPr marL="36195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ФАКУЛЬТЕТ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</a:rPr>
                        <a:t>ПРЕПОДАВАЕМЫЕ ДИСЦИПЛИНЫ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4649">
                <a:tc>
                  <a:txBody>
                    <a:bodyPr/>
                    <a:lstStyle/>
                    <a:p>
                      <a:pPr marL="36195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Лечебный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base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Нормальная физиология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9508">
                <a:tc>
                  <a:txBody>
                    <a:bodyPr/>
                    <a:lstStyle/>
                    <a:p>
                      <a:pPr marL="36195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Педиатрический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Нормальная физиология, физиологические особенности детского возраста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9508">
                <a:tc>
                  <a:txBody>
                    <a:bodyPr/>
                    <a:lstStyle/>
                    <a:p>
                      <a:pPr marL="36195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Стоматологический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Нормальная физиология, физиология зубочелюстной системы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4649">
                <a:tc>
                  <a:txBody>
                    <a:bodyPr/>
                    <a:lstStyle/>
                    <a:p>
                      <a:pPr marL="36195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Клиническая психология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Психофизиология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6195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Физиология ЦНС, ВНД и сенсорных систем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3399">
                <a:tc>
                  <a:txBody>
                    <a:bodyPr/>
                    <a:lstStyle/>
                    <a:p>
                      <a:pPr marL="36195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Фармацевтический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</a:rPr>
                        <a:t>Физиология с основами морфологии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6195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Медицинская кибернетика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Физиология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5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Учебно-методическая работа кафедры</a:t>
            </a:r>
            <a:b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124744"/>
            <a:ext cx="756084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Пособия, изданные за последние 10 лет:</a:t>
            </a:r>
          </a:p>
          <a:p>
            <a:endParaRPr lang="ru-RU" dirty="0"/>
          </a:p>
        </p:txBody>
      </p:sp>
      <p:pic>
        <p:nvPicPr>
          <p:cNvPr id="3083" name="Picture 20" descr="стомпрактикум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11" y="1497991"/>
            <a:ext cx="14954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21" descr="педпрактикум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26" y="1497991"/>
            <a:ext cx="15525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6" descr="ВСОпрактику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01" y="1497991"/>
            <a:ext cx="1524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0450"/>
            <a:ext cx="15811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4" descr="нормфиз"/>
          <p:cNvPicPr>
            <a:picLocks noGrp="1" noChangeAspect="1" noChangeArrowheads="1"/>
          </p:cNvPicPr>
          <p:nvPr/>
        </p:nvPicPr>
        <p:blipFill>
          <a:blip r:embed="rId6" cstate="print">
            <a:lum bright="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68375"/>
            <a:ext cx="16478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8" descr="покровский2"/>
          <p:cNvPicPr>
            <a:picLocks noGrp="1" noChangeAspect="1" noChangeArrowheads="1"/>
          </p:cNvPicPr>
          <p:nvPr/>
        </p:nvPicPr>
        <p:blipFill>
          <a:blip r:embed="rId7" cstate="print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01975"/>
            <a:ext cx="15335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психофиз"/>
          <p:cNvPicPr>
            <a:picLocks noGrp="1" noChangeAspect="1" noChangeArrowheads="1"/>
          </p:cNvPicPr>
          <p:nvPr/>
        </p:nvPicPr>
        <p:blipFill>
          <a:blip r:embed="rId8" cstate="print">
            <a:lum bright="4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45100"/>
            <a:ext cx="1371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6" descr="Нормфиз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1150"/>
            <a:ext cx="14954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5"/>
          <p:cNvPicPr>
            <a:picLocks noGrp="1"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7600"/>
            <a:ext cx="14001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57200" y="2543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68008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57200" y="922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457200" y="11220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0" y="13211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57200" y="1580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57200" y="1794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0" y="20173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457200" y="22707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8301" y="1555140"/>
            <a:ext cx="1492885" cy="1971675"/>
          </a:xfrm>
          <a:prstGeom prst="rect">
            <a:avLst/>
          </a:prstGeom>
        </p:spPr>
      </p:pic>
      <p:pic>
        <p:nvPicPr>
          <p:cNvPr id="29" name="Picture 14" descr="задачи"/>
          <p:cNvPicPr/>
          <p:nvPr/>
        </p:nvPicPr>
        <p:blipFill>
          <a:blip r:embed="rId12" cstate="print"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86" y="1545933"/>
            <a:ext cx="1492885" cy="1990090"/>
          </a:xfrm>
          <a:prstGeom prst="rect">
            <a:avLst/>
          </a:prstGeom>
          <a:noFill/>
          <a:extLst/>
        </p:spPr>
      </p:pic>
      <p:pic>
        <p:nvPicPr>
          <p:cNvPr id="30" name="Picture 1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2" y="2924944"/>
            <a:ext cx="1581150" cy="198628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1" name="Picture 4" descr="нормфиз"/>
          <p:cNvPicPr/>
          <p:nvPr/>
        </p:nvPicPr>
        <p:blipFill>
          <a:blip r:embed="rId14" cstate="print">
            <a:lum bright="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9040" y="3059971"/>
            <a:ext cx="1645920" cy="2133600"/>
          </a:xfrm>
          <a:prstGeom prst="rect">
            <a:avLst/>
          </a:prstGeom>
        </p:spPr>
      </p:pic>
      <p:pic>
        <p:nvPicPr>
          <p:cNvPr id="32" name="Picture 8" descr="покровский2"/>
          <p:cNvPicPr/>
          <p:nvPr/>
        </p:nvPicPr>
        <p:blipFill>
          <a:blip r:embed="rId7" cstate="print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7257" y="2771274"/>
            <a:ext cx="1533525" cy="2139950"/>
          </a:xfrm>
          <a:prstGeom prst="rect">
            <a:avLst/>
          </a:prstGeom>
        </p:spPr>
      </p:pic>
      <p:pic>
        <p:nvPicPr>
          <p:cNvPr id="33" name="Picture 6" descr="психофиз"/>
          <p:cNvPicPr/>
          <p:nvPr/>
        </p:nvPicPr>
        <p:blipFill>
          <a:blip r:embed="rId15" cstate="print">
            <a:lum bright="4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186" y="3066673"/>
            <a:ext cx="1573696" cy="2225040"/>
          </a:xfrm>
          <a:prstGeom prst="rect">
            <a:avLst/>
          </a:prstGeom>
        </p:spPr>
      </p:pic>
      <p:pic>
        <p:nvPicPr>
          <p:cNvPr id="34" name="Picture 6" descr="C:\Documents and Settings\SavchenkovJI\Рабочий стол\Нормфиз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3140968"/>
            <a:ext cx="1492250" cy="20764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Прямоугольник 16"/>
          <p:cNvSpPr/>
          <p:nvPr/>
        </p:nvSpPr>
        <p:spPr>
          <a:xfrm>
            <a:off x="0" y="5877272"/>
            <a:ext cx="9144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/>
              <a:t>В </a:t>
            </a:r>
            <a:r>
              <a:rPr lang="ru-RU" sz="1400" b="1" dirty="0" smtClean="0"/>
              <a:t>период с </a:t>
            </a:r>
            <a:r>
              <a:rPr lang="ru-RU" sz="1400" b="1" dirty="0"/>
              <a:t>2004 по </a:t>
            </a:r>
            <a:r>
              <a:rPr lang="ru-RU" sz="1400" b="1" dirty="0" smtClean="0"/>
              <a:t>2016 </a:t>
            </a:r>
            <a:r>
              <a:rPr lang="ru-RU" sz="1400" b="1" dirty="0"/>
              <a:t>г сотрудниками кафедры было издано: учебников – 5, учебных пособий – 25, различных методических указания и практикумов – 38, новых рабочих программ – 23.</a:t>
            </a:r>
          </a:p>
          <a:p>
            <a:r>
              <a:rPr lang="ru-RU" sz="1400" b="1" dirty="0"/>
              <a:t>Профессора Ю.И. Савченков и А.А. Савченко были приглашены в состав авторских коллективов нескольких федеральных учебников по физиологии, изданных за последние </a:t>
            </a:r>
            <a:r>
              <a:rPr lang="ru-RU" sz="1400" b="1" dirty="0" smtClean="0"/>
              <a:t>годы. </a:t>
            </a:r>
            <a:endParaRPr lang="ru-RU" sz="1400" b="1" dirty="0"/>
          </a:p>
        </p:txBody>
      </p:sp>
      <p:pic>
        <p:nvPicPr>
          <p:cNvPr id="3102" name="Picture 30" descr="C:\Users\tolmachevatv\Desktop\Юбилей КГМУ\Фото\2016-09-08-18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16" y="4210460"/>
            <a:ext cx="1249703" cy="166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C:\Users\tolmachevatv\Desktop\Юбилей КГМУ\Фото\2016-09-08-18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566" y="4149080"/>
            <a:ext cx="1263268" cy="168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C:\Users\tolmachevatv\Desktop\Юбилей КГМУ\Фото\2016-09-08-18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7442"/>
            <a:ext cx="1319872" cy="175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C:\Users\tolmachevatv\Desktop\Юбилей КГМУ\Фото\2016-09-08-187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34" y="4192489"/>
            <a:ext cx="1230352" cy="164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C:\Users\tolmachevatv\Desktop\Юбилей КГМУ\Фото\2016-09-08-188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18" y="4024984"/>
            <a:ext cx="1360067" cy="18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C:\Users\tolmachevatv\Desktop\Юбилей КГМУ\Фото\2016-09-08-186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919" y="3898085"/>
            <a:ext cx="1432742" cy="19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C:\Users\tolmachevatv\Desktop\Юбилей КГМУ\Фото\2016-09-08-185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10" y="4548934"/>
            <a:ext cx="967104" cy="12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Электронные учебники,  созданные сотрудниками </a:t>
            </a:r>
            <a:r>
              <a:rPr 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кафедры</a:t>
            </a:r>
            <a:endParaRPr 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987" y="1457035"/>
            <a:ext cx="2911981" cy="233590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6" name="Picture 6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24" y="1457035"/>
            <a:ext cx="2994580" cy="234937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473" y="3792942"/>
            <a:ext cx="3096344" cy="239394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8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92942"/>
            <a:ext cx="3016374" cy="2390043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9159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17582"/>
            <a:ext cx="7920879" cy="1202485"/>
          </a:xfrm>
        </p:spPr>
        <p:txBody>
          <a:bodyPr>
            <a:noAutofit/>
          </a:bodyPr>
          <a:lstStyle/>
          <a:p>
            <a:r>
              <a:rPr lang="ru-RU" sz="2400" b="1" dirty="0"/>
              <a:t>Для улучшения качества информационного и методического обеспечения учебного процесса на кафедре за период </a:t>
            </a:r>
            <a:r>
              <a:rPr lang="ru-RU" sz="2400" b="1" dirty="0" smtClean="0"/>
              <a:t>2006 </a:t>
            </a:r>
            <a:r>
              <a:rPr lang="ru-RU" sz="2400" b="1" dirty="0"/>
              <a:t>– </a:t>
            </a:r>
            <a:r>
              <a:rPr lang="ru-RU" sz="2400" b="1" dirty="0" smtClean="0"/>
              <a:t>2016 </a:t>
            </a:r>
            <a:r>
              <a:rPr lang="ru-RU" sz="2400" b="1" dirty="0"/>
              <a:t>гг. осуществлены: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432048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Переход на 100% мультимедийное сопровождение лекционного материала</a:t>
            </a:r>
          </a:p>
          <a:p>
            <a:pPr lvl="0"/>
            <a:r>
              <a:rPr lang="ru-RU" dirty="0"/>
              <a:t>Изданы авторские курсы лекций профессоров Ю.И. Савченкова ,   Л.А. Михайловой и доцента Л.Л. </a:t>
            </a:r>
            <a:r>
              <a:rPr lang="ru-RU" dirty="0" err="1"/>
              <a:t>Чесноковой</a:t>
            </a:r>
            <a:endParaRPr lang="ru-RU" dirty="0"/>
          </a:p>
          <a:p>
            <a:pPr lvl="0"/>
            <a:r>
              <a:rPr lang="ru-RU" dirty="0"/>
              <a:t>Разработаны и переизданы новые методические материалы для  Учебной физиологической лаборатории «БИОПАК»</a:t>
            </a:r>
          </a:p>
          <a:p>
            <a:pPr lvl="0"/>
            <a:r>
              <a:rPr lang="ru-RU" dirty="0"/>
              <a:t>Разработаны УМКД для всех факультетов – для преподавателей и студентов - в соответствии с новыми стандартами </a:t>
            </a:r>
          </a:p>
          <a:p>
            <a:pPr lvl="0"/>
            <a:r>
              <a:rPr lang="ru-RU" dirty="0"/>
              <a:t>Изданы новые варианты «Практикума» отдельно для каждого факультета</a:t>
            </a:r>
          </a:p>
          <a:p>
            <a:pPr lvl="0"/>
            <a:r>
              <a:rPr lang="ru-RU" dirty="0"/>
              <a:t>Издана   новая редакция «Физиологии для стоматологов»</a:t>
            </a:r>
          </a:p>
          <a:p>
            <a:pPr lvl="0"/>
            <a:r>
              <a:rPr lang="ru-RU" dirty="0"/>
              <a:t>Изданы Сборники тестовых задания для всех факультетов</a:t>
            </a:r>
          </a:p>
          <a:p>
            <a:pPr lvl="0"/>
            <a:r>
              <a:rPr lang="ru-RU" dirty="0"/>
              <a:t>Изданы учебные пособия «Физиологические особенности детского возраста» , «Методы исследования физиологических функций» и переработанный вариант 3-го издания лекций Ю.И. Савченкова</a:t>
            </a:r>
          </a:p>
          <a:p>
            <a:pPr lvl="0"/>
            <a:r>
              <a:rPr lang="ru-RU" dirty="0"/>
              <a:t>Подготовлены к изданию и сданы в УМО «Ситуационные задачи и упражнения по физиологии», 3 переработанное и дополненное издание.</a:t>
            </a:r>
          </a:p>
          <a:p>
            <a:pPr lvl="0"/>
            <a:r>
              <a:rPr lang="ru-RU" dirty="0"/>
              <a:t> Созданы и помещены на сайт электронные учебники: «Физиология на отлично», «Методы функциональных физиологических исследований», Физиология ЦНС м ВНД», «Психофизиология»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6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Основные направления научно-исследовательской </a:t>
            </a:r>
            <a:r>
              <a:rPr 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работы</a:t>
            </a:r>
            <a:endParaRPr 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622" y="1340768"/>
            <a:ext cx="6196405" cy="4022261"/>
          </a:xfrm>
        </p:spPr>
        <p:txBody>
          <a:bodyPr/>
          <a:lstStyle/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1785590"/>
            <a:ext cx="756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кафедре физиологии студенты всегда привлекались к проведению научных исследований.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1" name="Picture 2" descr="Физиология музей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11636" r="3996" b="3017"/>
          <a:stretch>
            <a:fillRect/>
          </a:stretch>
        </p:blipFill>
        <p:spPr bwMode="auto">
          <a:xfrm>
            <a:off x="2483768" y="2640777"/>
            <a:ext cx="3701566" cy="27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4" y="5508521"/>
            <a:ext cx="75608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Заседание СНО на кафедре физиологии проводит доц.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Ф.В.Лычагина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1951г.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488832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С приходом на кафедру </a:t>
            </a:r>
            <a:r>
              <a:rPr lang="ru-RU" sz="1900" b="1" i="1" dirty="0"/>
              <a:t>Абрама </a:t>
            </a:r>
            <a:r>
              <a:rPr lang="ru-RU" sz="1900" b="1" i="1" dirty="0" err="1"/>
              <a:t>Танхелевича</a:t>
            </a:r>
            <a:r>
              <a:rPr lang="ru-RU" sz="1900" b="1" i="1" dirty="0"/>
              <a:t> </a:t>
            </a:r>
            <a:r>
              <a:rPr lang="ru-RU" sz="1900" b="1" i="1" dirty="0" err="1"/>
              <a:t>Пшоника</a:t>
            </a:r>
            <a:r>
              <a:rPr lang="ru-RU" sz="1900" dirty="0"/>
              <a:t> и началом работы аспирантуры эта работа  существенно активизировалась. У каждого аспиранта формировалась инициативная группа студентов, которые помогали им проводить эксперименты. А.Т. </a:t>
            </a:r>
            <a:r>
              <a:rPr lang="ru-RU" sz="1900" dirty="0" err="1"/>
              <a:t>Пшоник</a:t>
            </a:r>
            <a:r>
              <a:rPr lang="ru-RU" sz="1900" dirty="0"/>
              <a:t> учил аспирантов и студентов (которые в последствии сами становились аспирантами кафедры) производить сложные  хирургические вмешательства на собаках и кошках для создания необходимых экспериментальных моделей, учил их писать статьи и доклады на студенческих научных конференциях. 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2" descr="Физиология музей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5" b="4556"/>
          <a:stretch>
            <a:fillRect/>
          </a:stretch>
        </p:blipFill>
        <p:spPr bwMode="auto">
          <a:xfrm>
            <a:off x="2483768" y="3501008"/>
            <a:ext cx="37528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3568" y="5877272"/>
            <a:ext cx="75956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Проф. А.Т. </a:t>
            </a:r>
            <a:r>
              <a:rPr kumimoji="0" lang="ru-RU" alt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Пшоник</a:t>
            </a: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операции – формируется фистула желудка у  собаки. 1959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18403"/>
            <a:ext cx="7776863" cy="1202485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+mn-lt"/>
              </a:rPr>
              <a:t>В 1957 году студент Ю.И. Савченков, член кружка СНО на кафедре физиологии, впервые был командирован в г. Томск на студенческую научную конференцию с докладом о влиянии с интероцепторов пищевода на секрецию желудка. Это был первый выезд наших студентов за границы Края. В последующие годы такие выезды были постоянными, и студенты - участники СНО на кафедре выступали с докладами в Ленинграде, Москве, Новосибирске.</a:t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pic>
        <p:nvPicPr>
          <p:cNvPr id="17410" name="Picture 2" descr="C:\Users\tolmachevatv\Desktop\Юбилей КГМУ\336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4505695" cy="32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939988"/>
            <a:ext cx="7632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Аспиранты Савченков Ю.И. и Савинов В. Л. в операционной. 1962 г.</a:t>
            </a:r>
          </a:p>
        </p:txBody>
      </p:sp>
    </p:spTree>
    <p:extLst>
      <p:ext uri="{BB962C8B-B14F-4D97-AF65-F5344CB8AC3E}">
        <p14:creationId xmlns:p14="http://schemas.microsoft.com/office/powerpoint/2010/main" val="40088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776864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 самого момента  учреждения в Красноярском медицинском институте премии им. проф. И.И. </a:t>
            </a:r>
            <a:r>
              <a:rPr lang="ru-RU" sz="2000" dirty="0" err="1"/>
              <a:t>Гительзона</a:t>
            </a:r>
            <a:r>
              <a:rPr lang="ru-RU" sz="2000" dirty="0"/>
              <a:t> за лучшую студенческую научную работу, члены СНО кафедры физиологии приняли участие в конкурсе, и  первым в истории института лауреатом премии И.И. </a:t>
            </a:r>
            <a:r>
              <a:rPr lang="ru-RU" sz="2000" dirty="0" err="1"/>
              <a:t>Гительзона</a:t>
            </a:r>
            <a:r>
              <a:rPr lang="ru-RU" sz="2000" dirty="0"/>
              <a:t> стал студент  В.А. Больших, </a:t>
            </a:r>
            <a:r>
              <a:rPr lang="ru-RU" sz="2000" dirty="0" smtClean="0"/>
              <a:t>в последствие аспирант </a:t>
            </a:r>
            <a:r>
              <a:rPr lang="ru-RU" sz="2000" dirty="0"/>
              <a:t>и затем ассистент кафедры физиологии.</a:t>
            </a:r>
          </a:p>
          <a:p>
            <a:endParaRPr lang="ru-RU" dirty="0"/>
          </a:p>
        </p:txBody>
      </p:sp>
      <p:pic>
        <p:nvPicPr>
          <p:cNvPr id="4" name="Picture 3" descr="Физиология музей 2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3" b="2364"/>
          <a:stretch>
            <a:fillRect/>
          </a:stretch>
        </p:blipFill>
        <p:spPr bwMode="auto">
          <a:xfrm>
            <a:off x="899592" y="2780928"/>
            <a:ext cx="2492672" cy="329911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Прямоугольник 4"/>
          <p:cNvSpPr/>
          <p:nvPr/>
        </p:nvSpPr>
        <p:spPr>
          <a:xfrm>
            <a:off x="3528392" y="46879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Стереотаксический аппарат, сконструированный и изготовленный студентом В.А. Больших, первым лауреатом премии </a:t>
            </a:r>
            <a:r>
              <a:rPr lang="ru-RU" i="1" dirty="0" err="1"/>
              <a:t>И.И.Гительзона</a:t>
            </a:r>
            <a:r>
              <a:rPr lang="ru-RU" i="1" dirty="0"/>
              <a:t>. 1970 </a:t>
            </a:r>
            <a:r>
              <a:rPr lang="ru-RU" i="1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5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6912768" cy="36038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Традиции активного привлечения студентов к научным исследованиям кафедры продолжались и в последние 10 лет. Ежегодно по 10-15 научных докладов с последующей публикацией в Сборнике работ СНО принадлежали участникам студенческого научного общества кафедры физиологии.</a:t>
            </a:r>
          </a:p>
          <a:p>
            <a:r>
              <a:rPr lang="ru-RU" dirty="0" smtClean="0"/>
              <a:t>В настоящее время СНО кафедры руководит профессор Замай Т.Н.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Научно-исследовательская работа в наши дни</a:t>
            </a:r>
            <a:endParaRPr 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4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Заведующие кафедрой в разные годы: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276872"/>
            <a:ext cx="7200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Купалов П.С. 1942-1944 гг.</a:t>
            </a:r>
          </a:p>
          <a:p>
            <a:pPr algn="ctr"/>
            <a:r>
              <a:rPr lang="ru-RU" sz="3200" i="1" dirty="0" err="1" smtClean="0"/>
              <a:t>Вул</a:t>
            </a:r>
            <a:r>
              <a:rPr lang="ru-RU" sz="3200" i="1" dirty="0" smtClean="0"/>
              <a:t> И.М. 1944-1950гг.</a:t>
            </a:r>
          </a:p>
          <a:p>
            <a:pPr algn="ctr"/>
            <a:r>
              <a:rPr lang="ru-RU" sz="3200" i="1" dirty="0" smtClean="0"/>
              <a:t>Лычагина Ф.В. 1950-1952 гг.</a:t>
            </a:r>
          </a:p>
          <a:p>
            <a:pPr algn="ctr"/>
            <a:r>
              <a:rPr lang="ru-RU" sz="3200" i="1" dirty="0" err="1" smtClean="0"/>
              <a:t>Пшоник</a:t>
            </a:r>
            <a:r>
              <a:rPr lang="ru-RU" sz="3200" i="1" dirty="0" smtClean="0"/>
              <a:t> А.Т. 1952-1974 гг.</a:t>
            </a:r>
          </a:p>
          <a:p>
            <a:pPr algn="ctr"/>
            <a:r>
              <a:rPr lang="ru-RU" sz="3200" i="1" dirty="0" smtClean="0"/>
              <a:t>Савченков Ю.И. 1974-2009 гг.</a:t>
            </a:r>
          </a:p>
          <a:p>
            <a:pPr algn="ctr"/>
            <a:r>
              <a:rPr lang="ru-RU" sz="3200" i="1" dirty="0" smtClean="0"/>
              <a:t>Савченко А.А. 2009 г. по наст. время</a:t>
            </a:r>
            <a:r>
              <a:rPr lang="ru-RU" sz="3200" dirty="0" smtClean="0"/>
              <a:t>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761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Научные работы и студенты СНО за 2016 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19257"/>
            <a:ext cx="7200800" cy="36038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</a:t>
            </a:r>
            <a:r>
              <a:rPr lang="ru-RU" dirty="0" err="1"/>
              <a:t>Шкабарова</a:t>
            </a:r>
            <a:r>
              <a:rPr lang="ru-RU" dirty="0"/>
              <a:t> Е.Н. гр. 218, </a:t>
            </a:r>
            <a:r>
              <a:rPr lang="ru-RU" dirty="0" err="1"/>
              <a:t>леч.фак</a:t>
            </a:r>
            <a:r>
              <a:rPr lang="ru-RU" dirty="0"/>
              <a:t>. «Исследование противоопухолевого эффекта комплекса </a:t>
            </a:r>
            <a:r>
              <a:rPr lang="ru-RU" dirty="0" err="1"/>
              <a:t>арабиногалактана</a:t>
            </a:r>
            <a:r>
              <a:rPr lang="ru-RU" dirty="0"/>
              <a:t> с </a:t>
            </a:r>
            <a:r>
              <a:rPr lang="ru-RU" dirty="0" err="1"/>
              <a:t>циклофосфаном</a:t>
            </a:r>
            <a:r>
              <a:rPr lang="ru-RU" dirty="0"/>
              <a:t>» - 1 место в </a:t>
            </a:r>
            <a:r>
              <a:rPr lang="ru-RU" dirty="0" err="1"/>
              <a:t>постерной</a:t>
            </a:r>
            <a:r>
              <a:rPr lang="ru-RU" dirty="0"/>
              <a:t> сессии. Рук. Замай Т.Н.</a:t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err="1"/>
              <a:t>Бохинова</a:t>
            </a:r>
            <a:r>
              <a:rPr lang="ru-RU" dirty="0"/>
              <a:t> Е.М., Филипенко Д.Е., гр. 218, </a:t>
            </a:r>
            <a:r>
              <a:rPr lang="ru-RU" dirty="0" err="1"/>
              <a:t>леч.фак</a:t>
            </a:r>
            <a:r>
              <a:rPr lang="ru-RU" dirty="0"/>
              <a:t>. «Циркулирующие опухолевые клетки больных раком молочной железы» - 2 место в </a:t>
            </a:r>
            <a:r>
              <a:rPr lang="ru-RU" dirty="0" err="1"/>
              <a:t>постерной</a:t>
            </a:r>
            <a:r>
              <a:rPr lang="ru-RU" dirty="0"/>
              <a:t> сессии. Рук. Замай Т.Н.</a:t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err="1"/>
              <a:t>Храмченко</a:t>
            </a:r>
            <a:r>
              <a:rPr lang="ru-RU" dirty="0"/>
              <a:t> М.А., гр. 201, </a:t>
            </a:r>
            <a:r>
              <a:rPr lang="ru-RU" dirty="0" err="1"/>
              <a:t>леч</a:t>
            </a:r>
            <a:r>
              <a:rPr lang="ru-RU" dirty="0"/>
              <a:t>. фак. «Выявление </a:t>
            </a:r>
            <a:r>
              <a:rPr lang="ru-RU" dirty="0" err="1"/>
              <a:t>опухолеассоциированных</a:t>
            </a:r>
            <a:r>
              <a:rPr lang="ru-RU" dirty="0"/>
              <a:t> белков </a:t>
            </a:r>
            <a:r>
              <a:rPr lang="ru-RU" dirty="0" err="1"/>
              <a:t>глиобластомы</a:t>
            </a:r>
            <a:r>
              <a:rPr lang="ru-RU" dirty="0"/>
              <a:t> с помощью </a:t>
            </a:r>
            <a:r>
              <a:rPr lang="ru-RU" dirty="0" err="1"/>
              <a:t>аптамеров</a:t>
            </a:r>
            <a:r>
              <a:rPr lang="ru-RU" dirty="0"/>
              <a:t>» (</a:t>
            </a:r>
            <a:r>
              <a:rPr lang="ru-RU"/>
              <a:t>устный </a:t>
            </a:r>
            <a:r>
              <a:rPr lang="ru-RU" smtClean="0"/>
              <a:t>доклад) </a:t>
            </a:r>
            <a:r>
              <a:rPr lang="ru-RU" dirty="0"/>
              <a:t>- Грамота лучшему молодому ученому. Рук. Замай Т.Н.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42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056784" cy="446449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Психо</a:t>
            </a:r>
            <a:r>
              <a:rPr lang="ru-RU" dirty="0" smtClean="0"/>
              <a:t>-соматические взаимоотношения </a:t>
            </a:r>
            <a:r>
              <a:rPr lang="ru-RU" dirty="0"/>
              <a:t>в норме и патологии</a:t>
            </a:r>
          </a:p>
          <a:p>
            <a:r>
              <a:rPr lang="ru-RU" dirty="0" smtClean="0"/>
              <a:t>Регуляторные </a:t>
            </a:r>
            <a:r>
              <a:rPr lang="ru-RU" dirty="0"/>
              <a:t>и функционально-метаболические особенности клеток иммунной </a:t>
            </a:r>
            <a:r>
              <a:rPr lang="ru-RU" dirty="0" smtClean="0"/>
              <a:t>системы</a:t>
            </a:r>
          </a:p>
          <a:p>
            <a:r>
              <a:rPr lang="ru-RU" dirty="0" smtClean="0"/>
              <a:t>Здоровье </a:t>
            </a:r>
            <a:r>
              <a:rPr lang="ru-RU" dirty="0"/>
              <a:t>здоровых. Разработка способов количественной и качественной оценки уровня здоровья трудового потенциала Красноярского </a:t>
            </a:r>
            <a:r>
              <a:rPr lang="ru-RU" dirty="0" smtClean="0"/>
              <a:t>края</a:t>
            </a:r>
          </a:p>
          <a:p>
            <a:r>
              <a:rPr lang="ru-RU" dirty="0" smtClean="0"/>
              <a:t>Исследование </a:t>
            </a:r>
            <a:r>
              <a:rPr lang="ru-RU" dirty="0"/>
              <a:t>роли ионного гомеостаза в регуляции клеточных популяций в норме и патологии, разработка средств диагностики и терапии на основе </a:t>
            </a:r>
            <a:r>
              <a:rPr lang="ru-RU" dirty="0" err="1"/>
              <a:t>аптамеров</a:t>
            </a:r>
            <a:r>
              <a:rPr lang="ru-RU" dirty="0"/>
              <a:t> для лечения онкологических заболеваний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8012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Основные направления научно-исследовательской </a:t>
            </a:r>
            <a:r>
              <a:rPr lang="ru-RU" sz="32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работы</a:t>
            </a:r>
            <a:endParaRPr lang="ru-RU" sz="32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416824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/>
              <a:t>С развитием электронных технологий обучения студенты стали привлекаться и для создания новых учебных и информационных модулей по физиологии. </a:t>
            </a:r>
            <a:endParaRPr lang="ru-RU" sz="2000" b="1" i="1" dirty="0" smtClean="0"/>
          </a:p>
          <a:p>
            <a:endParaRPr lang="ru-RU" dirty="0"/>
          </a:p>
        </p:txBody>
      </p:sp>
      <p:pic>
        <p:nvPicPr>
          <p:cNvPr id="4" name="Рисунок 3" descr="C:\Users\Юрий\Desktop\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66236"/>
            <a:ext cx="4464496" cy="30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35968" y="4869160"/>
            <a:ext cx="7704856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Brush Script MT" pitchFamily="66" charset="0"/>
              <a:buNone/>
            </a:pPr>
            <a:r>
              <a:rPr lang="ru-RU" sz="1800" dirty="0" smtClean="0"/>
              <a:t>Примером такой работы студентов  является Атлас по физиологии («Физиология в рисунках  и схемах»), созданный под руководством проф. Ю.И. Савченкова студентами 201 группы педиатрического факультета в 2013 г. Этим Атласом пользуются сейчас все студенты при усвоении курса физиологии.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7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48680"/>
            <a:ext cx="7632848" cy="36038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Другим примером подобной творческой учебно-исследовательской деятельности студентов является разработка различных электронных учебных тренажёров, помогающих студентам усвоить практические навыки по физиологии, предусмотренные программой. Так,  в 2012-20013 гг. студентами созданы тренажёры «Счёт эритроцитов», « Счёт лейкоцитов», «Определение групповой принадлежности крови с </a:t>
            </a:r>
            <a:r>
              <a:rPr lang="ru-RU" dirty="0" err="1"/>
              <a:t>цоликлонами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4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45984"/>
            <a:ext cx="2514600" cy="185991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8776"/>
            <a:ext cx="2419350" cy="18141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58679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Тренажёры, созданные студентами на кафедре физиологии </a:t>
            </a:r>
            <a:r>
              <a:rPr lang="ru-RU" i="1" dirty="0" err="1"/>
              <a:t>КрасГМУ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30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064896" cy="8832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Участие </a:t>
            </a:r>
            <a:r>
              <a:rPr lang="ru-RU" sz="4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 конгрессах, съездах, конференциях, симпозиумах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9" y="1340768"/>
            <a:ext cx="7920879" cy="51125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В 2012 году </a:t>
            </a:r>
            <a:r>
              <a:rPr lang="ru-RU" dirty="0" err="1" smtClean="0"/>
              <a:t>КрасГМУ</a:t>
            </a:r>
            <a:r>
              <a:rPr lang="ru-RU" dirty="0" smtClean="0"/>
              <a:t> и кафедра физиологии им. проф. А.Т. </a:t>
            </a:r>
            <a:r>
              <a:rPr lang="ru-RU" dirty="0" err="1" smtClean="0"/>
              <a:t>Пшоника</a:t>
            </a:r>
            <a:r>
              <a:rPr lang="ru-RU" dirty="0" smtClean="0"/>
              <a:t> являлись организаторами VII Сибирского съезда физиологов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сотрудники кафедры являлись участниками следующих научных мероприятий:</a:t>
            </a:r>
          </a:p>
          <a:p>
            <a:r>
              <a:rPr lang="ru-RU" dirty="0"/>
              <a:t>VII Всероссийский конгресс эндокринологов «Достижения персонализированной медицины сегодня – результат практического здравоохранения завтра», Москва, 2 – 5 марта 2016 г.</a:t>
            </a:r>
          </a:p>
          <a:p>
            <a:r>
              <a:rPr lang="ru-RU" dirty="0"/>
              <a:t>Всероссийский форум «Биомедицина-2016», г. Новосибирск, 26 июня – 1 июля 2016 г.</a:t>
            </a:r>
          </a:p>
          <a:p>
            <a:r>
              <a:rPr lang="en-US" dirty="0"/>
              <a:t>V</a:t>
            </a:r>
            <a:r>
              <a:rPr lang="ru-RU" dirty="0"/>
              <a:t> Международный форум кардиологов и терапевтов: материалы форума, Москва, 29-31 марта 2016 г.</a:t>
            </a:r>
          </a:p>
          <a:p>
            <a:r>
              <a:rPr lang="ru-RU" dirty="0"/>
              <a:t>XII Всероссийская научно-практическая конференция с международным участием «Дни иммунологии в Сибири», г. Новосибирск, 27-29 августа 2015 г.</a:t>
            </a:r>
          </a:p>
          <a:p>
            <a:r>
              <a:rPr lang="en-US" dirty="0"/>
              <a:t>XV</a:t>
            </a:r>
            <a:r>
              <a:rPr lang="ru-RU" dirty="0"/>
              <a:t> Всероссийский научный форум с международным участием имени академика В.И. Иоффе «Дни иммунологии в Санкт-Петербурге», 1-4 июня 2015, Санкт-Петербург</a:t>
            </a:r>
          </a:p>
          <a:p>
            <a:r>
              <a:rPr lang="ru-RU" dirty="0"/>
              <a:t>1-ый Российский онкологический научно-образовательный форум с международным участием «Белые Ночи – 2015», 8-10 июня 2015 г., Санкт-Петербург.</a:t>
            </a:r>
          </a:p>
          <a:p>
            <a:r>
              <a:rPr lang="ru-RU" dirty="0"/>
              <a:t>Международный форум кардиологов и терапевтов. Москва 30.03.-01.04. 2015 г.</a:t>
            </a:r>
          </a:p>
          <a:p>
            <a:r>
              <a:rPr lang="ru-RU" dirty="0"/>
              <a:t>IV Международная научно-практическая конференция «Научные перспективы XXI века. Достижения и перспективы нового столетия», г. Новосибирск, 19-20.09.2014 г.</a:t>
            </a:r>
          </a:p>
          <a:p>
            <a:r>
              <a:rPr lang="ru-RU" dirty="0"/>
              <a:t>XXIV Национальный конгресс по болезням органов дыхания. - 14 – 17 октября 2014 года, г. Москва.</a:t>
            </a:r>
          </a:p>
          <a:p>
            <a:r>
              <a:rPr lang="ru-RU" dirty="0"/>
              <a:t>Российский национальный конгресс кардиологов «Кардиология: от науки к практике», Санкт-Петербург, 25-27 сентября, 2013 г.</a:t>
            </a:r>
          </a:p>
          <a:p>
            <a:r>
              <a:rPr lang="ru-RU" dirty="0"/>
              <a:t>1-ый Национальный конгресс по регенеративной медицине, Москва, 4-6 декабря 2013 г.</a:t>
            </a:r>
          </a:p>
          <a:p>
            <a:r>
              <a:rPr lang="ru-RU" dirty="0"/>
              <a:t>III Всероссийский конгресс с международным участием «Медицина для спорта - 2013», Москва, 9-10 апреля 2013 г.-</a:t>
            </a:r>
          </a:p>
          <a:p>
            <a:r>
              <a:rPr lang="ru-RU" dirty="0"/>
              <a:t>VI Ежегодный международный симпозиум «Актуальные вопросы генных и клеточных технологий», Москва, 11-12 октября 2013 г.</a:t>
            </a:r>
          </a:p>
          <a:p>
            <a:r>
              <a:rPr lang="en-US" dirty="0"/>
              <a:t>International Congress on Circumpolar Health August 5–10, 2012, Fairbanks, Alaska, USA.</a:t>
            </a:r>
            <a:endParaRPr lang="ru-RU" dirty="0"/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3"/>
            <a:ext cx="7560839" cy="883225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Ч</a:t>
            </a:r>
            <a:r>
              <a:rPr lang="ru-RU" sz="4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ленство </a:t>
            </a:r>
            <a:r>
              <a:rPr lang="ru-RU" sz="40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 редакционных коллегиях рецензируемых журналов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3569" y="1772815"/>
            <a:ext cx="4176463" cy="4414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tolmachevatv\Desktop\Юбилей КГМУ\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59202"/>
            <a:ext cx="3168352" cy="407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159202"/>
            <a:ext cx="41044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Сотрудники кафедры им</a:t>
            </a:r>
            <a:r>
              <a:rPr lang="ru-RU" sz="2000" dirty="0"/>
              <a:t>. проф. А.Т. </a:t>
            </a:r>
            <a:r>
              <a:rPr lang="ru-RU" sz="2000" dirty="0" err="1"/>
              <a:t>Пшоника</a:t>
            </a:r>
            <a:r>
              <a:rPr lang="ru-RU" sz="2000" dirty="0"/>
              <a:t> </a:t>
            </a:r>
            <a:r>
              <a:rPr lang="ru-RU" sz="2000" dirty="0" smtClean="0"/>
              <a:t> (проф. Савченко А.А., проф. Михайлова Л.А.) являлись и являются членами редколлегии журнала «Сибирское медицинское обозрение»;</a:t>
            </a:r>
          </a:p>
          <a:p>
            <a:r>
              <a:rPr lang="ru-RU" sz="2000" dirty="0" smtClean="0"/>
              <a:t>Проф. Савченков Ю.И. является ч</a:t>
            </a:r>
            <a:r>
              <a:rPr lang="ru-RU" sz="2000" kern="1400" spc="25" dirty="0" smtClean="0"/>
              <a:t>леном </a:t>
            </a:r>
            <a:r>
              <a:rPr lang="ru-RU" sz="2000" kern="1400" spc="25" dirty="0"/>
              <a:t>редакционной коллегии журнала </a:t>
            </a:r>
            <a:r>
              <a:rPr lang="ru-RU" sz="2000" kern="1400" spc="25" dirty="0" smtClean="0"/>
              <a:t>«Вестник </a:t>
            </a:r>
            <a:r>
              <a:rPr lang="ru-RU" sz="2000" kern="1400" spc="25" dirty="0"/>
              <a:t>Южно-Уральского Государственного </a:t>
            </a:r>
            <a:r>
              <a:rPr lang="ru-RU" sz="2000" kern="1400" spc="25" dirty="0" smtClean="0"/>
              <a:t>университета».</a:t>
            </a:r>
            <a:endParaRPr lang="ru-RU" sz="4000" kern="1400" spc="25" dirty="0">
              <a:latin typeface="Cambria"/>
              <a:ea typeface="Times New Roman"/>
              <a:cs typeface="Times New Roman"/>
            </a:endParaRP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460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52" y="486368"/>
            <a:ext cx="7704856" cy="980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итоги работы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769599"/>
              </p:ext>
            </p:extLst>
          </p:nvPr>
        </p:nvGraphicFramePr>
        <p:xfrm>
          <a:off x="827584" y="2191480"/>
          <a:ext cx="7488832" cy="3573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7380"/>
                <a:gridCol w="1711452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Грант РФФИ 09-04-98038- Сибирь  Разработка методов получения магнитных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наночастиц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с заданными свойствами и новых медицинских технологий на их основе.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211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Победитель конкурса инновационных проектов и научно-технических разработок в рамках второй общегородской ассамблеи Красноярск. Технологии будущего.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Грамота </a:t>
                      </a:r>
                      <a:r>
                        <a:rPr lang="ru-RU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КрасГМУ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в номинации Лучший заведующий теоретической кафедрой 2009 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Почётная грамота президиума РАМН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Эксперт Красноярского краевого фонда поддержки научной и научно-технической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Эксперт Красноярского городского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инновационно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-технологического бизнес-инкубатора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Член редакционной коллегии журнала «Сибирское медицинское обозрение»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71400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27584" y="1445875"/>
            <a:ext cx="54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Савченко А.А.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4057"/>
            <a:ext cx="7704856" cy="980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итоги работы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71400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83404"/>
              </p:ext>
            </p:extLst>
          </p:nvPr>
        </p:nvGraphicFramePr>
        <p:xfrm>
          <a:off x="899592" y="2518284"/>
          <a:ext cx="7416824" cy="343099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726443"/>
                <a:gridCol w="1690381"/>
              </a:tblGrid>
              <a:tr h="262249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Звание Лучший профессор.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150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ru-RU" sz="2600" kern="1400" spc="25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50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Медаль РАЕН им. И.П. Павлова «За вклад в развитие медицины и здравоохранения»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150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ru-RU" sz="2600" kern="1400" spc="25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1249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Дипломант (2 место) конкурса </a:t>
                      </a:r>
                      <a:r>
                        <a:rPr lang="ru-RU" sz="1400" u="none" strike="noStrike" kern="1400" spc="25" dirty="0" err="1">
                          <a:solidFill>
                            <a:schemeClr val="tx1"/>
                          </a:solidFill>
                          <a:effectLst/>
                        </a:rPr>
                        <a:t>КрасГМУ</a:t>
                      </a: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 на лучшее учебное пособие. Книга Нормальная физиология (курс лекций, </a:t>
                      </a:r>
                      <a:r>
                        <a:rPr lang="ru-RU" sz="1400" u="none" strike="noStrike" kern="1400" spc="25" dirty="0" err="1">
                          <a:solidFill>
                            <a:schemeClr val="tx1"/>
                          </a:solidFill>
                          <a:effectLst/>
                        </a:rPr>
                        <a:t>изд</a:t>
                      </a: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 Феникс 2007)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150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ru-RU" sz="2600" kern="1400" spc="25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750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Грамота за лучшее учебное пособие «Нормальная физиология человека</a:t>
                      </a: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150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ru-RU" sz="2600" kern="1400" spc="25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1249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Член редакционной коллегии журнала Вестник Южно-Уральского Государственного университета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150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2600" kern="1400" spc="25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1249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Руководитель круглого стола по вопросам преподавания физиологии на VII Сибирском съезде физиологов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150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827584" y="1620669"/>
            <a:ext cx="576064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Савченков Ю.И.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4057"/>
            <a:ext cx="7704856" cy="980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итоги работы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71400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641382"/>
              </p:ext>
            </p:extLst>
          </p:nvPr>
        </p:nvGraphicFramePr>
        <p:xfrm>
          <a:off x="467544" y="2119314"/>
          <a:ext cx="8280920" cy="4466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1710"/>
                <a:gridCol w="1759210"/>
              </a:tblGrid>
              <a:tr h="720725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Грант РГНФ на проведение научных исследований «Медико-социальные аспекты состояния здоровья школьников Красноярского края, проживающих в районах с различной антропогенной нагрузкой».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544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Грант Комитета по науке и высшему образованию администрации Красноярского края на проведение научных исследований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181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Грамота за лучшую монографию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62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Член редакционной коллегии журнала Сибирское медицинское обозрение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62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Победитель конкурса грантов на научные исследования Красноярского краевого фонда ПН и НТД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0181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Диплом лауреата Золотая шпора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62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Член Центрального Совета Физиологического общества им. И.П. Павлова при РАН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362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Благодарственное письмо за вклад в научно-исследовательскую деятельность студентов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0544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Награда международной организации научных и педагогических работников РАЕ – Почетное звание ЗАСЛУЖЕННЫЙ ДЕЯТЕЛЬ НАУКИ И ОБРАЗОВАНИЯ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1" marR="5036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576" y="1196752"/>
            <a:ext cx="604867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Михайлова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Л.А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4057"/>
            <a:ext cx="7704856" cy="980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итоги работы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71400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270099"/>
              </p:ext>
            </p:extLst>
          </p:nvPr>
        </p:nvGraphicFramePr>
        <p:xfrm>
          <a:off x="683568" y="1652772"/>
          <a:ext cx="7768615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8240"/>
                <a:gridCol w="1650375"/>
              </a:tblGrid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Грант У.М.Н.И.К. Разработка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биосенсорной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и биомедицинской технологии определения содержания сальмонелл.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Грант У.М.Н.И.К. Разработка методов поиска ДНК-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аптамеров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подавляющих канцерогенез, и их применения для конструирования противоопухолевых препаратов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таргентного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действия.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Грант ОАО «АРИД» «Описание нанесения ДНК-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аптамеров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на электрохимические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биочипы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с предоставлением экспериментальных образцов»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3568" y="1188621"/>
            <a:ext cx="612068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Замай Т.Н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553920"/>
              </p:ext>
            </p:extLst>
          </p:nvPr>
        </p:nvGraphicFramePr>
        <p:xfrm>
          <a:off x="691816" y="4498428"/>
          <a:ext cx="7768616" cy="1738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8059"/>
                <a:gridCol w="1770557"/>
              </a:tblGrid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Грамота за монографию «Темперамент и здоровье</a:t>
                      </a: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150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ru-RU" sz="2600" kern="1400" spc="25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Благодарственное письмо за творческий вклад и активное участие в реализации проекта Здоровое поколение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150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ru-RU" sz="2600" kern="1400" spc="25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Грамота за профессионализм и большой вклад в подготовку высококвалифицированных специалистов и в связи с 50-летием со дня образования педиатрического факультета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150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u="none" strike="noStrike" kern="1400" spc="25">
                          <a:solidFill>
                            <a:schemeClr val="tx1"/>
                          </a:solidFill>
                          <a:effectLst/>
                        </a:rPr>
                        <a:t>Присвоение ученой степени доктора медицинских наук</a:t>
                      </a:r>
                      <a:endParaRPr lang="ru-RU" sz="2600" kern="1400" spc="25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150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Грамота за участие в конкурсе на лучшее учебное пособие 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spcAft>
                          <a:spcPts val="150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2600" kern="1400" spc="25" dirty="0">
                        <a:solidFill>
                          <a:schemeClr val="tx1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3569" y="3996933"/>
            <a:ext cx="612067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Солдатова О.Г.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476672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 smtClean="0"/>
              <a:t>Купалов Петр Степанович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1525260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Профессор, первый заведующий </a:t>
            </a:r>
            <a:r>
              <a:rPr lang="ru-RU" sz="2000" dirty="0"/>
              <a:t>кафедрой </a:t>
            </a:r>
            <a:r>
              <a:rPr lang="ru-RU" sz="2000" dirty="0" smtClean="0"/>
              <a:t>физиологии </a:t>
            </a:r>
            <a:r>
              <a:rPr lang="ru-RU" sz="2000" dirty="0" smtClean="0">
                <a:solidFill>
                  <a:prstClr val="black"/>
                </a:solidFill>
              </a:rPr>
              <a:t>(</a:t>
            </a:r>
            <a:r>
              <a:rPr lang="ru-RU" sz="2000" dirty="0">
                <a:solidFill>
                  <a:prstClr val="black"/>
                </a:solidFill>
              </a:rPr>
              <a:t>1942-1944 гг.), </a:t>
            </a:r>
            <a:r>
              <a:rPr lang="ru-RU" sz="2000" dirty="0" smtClean="0"/>
              <a:t>академик Академии медицинских наук СССР (1946), заслуженный деятель науки РСФСР (1943). </a:t>
            </a:r>
          </a:p>
          <a:p>
            <a:r>
              <a:rPr lang="ru-RU" sz="2000" dirty="0" smtClean="0"/>
              <a:t>Ученик </a:t>
            </a:r>
            <a:r>
              <a:rPr lang="ru-RU" sz="2000" dirty="0"/>
              <a:t>И.П. Павлова, известный ученый в </a:t>
            </a:r>
            <a:r>
              <a:rPr lang="ru-RU" sz="2000" dirty="0" smtClean="0"/>
              <a:t>области физиологии и патологии </a:t>
            </a:r>
            <a:r>
              <a:rPr lang="ru-RU" sz="2000" dirty="0"/>
              <a:t>высшей нервной деятельности. </a:t>
            </a:r>
            <a:endParaRPr lang="ru-RU" sz="2000" dirty="0" smtClean="0"/>
          </a:p>
          <a:p>
            <a:r>
              <a:rPr lang="ru-RU" sz="2000" dirty="0" smtClean="0"/>
              <a:t>Внедрил </a:t>
            </a:r>
            <a:r>
              <a:rPr lang="ru-RU" sz="2000" dirty="0"/>
              <a:t>собственную методику ситуационных условных рефлексов</a:t>
            </a:r>
          </a:p>
        </p:txBody>
      </p:sp>
      <p:sp>
        <p:nvSpPr>
          <p:cNvPr id="6" name="AutoShape 2" descr="http://krasgmu.ru/images/images_dept/336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tolmachevatv\Desktop\33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2194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0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4057"/>
            <a:ext cx="7704856" cy="980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итоги работы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71400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097404"/>
              </p:ext>
            </p:extLst>
          </p:nvPr>
        </p:nvGraphicFramePr>
        <p:xfrm>
          <a:off x="395536" y="1628800"/>
          <a:ext cx="8352928" cy="1717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3574"/>
                <a:gridCol w="1779354"/>
              </a:tblGrid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Присвоение звания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«Профессор»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2008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Диплом победителя "Золотая шпора" в номинации "Добрые глаза"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Благодарственное письмо за вклад в научно-исследовательскую деятельность студентов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Диплом "Почетный ветеран </a:t>
                      </a:r>
                      <a:r>
                        <a:rPr lang="ru-RU" sz="1400" u="none" strike="noStrike" kern="1400" spc="25" dirty="0" err="1">
                          <a:solidFill>
                            <a:schemeClr val="tx1"/>
                          </a:solidFill>
                          <a:effectLst/>
                        </a:rPr>
                        <a:t>КрасГМУ</a:t>
                      </a: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Почетная грамота Уч. сов</a:t>
                      </a:r>
                      <a:r>
                        <a:rPr lang="ru-RU" sz="1400" u="none" strike="noStrike" kern="1400" spc="25" dirty="0" smtClean="0">
                          <a:solidFill>
                            <a:schemeClr val="tx1"/>
                          </a:solidFill>
                          <a:effectLst/>
                        </a:rPr>
                        <a:t>., </a:t>
                      </a:r>
                      <a:r>
                        <a:rPr lang="ru-RU" sz="1400" u="none" strike="noStrike" kern="1400" spc="25" dirty="0" err="1" smtClean="0">
                          <a:solidFill>
                            <a:schemeClr val="tx1"/>
                          </a:solidFill>
                          <a:effectLst/>
                        </a:rPr>
                        <a:t>проф.комитета</a:t>
                      </a:r>
                      <a:r>
                        <a:rPr lang="ru-RU" sz="1400" u="none" strike="noStrike" kern="1400" spc="25" dirty="0" smtClean="0">
                          <a:solidFill>
                            <a:schemeClr val="tx1"/>
                          </a:solidFill>
                          <a:effectLst/>
                        </a:rPr>
                        <a:t> "За </a:t>
                      </a: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многолетний </a:t>
                      </a:r>
                      <a:r>
                        <a:rPr lang="ru-RU" sz="1400" u="none" strike="noStrike" kern="1400" spc="25" dirty="0" err="1">
                          <a:solidFill>
                            <a:schemeClr val="tx1"/>
                          </a:solidFill>
                          <a:effectLst/>
                        </a:rPr>
                        <a:t>добросовесный</a:t>
                      </a: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 труд в связи с 70 </a:t>
                      </a:r>
                      <a:r>
                        <a:rPr lang="ru-RU" sz="1400" u="none" strike="noStrike" kern="1400" spc="25" dirty="0" err="1">
                          <a:solidFill>
                            <a:schemeClr val="tx1"/>
                          </a:solidFill>
                          <a:effectLst/>
                        </a:rPr>
                        <a:t>летием</a:t>
                      </a: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55577" y="1124744"/>
            <a:ext cx="604867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Пац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Ю.С.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987480"/>
              </p:ext>
            </p:extLst>
          </p:nvPr>
        </p:nvGraphicFramePr>
        <p:xfrm>
          <a:off x="539552" y="5674568"/>
          <a:ext cx="8208912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0236"/>
                <a:gridCol w="1748676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Присвоено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звание кандидата наук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Член учебно-методической комиссии ФФМО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2006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Победитель конкурса грантов на научные исследования Красноярского краевого фонда ПН и НТД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Диплом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 о дополнительном (к высшему) образовании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2010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5576" y="5221069"/>
            <a:ext cx="590465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Чеснокова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Л.Л.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437968"/>
              </p:ext>
            </p:extLst>
          </p:nvPr>
        </p:nvGraphicFramePr>
        <p:xfrm>
          <a:off x="467544" y="3807688"/>
          <a:ext cx="8280919" cy="1493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6905"/>
                <a:gridCol w="1764014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Почетная грамота Законодательного собрания Красноярского края в связи с 65-летием </a:t>
                      </a:r>
                      <a:r>
                        <a:rPr lang="ru-RU" sz="1400" u="none" strike="noStrike" kern="1400" spc="25" dirty="0" err="1">
                          <a:solidFill>
                            <a:schemeClr val="tx1"/>
                          </a:solidFill>
                          <a:effectLst/>
                        </a:rPr>
                        <a:t>КрасГМА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Почетная грамота </a:t>
                      </a:r>
                      <a:r>
                        <a:rPr lang="ru-RU" sz="1400" u="none" strike="noStrike" kern="1400" spc="25" dirty="0" err="1">
                          <a:solidFill>
                            <a:schemeClr val="tx1"/>
                          </a:solidFill>
                          <a:effectLst/>
                        </a:rPr>
                        <a:t>ректората,Ученого</a:t>
                      </a: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kern="1400" spc="25" dirty="0" err="1">
                          <a:solidFill>
                            <a:schemeClr val="tx1"/>
                          </a:solidFill>
                          <a:effectLst/>
                        </a:rPr>
                        <a:t>совета,профкома</a:t>
                      </a: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u="none" strike="noStrike" kern="1400" spc="25" dirty="0" err="1">
                          <a:solidFill>
                            <a:schemeClr val="tx1"/>
                          </a:solidFill>
                          <a:effectLst/>
                        </a:rPr>
                        <a:t>КрасГМА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Грамота Красноярского </a:t>
                      </a:r>
                      <a:r>
                        <a:rPr lang="ru-RU" sz="1400" u="none" strike="noStrike" kern="1400" spc="25" dirty="0" err="1">
                          <a:solidFill>
                            <a:schemeClr val="tx1"/>
                          </a:solidFill>
                          <a:effectLst/>
                        </a:rPr>
                        <a:t>отд.Росийского</a:t>
                      </a:r>
                      <a:r>
                        <a:rPr lang="ru-RU" sz="1400" u="none" strike="noStrike" kern="1400" spc="25" dirty="0">
                          <a:solidFill>
                            <a:schemeClr val="tx1"/>
                          </a:solidFill>
                          <a:effectLst/>
                        </a:rPr>
                        <a:t> физиологического общества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Награда знаком «Потомственный врач»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Почетная грамота </a:t>
                      </a:r>
                      <a:r>
                        <a:rPr lang="ru-RU" sz="1400" kern="1400" spc="25" dirty="0" err="1">
                          <a:solidFill>
                            <a:schemeClr val="tx1"/>
                          </a:solidFill>
                          <a:effectLst/>
                        </a:rPr>
                        <a:t>ректората,Ученого</a:t>
                      </a: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kern="1400" spc="25" dirty="0" err="1">
                          <a:solidFill>
                            <a:schemeClr val="tx1"/>
                          </a:solidFill>
                          <a:effectLst/>
                        </a:rPr>
                        <a:t>совета,профкома</a:t>
                      </a: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kern="1400" spc="25" dirty="0" err="1">
                          <a:solidFill>
                            <a:schemeClr val="tx1"/>
                          </a:solidFill>
                          <a:effectLst/>
                        </a:rPr>
                        <a:t>КрасГМУ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07976" y="3265820"/>
            <a:ext cx="5904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Медведев В.С.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9807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Основные итоги работы</a:t>
            </a:r>
            <a:endParaRPr lang="ru-RU" sz="4000" b="1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E:\конференция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171400"/>
            <a:ext cx="2287761" cy="229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791"/>
              </p:ext>
            </p:extLst>
          </p:nvPr>
        </p:nvGraphicFramePr>
        <p:xfrm>
          <a:off x="755575" y="4725144"/>
          <a:ext cx="7696608" cy="1472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46232"/>
                <a:gridCol w="1650376"/>
              </a:tblGrid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Победитель конкурса грантов на научные исследования Красноярского краевого фонда ПН и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НТД00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1823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Присвоение учёной степени кандидата наук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1847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Член </a:t>
                      </a:r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Учёного совета факультета Медицинской кибернетики и управления в здравоохранении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Диплом о дополнительном (к высшему)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образовании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2013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83569" y="4293096"/>
            <a:ext cx="597666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Мальцева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Е.А.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468014"/>
              </p:ext>
            </p:extLst>
          </p:nvPr>
        </p:nvGraphicFramePr>
        <p:xfrm>
          <a:off x="827584" y="1802120"/>
          <a:ext cx="762460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0396"/>
                <a:gridCol w="1624204"/>
              </a:tblGrid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Присвоение звания кандидата наук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Лучший ассистент теоретической кафедры 2007 года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 dirty="0">
                          <a:solidFill>
                            <a:schemeClr val="tx1"/>
                          </a:solidFill>
                          <a:effectLst/>
                        </a:rPr>
                        <a:t>Победитель конкурса грантов на научные исследования Красноярского краевого фонда ПН и НТД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kern="1400" spc="25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Член методической комиссии факультета Клинической психологии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Член Учебно-методического координационного Совета факультета Клиническая психология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Диплом о дополнительном (к высшему) образовании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solidFill>
                            <a:schemeClr val="tx1"/>
                          </a:solidFill>
                          <a:effectLst/>
                        </a:rPr>
                        <a:t>Благодарственное письмо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 за активное участие в жизни и работе студенческого Совета КраГМУ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83569" y="1144727"/>
            <a:ext cx="5976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Толмачева Т.В.</a:t>
            </a:r>
          </a:p>
        </p:txBody>
      </p:sp>
    </p:spTree>
    <p:extLst>
      <p:ext uri="{BB962C8B-B14F-4D97-AF65-F5344CB8AC3E}">
        <p14:creationId xmlns:p14="http://schemas.microsoft.com/office/powerpoint/2010/main" val="5076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17582"/>
            <a:ext cx="7704855" cy="1202485"/>
          </a:xfrm>
        </p:spPr>
        <p:txBody>
          <a:bodyPr>
            <a:noAutofit/>
          </a:bodyPr>
          <a:lstStyle/>
          <a:p>
            <a:r>
              <a:rPr lang="ru-RU" sz="3200" b="1" dirty="0"/>
              <a:t>Монографии и учебники, изданные с участием сотрудников кафедры физиологии в период </a:t>
            </a:r>
            <a:r>
              <a:rPr lang="ru-RU" sz="3200" b="1" dirty="0" smtClean="0"/>
              <a:t>2006-2016 </a:t>
            </a:r>
            <a:r>
              <a:rPr lang="ru-RU" sz="3200" b="1" dirty="0"/>
              <a:t>гг.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19256"/>
            <a:ext cx="7704856" cy="4118055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dirty="0" err="1"/>
              <a:t>Кадричева</a:t>
            </a:r>
            <a:r>
              <a:rPr lang="ru-RU" dirty="0"/>
              <a:t> С.Г., Савченко А.А., </a:t>
            </a:r>
            <a:r>
              <a:rPr lang="ru-RU" dirty="0" err="1"/>
              <a:t>Догадин</a:t>
            </a:r>
            <a:r>
              <a:rPr lang="ru-RU" dirty="0"/>
              <a:t> С.А.</a:t>
            </a:r>
            <a:r>
              <a:rPr lang="ru-RU" u="sng" dirty="0"/>
              <a:t> </a:t>
            </a:r>
            <a:r>
              <a:rPr lang="ru-RU" dirty="0"/>
              <a:t>Клеточно-метаболические механизмы </a:t>
            </a:r>
            <a:r>
              <a:rPr lang="ru-RU" dirty="0" err="1"/>
              <a:t>дизрегуляционных</a:t>
            </a:r>
            <a:r>
              <a:rPr lang="ru-RU" dirty="0"/>
              <a:t> нарушений в системе </a:t>
            </a:r>
            <a:r>
              <a:rPr lang="ru-RU" dirty="0" err="1"/>
              <a:t>иммуно</a:t>
            </a:r>
            <a:r>
              <a:rPr lang="ru-RU" dirty="0"/>
              <a:t>-эндокринных взаимосвязей при диффузном токсическом зобе // Новосибирск, Наука.- 2009.- 76 с.</a:t>
            </a:r>
          </a:p>
          <a:p>
            <a:pPr lvl="0"/>
            <a:r>
              <a:rPr lang="ru-RU" dirty="0" err="1"/>
              <a:t>Куртасова</a:t>
            </a:r>
            <a:r>
              <a:rPr lang="ru-RU" dirty="0"/>
              <a:t> Л.М., Савченко А.А., </a:t>
            </a:r>
            <a:r>
              <a:rPr lang="ru-RU" dirty="0" err="1"/>
              <a:t>Шкапова</a:t>
            </a:r>
            <a:r>
              <a:rPr lang="ru-RU" dirty="0"/>
              <a:t> Е.А., </a:t>
            </a:r>
            <a:r>
              <a:rPr lang="ru-RU" dirty="0" err="1"/>
              <a:t>Зуков</a:t>
            </a:r>
            <a:r>
              <a:rPr lang="ru-RU" dirty="0"/>
              <a:t> </a:t>
            </a:r>
            <a:r>
              <a:rPr lang="ru-RU" dirty="0" err="1"/>
              <a:t>Р.А.Клинические</a:t>
            </a:r>
            <a:r>
              <a:rPr lang="ru-RU" dirty="0"/>
              <a:t> аспекты функциональных нарушений </a:t>
            </a:r>
            <a:r>
              <a:rPr lang="ru-RU" dirty="0" err="1"/>
              <a:t>нейтрофильных</a:t>
            </a:r>
            <a:r>
              <a:rPr lang="ru-RU" dirty="0"/>
              <a:t> гранулоцитов при </a:t>
            </a:r>
            <a:r>
              <a:rPr lang="ru-RU" dirty="0" err="1"/>
              <a:t>онкопатологии</a:t>
            </a:r>
            <a:r>
              <a:rPr lang="ru-RU" dirty="0"/>
              <a:t> // Новосибирск, Наука.- 2009.- 184 с.</a:t>
            </a:r>
          </a:p>
          <a:p>
            <a:pPr lvl="0"/>
            <a:r>
              <a:rPr lang="ru-RU" dirty="0"/>
              <a:t>Савченко А.А., Анисимова Е.Н., Борисов А.Г., Кондаков А.Е. Витамины как основа </a:t>
            </a:r>
            <a:r>
              <a:rPr lang="ru-RU" dirty="0" err="1"/>
              <a:t>иммунометаболической</a:t>
            </a:r>
            <a:r>
              <a:rPr lang="ru-RU" dirty="0"/>
              <a:t> терапии // Красноярск, </a:t>
            </a:r>
            <a:r>
              <a:rPr lang="ru-RU" dirty="0" err="1"/>
              <a:t>КрасГМУ</a:t>
            </a:r>
            <a:r>
              <a:rPr lang="ru-RU" dirty="0"/>
              <a:t>.- 2011.- 213 с.</a:t>
            </a:r>
          </a:p>
          <a:p>
            <a:pPr lvl="0"/>
            <a:r>
              <a:rPr lang="ru-RU" dirty="0"/>
              <a:t>Смирнова О.В., Савченко А.А., </a:t>
            </a:r>
            <a:r>
              <a:rPr lang="ru-RU" dirty="0" err="1"/>
              <a:t>Манчук</a:t>
            </a:r>
            <a:r>
              <a:rPr lang="ru-RU" dirty="0"/>
              <a:t> В.Т. </a:t>
            </a:r>
            <a:r>
              <a:rPr lang="ru-RU" dirty="0" err="1"/>
              <a:t>Иммунометаболические</a:t>
            </a:r>
            <a:r>
              <a:rPr lang="ru-RU" dirty="0"/>
              <a:t> механизмы развития острых лейкозов // Красноярск, Изд-во </a:t>
            </a:r>
            <a:r>
              <a:rPr lang="ru-RU" dirty="0" err="1"/>
              <a:t>КрасГМУ</a:t>
            </a:r>
            <a:r>
              <a:rPr lang="ru-RU" dirty="0"/>
              <a:t>.- 2011.- 124 с.</a:t>
            </a:r>
          </a:p>
          <a:p>
            <a:pPr lvl="0"/>
            <a:r>
              <a:rPr lang="ru-RU" dirty="0" err="1"/>
              <a:t>Коленчукова</a:t>
            </a:r>
            <a:r>
              <a:rPr lang="ru-RU" dirty="0"/>
              <a:t> О.А., Смирнова С.В., Савченко </a:t>
            </a:r>
            <a:r>
              <a:rPr lang="ru-RU" dirty="0" err="1"/>
              <a:t>А.А.Микробиоценоз</a:t>
            </a:r>
            <a:r>
              <a:rPr lang="ru-RU" dirty="0"/>
              <a:t> слизистой оболочки носа и </a:t>
            </a:r>
            <a:r>
              <a:rPr lang="ru-RU" dirty="0" err="1"/>
              <a:t>риносинуситы</a:t>
            </a:r>
            <a:r>
              <a:rPr lang="ru-RU" dirty="0"/>
              <a:t> // Красноярск, Издательство </a:t>
            </a:r>
            <a:r>
              <a:rPr lang="ru-RU" dirty="0" err="1"/>
              <a:t>КрасГМУ</a:t>
            </a:r>
            <a:r>
              <a:rPr lang="ru-RU" dirty="0"/>
              <a:t>.- 2011.- 180 с.</a:t>
            </a:r>
          </a:p>
          <a:p>
            <a:pPr lvl="0"/>
            <a:r>
              <a:rPr lang="ru-RU" dirty="0"/>
              <a:t>Петросян Е.Ю., Савченков Ю.И. Темперамент: половые, региональные, этнические и другие особенности // Красноярск, </a:t>
            </a:r>
            <a:r>
              <a:rPr lang="ru-RU" dirty="0" err="1"/>
              <a:t>КрасГМУ</a:t>
            </a:r>
            <a:r>
              <a:rPr lang="ru-RU" dirty="0"/>
              <a:t>.- 2009.-166 с.</a:t>
            </a:r>
          </a:p>
          <a:p>
            <a:pPr lvl="0"/>
            <a:r>
              <a:rPr lang="ru-RU" dirty="0"/>
              <a:t>Савченков Ю.И., Караваева Е.Н. Темперамент: половые, возрастные, региональные, этнические особенности // LAP LAMBERT </a:t>
            </a:r>
            <a:r>
              <a:rPr lang="ru-RU" dirty="0" err="1"/>
              <a:t>Academic</a:t>
            </a:r>
            <a:r>
              <a:rPr lang="ru-RU" dirty="0"/>
              <a:t> </a:t>
            </a:r>
            <a:r>
              <a:rPr lang="ru-RU" dirty="0" err="1"/>
              <a:t>Publishing</a:t>
            </a:r>
            <a:r>
              <a:rPr lang="ru-RU" dirty="0"/>
              <a:t> </a:t>
            </a:r>
            <a:r>
              <a:rPr lang="ru-RU" dirty="0" err="1"/>
              <a:t>GmbH</a:t>
            </a:r>
            <a:r>
              <a:rPr lang="ru-RU" dirty="0"/>
              <a:t>&amp; </a:t>
            </a:r>
            <a:r>
              <a:rPr lang="ru-RU" dirty="0" err="1"/>
              <a:t>Co</a:t>
            </a:r>
            <a:r>
              <a:rPr lang="ru-RU" dirty="0"/>
              <a:t>. </a:t>
            </a:r>
            <a:r>
              <a:rPr lang="en-US" dirty="0"/>
              <a:t>KG</a:t>
            </a:r>
            <a:r>
              <a:rPr lang="ru-RU" dirty="0"/>
              <a:t>,- </a:t>
            </a:r>
            <a:r>
              <a:rPr lang="en-US" dirty="0"/>
              <a:t>Saarbrucken</a:t>
            </a:r>
            <a:r>
              <a:rPr lang="ru-RU" dirty="0"/>
              <a:t>, </a:t>
            </a:r>
            <a:r>
              <a:rPr lang="en-US" dirty="0" err="1"/>
              <a:t>Hakmsrium</a:t>
            </a:r>
            <a:r>
              <a:rPr lang="en-US" dirty="0"/>
              <a:t> Academic publishing</a:t>
            </a:r>
            <a:r>
              <a:rPr lang="ru-RU" dirty="0"/>
              <a:t>.- 2012.- 132 с.</a:t>
            </a:r>
          </a:p>
          <a:p>
            <a:pPr lvl="0"/>
            <a:r>
              <a:rPr lang="ru-RU" dirty="0"/>
              <a:t>Савченков Ю.И., Шилов С.Н. Внешние и внутренние факторы изменчивости свойств темперамента : монография / Ю. И. Савченков, С. Н. Шилов ; Красноярский педагогический университет. - Красноярск : ЛИТЕРА-</a:t>
            </a:r>
            <a:r>
              <a:rPr lang="ru-RU" dirty="0" err="1"/>
              <a:t>принт</a:t>
            </a:r>
            <a:r>
              <a:rPr lang="ru-RU" dirty="0"/>
              <a:t>, 2013. - 255 с. </a:t>
            </a:r>
          </a:p>
          <a:p>
            <a:pPr lvl="0"/>
            <a:r>
              <a:rPr lang="ru-RU" dirty="0"/>
              <a:t>Михайлова Л.А. Функциональная характеристика здоровья школьников промышленного города: подходы к оценке и анализ показателей / Л. А. Михайлова ; Красноярский медицинский университет. - Красноярск : </a:t>
            </a:r>
            <a:r>
              <a:rPr lang="ru-RU" dirty="0" err="1"/>
              <a:t>Версо</a:t>
            </a:r>
            <a:r>
              <a:rPr lang="ru-RU" dirty="0"/>
              <a:t>, 2013. - 116 с</a:t>
            </a:r>
          </a:p>
          <a:p>
            <a:pPr lvl="0"/>
            <a:r>
              <a:rPr lang="ru-RU" dirty="0"/>
              <a:t> Михайлова Л.А. Здоровый подросток Сибири. Физиологические и экологические аспекты становления кислородтранспортной функции // Новосибирск, Наука.- 2006.- 192 с.</a:t>
            </a:r>
          </a:p>
          <a:p>
            <a:pPr lvl="0"/>
            <a:r>
              <a:rPr lang="ru-RU" dirty="0"/>
              <a:t> Смирнова О.В., Савченко А.А., </a:t>
            </a:r>
            <a:r>
              <a:rPr lang="ru-RU" dirty="0" err="1"/>
              <a:t>Манчук</a:t>
            </a:r>
            <a:r>
              <a:rPr lang="ru-RU" dirty="0"/>
              <a:t> В.Т. Хронические лейкозы: клинические и иммунологические особенности возникновения и развития // Новосибирск, Наука.- 2012.- 127 с.</a:t>
            </a:r>
          </a:p>
          <a:p>
            <a:pPr lvl="0"/>
            <a:r>
              <a:rPr lang="ru-RU" dirty="0"/>
              <a:t> Савченко А.А., Дудина М.А., </a:t>
            </a:r>
            <a:r>
              <a:rPr lang="ru-RU" dirty="0" err="1"/>
              <a:t>Догадин</a:t>
            </a:r>
            <a:r>
              <a:rPr lang="ru-RU" dirty="0"/>
              <a:t> С.А. Особенности </a:t>
            </a:r>
            <a:r>
              <a:rPr lang="ru-RU" dirty="0" err="1"/>
              <a:t>иммунноэндокринных</a:t>
            </a:r>
            <a:r>
              <a:rPr lang="ru-RU" dirty="0"/>
              <a:t> взаимодействий при акромегалии // Красноярск, </a:t>
            </a:r>
            <a:r>
              <a:rPr lang="ru-RU" dirty="0" err="1"/>
              <a:t>Версона</a:t>
            </a:r>
            <a:r>
              <a:rPr lang="ru-RU" dirty="0"/>
              <a:t>.- 2015.- 111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1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17582"/>
            <a:ext cx="7704855" cy="1202485"/>
          </a:xfrm>
        </p:spPr>
        <p:txBody>
          <a:bodyPr>
            <a:noAutofit/>
          </a:bodyPr>
          <a:lstStyle/>
          <a:p>
            <a:r>
              <a:rPr lang="ru-RU" sz="3200" b="1" dirty="0"/>
              <a:t>Монографии и учебники, изданные с участием сотрудников кафедры физиологии в период </a:t>
            </a:r>
            <a:r>
              <a:rPr lang="ru-RU" sz="3200" b="1" dirty="0" smtClean="0"/>
              <a:t>2006-2016 </a:t>
            </a:r>
            <a:r>
              <a:rPr lang="ru-RU" sz="3200" b="1" dirty="0"/>
              <a:t>гг.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060848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err="1"/>
              <a:t>Агаджанян</a:t>
            </a:r>
            <a:r>
              <a:rPr lang="ru-RU" sz="2000" dirty="0"/>
              <a:t> Н.А., Савченков  Ю.И., и др. </a:t>
            </a:r>
            <a:r>
              <a:rPr lang="ru-RU" sz="2000" b="1" i="1" dirty="0"/>
              <a:t>Нормальная физиология</a:t>
            </a:r>
            <a:r>
              <a:rPr lang="ru-RU" sz="2000" dirty="0"/>
              <a:t>: учебник для студ. </a:t>
            </a:r>
            <a:r>
              <a:rPr lang="ru-RU" sz="2000" dirty="0" err="1"/>
              <a:t>высш</a:t>
            </a:r>
            <a:r>
              <a:rPr lang="ru-RU" sz="2000" dirty="0"/>
              <a:t>. мед. образования / под ред. В.М. Смирнова. З-е изд. глава 21 // Москва, Издательский центр Академия.- 2010.- 480 </a:t>
            </a:r>
            <a:r>
              <a:rPr lang="ru-RU" sz="2000" dirty="0" smtClean="0"/>
              <a:t>с.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err="1"/>
              <a:t>Агаджанян</a:t>
            </a:r>
            <a:r>
              <a:rPr lang="ru-RU" sz="2000" dirty="0"/>
              <a:t> Н.А., Савченков Ю.И., и др.. </a:t>
            </a:r>
            <a:r>
              <a:rPr lang="ru-RU" sz="2000" b="1" i="1" dirty="0"/>
              <a:t>Нормальная физиология</a:t>
            </a:r>
            <a:r>
              <a:rPr lang="ru-RU" sz="2000" dirty="0"/>
              <a:t> // Учебник для студ. </a:t>
            </a:r>
            <a:r>
              <a:rPr lang="ru-RU" sz="2000" dirty="0" err="1"/>
              <a:t>высш</a:t>
            </a:r>
            <a:r>
              <a:rPr lang="ru-RU" sz="2000" dirty="0"/>
              <a:t>. мед. образования / под ред. В.М. Смирнова. 4-е изд.- Москва, Издательский центр Академия.- 2012.- 480 </a:t>
            </a:r>
            <a:r>
              <a:rPr lang="ru-RU" sz="2000" dirty="0" smtClean="0"/>
              <a:t>с.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err="1"/>
              <a:t>Агаджанян</a:t>
            </a:r>
            <a:r>
              <a:rPr lang="ru-RU" sz="2000" dirty="0"/>
              <a:t> Н.А., Савченков Ю.И., Смирнов В.М., и др. </a:t>
            </a:r>
            <a:r>
              <a:rPr lang="ru-RU" sz="2000" b="1" i="1" dirty="0"/>
              <a:t>Физиология и психофизиология </a:t>
            </a:r>
            <a:r>
              <a:rPr lang="ru-RU" sz="2000" dirty="0"/>
              <a:t>// Учебник для клинических психологов под редакцией М.А. Медведева и В.М. Смирнова.- Москва, Издательский центр Академия..- 2012.- 425 с</a:t>
            </a:r>
          </a:p>
        </p:txBody>
      </p:sp>
    </p:spTree>
    <p:extLst>
      <p:ext uri="{BB962C8B-B14F-4D97-AF65-F5344CB8AC3E}">
        <p14:creationId xmlns:p14="http://schemas.microsoft.com/office/powerpoint/2010/main" val="3156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http://krasgmu.ru/src/photos/28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584" cy="68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1" y="2852936"/>
            <a:ext cx="9178583" cy="7392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dirty="0" smtClean="0">
                <a:solidFill>
                  <a:srgbClr val="F9FD4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БЛАГОДАРЮ ЗА ВНИМАНИЕ!</a:t>
            </a:r>
            <a:endParaRPr lang="ru-RU" sz="5400" dirty="0">
              <a:solidFill>
                <a:srgbClr val="F9FD4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202485"/>
          </a:xfrm>
        </p:spPr>
        <p:txBody>
          <a:bodyPr/>
          <a:lstStyle/>
          <a:p>
            <a:r>
              <a:rPr lang="ru-RU" dirty="0" err="1" smtClean="0"/>
              <a:t>Вул</a:t>
            </a:r>
            <a:r>
              <a:rPr lang="ru-RU" dirty="0" smtClean="0"/>
              <a:t> </a:t>
            </a:r>
            <a:r>
              <a:rPr lang="ru-RU" dirty="0"/>
              <a:t>Илья </a:t>
            </a:r>
            <a:r>
              <a:rPr lang="ru-RU" dirty="0" smtClean="0"/>
              <a:t>Моисеевич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844824"/>
            <a:ext cx="4104456" cy="4392488"/>
          </a:xfrm>
        </p:spPr>
        <p:txBody>
          <a:bodyPr>
            <a:noAutofit/>
          </a:bodyPr>
          <a:lstStyle/>
          <a:p>
            <a:r>
              <a:rPr lang="ru-RU" sz="1200" dirty="0" smtClean="0"/>
              <a:t>В 1928 году окончил Одесский медицинский институт. Работал </a:t>
            </a:r>
            <a:r>
              <a:rPr lang="ru-RU" sz="1200" dirty="0"/>
              <a:t>врачом </a:t>
            </a:r>
            <a:r>
              <a:rPr lang="ru-RU" sz="1200" dirty="0" smtClean="0"/>
              <a:t>в Одессе, </a:t>
            </a:r>
            <a:r>
              <a:rPr lang="ru-RU" sz="1200" dirty="0"/>
              <a:t> </a:t>
            </a:r>
            <a:r>
              <a:rPr lang="ru-RU" sz="1200" dirty="0" smtClean="0"/>
              <a:t>с  1930 года — </a:t>
            </a:r>
            <a:r>
              <a:rPr lang="ru-RU" sz="1200" dirty="0"/>
              <a:t>научный сотрудник Института мозга имени В. Бехтерева </a:t>
            </a:r>
            <a:r>
              <a:rPr lang="ru-RU" sz="1200" dirty="0" smtClean="0"/>
              <a:t>в Ленинграде. С 1937 года  </a:t>
            </a:r>
            <a:r>
              <a:rPr lang="ru-RU" sz="1200" dirty="0"/>
              <a:t>— на кафедре физиологии нервной и мышечной систем во </a:t>
            </a:r>
            <a:r>
              <a:rPr lang="ru-RU" sz="1200" dirty="0" smtClean="0"/>
              <a:t> 2-м Ленинградском медицинском институте. В </a:t>
            </a:r>
            <a:r>
              <a:rPr lang="ru-RU" sz="1200" dirty="0"/>
              <a:t>1942—1944 годах возглавлял кафедру нервных болезней, в 1944—1950 годах — кафедру физиологии человека </a:t>
            </a:r>
            <a:r>
              <a:rPr lang="ru-RU" sz="1200" dirty="0" smtClean="0"/>
              <a:t> Красноярского медицинского института.  </a:t>
            </a:r>
            <a:r>
              <a:rPr lang="ru-RU" sz="1200" dirty="0"/>
              <a:t>Докторскую диссертацию по теме «Высшая нервная деятельность в онтогенезе» защитил </a:t>
            </a:r>
            <a:r>
              <a:rPr lang="ru-RU" sz="1200" dirty="0" smtClean="0"/>
              <a:t>в 1946 г. </a:t>
            </a:r>
          </a:p>
          <a:p>
            <a:r>
              <a:rPr lang="ru-RU" sz="1200" dirty="0" smtClean="0"/>
              <a:t>С 1950 года и </a:t>
            </a:r>
            <a:r>
              <a:rPr lang="ru-RU" sz="1200" dirty="0"/>
              <a:t>до конца жизни заведовал кафедрой физиологии человека и животных </a:t>
            </a:r>
            <a:r>
              <a:rPr lang="ru-RU" sz="1200" dirty="0" smtClean="0"/>
              <a:t>Кишиневского университета, </a:t>
            </a:r>
            <a:r>
              <a:rPr lang="ru-RU" sz="1200" dirty="0"/>
              <a:t>где организовал первую физиологическую лабораторию.</a:t>
            </a:r>
          </a:p>
          <a:p>
            <a:r>
              <a:rPr lang="ru-RU" sz="1200" dirty="0"/>
              <a:t>Основные труды — в области онтогенеза нервной системы, развития функций анализаторов, субординации в центральной нервной системе, динамики </a:t>
            </a:r>
            <a:r>
              <a:rPr lang="ru-RU" sz="1200" dirty="0" smtClean="0"/>
              <a:t> </a:t>
            </a:r>
            <a:r>
              <a:rPr lang="ru-RU" sz="1200" dirty="0" err="1" smtClean="0"/>
              <a:t>хроноксии</a:t>
            </a:r>
            <a:r>
              <a:rPr lang="ru-RU" sz="1200" dirty="0" smtClean="0"/>
              <a:t> при </a:t>
            </a:r>
            <a:r>
              <a:rPr lang="ru-RU" sz="1200" dirty="0"/>
              <a:t>умственной и физической работе, воздействии факторов внешней среды на нервную </a:t>
            </a:r>
            <a:r>
              <a:rPr lang="ru-RU" sz="1200" dirty="0" smtClean="0"/>
              <a:t>деятельность.  </a:t>
            </a:r>
            <a:endParaRPr lang="ru-RU" sz="1200" dirty="0"/>
          </a:p>
        </p:txBody>
      </p:sp>
      <p:pic>
        <p:nvPicPr>
          <p:cNvPr id="2050" name="Picture 2" descr="C:\Users\tolmachevatv\Desktop\33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33829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Лычагина Ф.В.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119257"/>
            <a:ext cx="3375477" cy="3603812"/>
          </a:xfrm>
        </p:spPr>
        <p:txBody>
          <a:bodyPr/>
          <a:lstStyle/>
          <a:p>
            <a:r>
              <a:rPr lang="ru-RU" dirty="0" smtClean="0"/>
              <a:t>Доцент, заведовала кафедрой с 1950 по </a:t>
            </a:r>
            <a:r>
              <a:rPr lang="ru-RU" dirty="0"/>
              <a:t>1952 гг., </a:t>
            </a:r>
            <a:r>
              <a:rPr lang="ru-RU" dirty="0" smtClean="0"/>
              <a:t>являлась ученицей </a:t>
            </a:r>
            <a:r>
              <a:rPr lang="ru-RU" dirty="0"/>
              <a:t>профессора А.А. Ухтомского - автора учения о доминанте.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822662"/>
            <a:ext cx="2952328" cy="44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4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Профессор </a:t>
            </a:r>
            <a:r>
              <a:rPr lang="ru-RU" dirty="0" err="1"/>
              <a:t>Пшоник</a:t>
            </a:r>
            <a:r>
              <a:rPr lang="ru-RU" dirty="0"/>
              <a:t> Абрам </a:t>
            </a:r>
            <a:r>
              <a:rPr lang="ru-RU" dirty="0" err="1" smtClean="0"/>
              <a:t>Танхелевич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5" y="2119256"/>
            <a:ext cx="4032448" cy="4046047"/>
          </a:xfrm>
        </p:spPr>
        <p:txBody>
          <a:bodyPr>
            <a:noAutofit/>
          </a:bodyPr>
          <a:lstStyle/>
          <a:p>
            <a:r>
              <a:rPr lang="ru-RU" sz="1600" dirty="0" smtClean="0"/>
              <a:t>Заведовал кафедрой с </a:t>
            </a:r>
            <a:r>
              <a:rPr lang="ru-RU" sz="1600" dirty="0"/>
              <a:t>1952 г. </a:t>
            </a:r>
            <a:r>
              <a:rPr lang="ru-RU" sz="1600" dirty="0" smtClean="0"/>
              <a:t> по 1974 г. </a:t>
            </a:r>
          </a:p>
          <a:p>
            <a:r>
              <a:rPr lang="ru-RU" sz="1600" dirty="0" smtClean="0"/>
              <a:t>Выдающийся </a:t>
            </a:r>
            <a:r>
              <a:rPr lang="ru-RU" sz="1600" dirty="0"/>
              <a:t>ученый и педагог, ученик академика Быкова </a:t>
            </a:r>
            <a:r>
              <a:rPr lang="ru-RU" sz="1600" dirty="0" smtClean="0"/>
              <a:t>К.М. Под </a:t>
            </a:r>
            <a:r>
              <a:rPr lang="ru-RU" sz="1600" dirty="0"/>
              <a:t>его руководством начались интенсивные научные исследования. </a:t>
            </a:r>
            <a:endParaRPr lang="ru-RU" sz="1600" dirty="0" smtClean="0"/>
          </a:p>
          <a:p>
            <a:r>
              <a:rPr lang="ru-RU" sz="1600" dirty="0" smtClean="0"/>
              <a:t>Основным </a:t>
            </a:r>
            <a:r>
              <a:rPr lang="ru-RU" sz="1600" dirty="0"/>
              <a:t>направлением их было изучение особенностей высшей нервной деятельности в патологии. </a:t>
            </a:r>
            <a:endParaRPr lang="ru-RU" sz="1600" dirty="0" smtClean="0"/>
          </a:p>
          <a:p>
            <a:r>
              <a:rPr lang="ru-RU" sz="1600" dirty="0" smtClean="0"/>
              <a:t>Профессор </a:t>
            </a:r>
            <a:r>
              <a:rPr lang="ru-RU" sz="1600" dirty="0"/>
              <a:t>А.Т. </a:t>
            </a:r>
            <a:r>
              <a:rPr lang="ru-RU" sz="1600" dirty="0" err="1"/>
              <a:t>Пшоник</a:t>
            </a:r>
            <a:r>
              <a:rPr lang="ru-RU" sz="1600" dirty="0"/>
              <a:t> создал Красноярскую школу физиологов, его ученики сегодня работают во всех красноярских вузах и за пределами края. </a:t>
            </a:r>
            <a:endParaRPr lang="ru-RU" sz="1600" dirty="0" smtClean="0"/>
          </a:p>
          <a:p>
            <a:r>
              <a:rPr lang="ru-RU" sz="1600" dirty="0" smtClean="0"/>
              <a:t>Им </a:t>
            </a:r>
            <a:r>
              <a:rPr lang="ru-RU" sz="1600" dirty="0"/>
              <a:t>подготовлено 5 докторов и более 30 кандидатов </a:t>
            </a:r>
            <a:r>
              <a:rPr lang="ru-RU" sz="1600" dirty="0" smtClean="0"/>
              <a:t>наук. </a:t>
            </a:r>
            <a:endParaRPr lang="ru-RU" sz="1600" dirty="0"/>
          </a:p>
        </p:txBody>
      </p:sp>
      <p:pic>
        <p:nvPicPr>
          <p:cNvPr id="3074" name="Picture 2" descr="C:\Users\tolmachevatv\Desktop\336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3" y="2231451"/>
            <a:ext cx="3716061" cy="26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941168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настоящее время кафедра физиологии гордо носит имя Абрама </a:t>
            </a:r>
            <a:r>
              <a:rPr lang="ru-RU" sz="2000" b="1" dirty="0" err="1"/>
              <a:t>Танхелевича</a:t>
            </a:r>
            <a:r>
              <a:rPr lang="ru-RU" sz="2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32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20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Савченков Юрий Иванович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924" y="1700808"/>
            <a:ext cx="4572508" cy="4536505"/>
          </a:xfrm>
        </p:spPr>
        <p:txBody>
          <a:bodyPr>
            <a:noAutofit/>
          </a:bodyPr>
          <a:lstStyle/>
          <a:p>
            <a:r>
              <a:rPr lang="ru-RU" sz="1400" dirty="0" smtClean="0"/>
              <a:t>Заведовал кафедрой с 1974 по 2009 годы. </a:t>
            </a:r>
          </a:p>
          <a:p>
            <a:r>
              <a:rPr lang="ru-RU" sz="1400" dirty="0" smtClean="0"/>
              <a:t>Профессор, д.м.н., </a:t>
            </a:r>
            <a:r>
              <a:rPr lang="ru-RU" sz="1400" dirty="0"/>
              <a:t>действительный член Российской академии естественных наук (РАЕН), академик Международной академии экологии и безопасности жизнедеятельности (МАНЭБ), почетный профессор </a:t>
            </a:r>
            <a:r>
              <a:rPr lang="ru-RU" sz="1400" dirty="0" err="1" smtClean="0"/>
              <a:t>КрасГМУ</a:t>
            </a:r>
            <a:r>
              <a:rPr lang="ru-RU" sz="1400" dirty="0" smtClean="0"/>
              <a:t>. </a:t>
            </a:r>
            <a:endParaRPr lang="ru-RU" sz="1400" dirty="0"/>
          </a:p>
          <a:p>
            <a:r>
              <a:rPr lang="ru-RU" sz="1400" dirty="0" smtClean="0"/>
              <a:t>сформулировал </a:t>
            </a:r>
            <a:r>
              <a:rPr lang="ru-RU" sz="1400" dirty="0"/>
              <a:t>и научно обосновал новое научное направление — физиологию </a:t>
            </a:r>
            <a:r>
              <a:rPr lang="ru-RU" sz="1400" dirty="0" err="1"/>
              <a:t>плодо</a:t>
            </a:r>
            <a:r>
              <a:rPr lang="ru-RU" sz="1400" dirty="0"/>
              <a:t>-материнских отношений. </a:t>
            </a:r>
            <a:endParaRPr lang="ru-RU" sz="1400" dirty="0" smtClean="0"/>
          </a:p>
          <a:p>
            <a:r>
              <a:rPr lang="ru-RU" sz="1400" dirty="0"/>
              <a:t>В последние 20 лет сферой научных интересов Ю.И. Савченкова </a:t>
            </a:r>
            <a:r>
              <a:rPr lang="ru-RU" sz="1400" dirty="0" smtClean="0"/>
              <a:t> является </a:t>
            </a:r>
            <a:r>
              <a:rPr lang="ru-RU" sz="1400" dirty="0"/>
              <a:t>исследование психосоматических взаимоотношений в норме и патологии. </a:t>
            </a:r>
            <a:endParaRPr lang="ru-RU" sz="1400" dirty="0" smtClean="0"/>
          </a:p>
          <a:p>
            <a:r>
              <a:rPr lang="ru-RU" sz="1400" dirty="0" smtClean="0"/>
              <a:t>Под руководством Юрия Ивановича выполнено 39 кандидатские </a:t>
            </a:r>
            <a:r>
              <a:rPr lang="ru-RU" sz="1400" dirty="0"/>
              <a:t>и </a:t>
            </a:r>
            <a:r>
              <a:rPr lang="ru-RU" sz="1400" dirty="0" smtClean="0"/>
              <a:t>4 докторские </a:t>
            </a:r>
            <a:r>
              <a:rPr lang="ru-RU" sz="1400" dirty="0"/>
              <a:t>диссертации. </a:t>
            </a:r>
            <a:endParaRPr lang="ru-RU" sz="1400" dirty="0" smtClean="0"/>
          </a:p>
          <a:p>
            <a:r>
              <a:rPr lang="ru-RU" sz="1400" dirty="0" smtClean="0"/>
              <a:t>Юрий Иванович является </a:t>
            </a:r>
            <a:r>
              <a:rPr lang="ru-RU" sz="1400" dirty="0"/>
              <a:t>автором более 350 опубликованных работ, в том числе трёх монографий, 2-х учебников по физиологии и более 15 учебных пособий, обладателем 14 патентов РФ на изобретения. </a:t>
            </a:r>
          </a:p>
        </p:txBody>
      </p:sp>
      <p:pic>
        <p:nvPicPr>
          <p:cNvPr id="1026" name="Picture 2" descr="C:\Users\tolmachevatv\Desktop\12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1323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Савченко Андрей Анатольевич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2199" y="1988840"/>
            <a:ext cx="4758233" cy="4248472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Заведует кафедрой физиологии с 2009 года. </a:t>
            </a:r>
          </a:p>
          <a:p>
            <a:r>
              <a:rPr lang="ru-RU" dirty="0" smtClean="0"/>
              <a:t>Профессор, </a:t>
            </a:r>
            <a:r>
              <a:rPr lang="ru-RU" dirty="0"/>
              <a:t>доктор медицинских наук, руководитель лаборатории клеточно-молекулярной физиологии и патологии ФГБНУ «Научно-исследовательский институт медицинских проблем Севера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Модифицировал и внедрил новые современные </a:t>
            </a:r>
            <a:r>
              <a:rPr lang="ru-RU" dirty="0" err="1" smtClean="0"/>
              <a:t>хемобиолюминесцентные</a:t>
            </a:r>
            <a:r>
              <a:rPr lang="ru-RU" dirty="0" smtClean="0"/>
              <a:t>  и </a:t>
            </a:r>
            <a:r>
              <a:rPr lang="ru-RU" dirty="0" err="1" smtClean="0"/>
              <a:t>цитоморфоденситометрические</a:t>
            </a:r>
            <a:r>
              <a:rPr lang="ru-RU" dirty="0" smtClean="0"/>
              <a:t> методы, с помощью которых исследовал уровни активности широкого спектра ферментов в клетках иммунной системы при физиологических и патологических состояниях.</a:t>
            </a:r>
          </a:p>
          <a:p>
            <a:r>
              <a:rPr lang="ru-RU" dirty="0" smtClean="0"/>
              <a:t>Сформулировал концепцию развития метаболической иммунодепрессии при адаптации к климатогеографическим условиям Севера и охарактеризовал основные </a:t>
            </a:r>
            <a:r>
              <a:rPr lang="ru-RU" dirty="0" err="1" smtClean="0"/>
              <a:t>регуляторно</a:t>
            </a:r>
            <a:r>
              <a:rPr lang="ru-RU" dirty="0" smtClean="0"/>
              <a:t>-метаболические закономерности развития течения и исходов ряда иммунопатологических процессов. </a:t>
            </a:r>
          </a:p>
          <a:p>
            <a:r>
              <a:rPr lang="ru-RU" dirty="0" smtClean="0"/>
              <a:t>Основное направление:</a:t>
            </a:r>
            <a:r>
              <a:rPr lang="ru-RU" dirty="0"/>
              <a:t>- Регуляторные и функционально-метаболические особенности клеток иммунной системы</a:t>
            </a:r>
          </a:p>
          <a:p>
            <a:r>
              <a:rPr lang="ru-RU" dirty="0" smtClean="0"/>
              <a:t>Является автором </a:t>
            </a:r>
            <a:r>
              <a:rPr lang="ru-RU" dirty="0"/>
              <a:t>8 </a:t>
            </a:r>
            <a:r>
              <a:rPr lang="ru-RU" dirty="0" smtClean="0"/>
              <a:t>монографий, 37 </a:t>
            </a:r>
            <a:r>
              <a:rPr lang="ru-RU" dirty="0"/>
              <a:t>патентов и авторских свидетельств на изобретения</a:t>
            </a:r>
          </a:p>
          <a:p>
            <a:r>
              <a:rPr lang="ru-RU" dirty="0" smtClean="0"/>
              <a:t>Под руководством Андрея Анатольевича защищено 4 докторских и 34 кандидатские диссертации</a:t>
            </a:r>
            <a:endParaRPr lang="ru-RU" dirty="0"/>
          </a:p>
        </p:txBody>
      </p:sp>
      <p:pic>
        <p:nvPicPr>
          <p:cNvPr id="2050" name="Picture 2" descr="C:\Users\tolmachevatv\Desktop\7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874615" cy="383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75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6021</TotalTime>
  <Words>3804</Words>
  <Application>Microsoft Office PowerPoint</Application>
  <PresentationFormat>Экран (4:3)</PresentationFormat>
  <Paragraphs>313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Кнопка</vt:lpstr>
      <vt:lpstr>Красноярский государственный медицинский университет им. профессора  В.Ф. Войно-Ясенецкого</vt:lpstr>
      <vt:lpstr>Историческая справка</vt:lpstr>
      <vt:lpstr>Заведующие кафедрой в разные годы:</vt:lpstr>
      <vt:lpstr>Купалов Петр Степанович </vt:lpstr>
      <vt:lpstr>Вул Илья Моисеевич</vt:lpstr>
      <vt:lpstr>Лычагина Ф.В.</vt:lpstr>
      <vt:lpstr>Профессор Пшоник Абрам Танхелевич</vt:lpstr>
      <vt:lpstr>Савченков Юрий Иванович</vt:lpstr>
      <vt:lpstr>Савченко Андрей Анатольевич</vt:lpstr>
      <vt:lpstr>Коллектив кафедры физиологии  в разные годы</vt:lpstr>
      <vt:lpstr>Коллектив кафедры физиологии  в разные годы</vt:lpstr>
      <vt:lpstr>Коллектив кафедры физиологии  в разные годы</vt:lpstr>
      <vt:lpstr>Коллектив кафедры физиологии  в разные годы</vt:lpstr>
      <vt:lpstr>Коллектив кафедры физиологии  в разные годы</vt:lpstr>
      <vt:lpstr>Кадровый состав кафедры </vt:lpstr>
      <vt:lpstr>Михайлова Людмила Аркадьевна</vt:lpstr>
      <vt:lpstr>Замай Татьяна Николаевна</vt:lpstr>
      <vt:lpstr>Солдатова Ольга Глебовна</vt:lpstr>
      <vt:lpstr>Пац Юрий Степанович</vt:lpstr>
      <vt:lpstr>Клинические базы</vt:lpstr>
      <vt:lpstr>Учебно-методическая работа кафедры </vt:lpstr>
      <vt:lpstr>Учебно-методическая работа кафедры </vt:lpstr>
      <vt:lpstr>Электронные учебники,  созданные сотрудниками кафедры</vt:lpstr>
      <vt:lpstr>Для улучшения качества информационного и методического обеспечения учебного процесса на кафедре за период 2006 – 2016 гг. осуществлены: </vt:lpstr>
      <vt:lpstr>Основные направления научно-исследовательской работы</vt:lpstr>
      <vt:lpstr>Презентация PowerPoint</vt:lpstr>
      <vt:lpstr>В 1957 году студент Ю.И. Савченков, член кружка СНО на кафедре физиологии, впервые был командирован в г. Томск на студенческую научную конференцию с докладом о влиянии с интероцепторов пищевода на секрецию желудка. Это был первый выезд наших студентов за границы Края. В последующие годы такие выезды были постоянными, и студенты - участники СНО на кафедре выступали с докладами в Ленинграде, Москве, Новосибирске. </vt:lpstr>
      <vt:lpstr>Презентация PowerPoint</vt:lpstr>
      <vt:lpstr>Научно-исследовательская работа в наши дни</vt:lpstr>
      <vt:lpstr>Научные работы и студенты СНО за 2016 г. </vt:lpstr>
      <vt:lpstr>Основные направления научно-исследовательской работы</vt:lpstr>
      <vt:lpstr>Презентация PowerPoint</vt:lpstr>
      <vt:lpstr>Презентация PowerPoint</vt:lpstr>
      <vt:lpstr>Участие в конгрессах, съездах, конференциях, симпозиумах </vt:lpstr>
      <vt:lpstr>Членство в редакционных коллегиях рецензируемых журналов</vt:lpstr>
      <vt:lpstr>Основные итоги работы</vt:lpstr>
      <vt:lpstr>Основные итоги работы</vt:lpstr>
      <vt:lpstr>Основные итоги работы</vt:lpstr>
      <vt:lpstr>Основные итоги работы</vt:lpstr>
      <vt:lpstr>Основные итоги работы</vt:lpstr>
      <vt:lpstr>Основные итоги работы</vt:lpstr>
      <vt:lpstr>Монографии и учебники, изданные с участием сотрудников кафедры физиологии в период 2006-2016 гг. </vt:lpstr>
      <vt:lpstr>Монографии и учебники, изданные с участием сотрудников кафедры физиологии в период 2006-2016 гг.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Музей тимошенко</dc:creator>
  <cp:lastModifiedBy>Музей</cp:lastModifiedBy>
  <cp:revision>176</cp:revision>
  <dcterms:created xsi:type="dcterms:W3CDTF">2016-01-30T05:18:53Z</dcterms:created>
  <dcterms:modified xsi:type="dcterms:W3CDTF">2016-09-10T04:21:22Z</dcterms:modified>
</cp:coreProperties>
</file>