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sldIdLst>
    <p:sldId id="256" r:id="rId2"/>
    <p:sldId id="257" r:id="rId3"/>
    <p:sldId id="261" r:id="rId4"/>
    <p:sldId id="262" r:id="rId5"/>
    <p:sldId id="263" r:id="rId6"/>
    <p:sldId id="267" r:id="rId7"/>
    <p:sldId id="266" r:id="rId8"/>
    <p:sldId id="270" r:id="rId9"/>
    <p:sldId id="271" r:id="rId10"/>
    <p:sldId id="295" r:id="rId11"/>
    <p:sldId id="301" r:id="rId12"/>
    <p:sldId id="296" r:id="rId13"/>
    <p:sldId id="302" r:id="rId14"/>
    <p:sldId id="298" r:id="rId15"/>
    <p:sldId id="264" r:id="rId16"/>
    <p:sldId id="258" r:id="rId17"/>
    <p:sldId id="280" r:id="rId18"/>
    <p:sldId id="305" r:id="rId19"/>
    <p:sldId id="310" r:id="rId20"/>
    <p:sldId id="281" r:id="rId21"/>
    <p:sldId id="293" r:id="rId22"/>
    <p:sldId id="292" r:id="rId23"/>
    <p:sldId id="260" r:id="rId24"/>
    <p:sldId id="282" r:id="rId25"/>
    <p:sldId id="311" r:id="rId26"/>
    <p:sldId id="294" r:id="rId27"/>
    <p:sldId id="309" r:id="rId28"/>
    <p:sldId id="283" r:id="rId29"/>
    <p:sldId id="284" r:id="rId30"/>
    <p:sldId id="303" r:id="rId31"/>
    <p:sldId id="304" r:id="rId32"/>
    <p:sldId id="306" r:id="rId33"/>
    <p:sldId id="308" r:id="rId34"/>
    <p:sldId id="312" r:id="rId35"/>
    <p:sldId id="313" r:id="rId36"/>
    <p:sldId id="314" r:id="rId3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0" d="100"/>
          <a:sy n="100" d="100"/>
        </p:scale>
        <p:origin x="-210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C2386AC-F50E-4E02-B6DF-A9BC608D7DD8}" type="datetimeFigureOut">
              <a:rPr lang="ru-RU" smtClean="0"/>
              <a:t>01.06.2016</a:t>
            </a:fld>
            <a:endParaRPr lang="ru-RU"/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CB3D80D-5068-4C32-ADB5-56A77E581A4F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C2386AC-F50E-4E02-B6DF-A9BC608D7DD8}" type="datetimeFigureOut">
              <a:rPr lang="ru-RU" smtClean="0"/>
              <a:t>01.06.2016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CB3D80D-5068-4C32-ADB5-56A77E581A4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C2386AC-F50E-4E02-B6DF-A9BC608D7DD8}" type="datetimeFigureOut">
              <a:rPr lang="ru-RU" smtClean="0"/>
              <a:t>01.06.2016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CB3D80D-5068-4C32-ADB5-56A77E581A4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C2386AC-F50E-4E02-B6DF-A9BC608D7DD8}" type="datetimeFigureOut">
              <a:rPr lang="ru-RU" smtClean="0"/>
              <a:t>01.06.2016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CB3D80D-5068-4C32-ADB5-56A77E581A4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C2386AC-F50E-4E02-B6DF-A9BC608D7DD8}" type="datetimeFigureOut">
              <a:rPr lang="ru-RU" smtClean="0"/>
              <a:t>01.06.2016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CB3D80D-5068-4C32-ADB5-56A77E581A4F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C2386AC-F50E-4E02-B6DF-A9BC608D7DD8}" type="datetimeFigureOut">
              <a:rPr lang="ru-RU" smtClean="0"/>
              <a:t>01.06.2016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CB3D80D-5068-4C32-ADB5-56A77E581A4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C2386AC-F50E-4E02-B6DF-A9BC608D7DD8}" type="datetimeFigureOut">
              <a:rPr lang="ru-RU" smtClean="0"/>
              <a:t>01.06.2016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CB3D80D-5068-4C32-ADB5-56A77E581A4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C2386AC-F50E-4E02-B6DF-A9BC608D7DD8}" type="datetimeFigureOut">
              <a:rPr lang="ru-RU" smtClean="0"/>
              <a:t>01.06.2016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CB3D80D-5068-4C32-ADB5-56A77E581A4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C2386AC-F50E-4E02-B6DF-A9BC608D7DD8}" type="datetimeFigureOut">
              <a:rPr lang="ru-RU" smtClean="0"/>
              <a:t>01.06.2016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CB3D80D-5068-4C32-ADB5-56A77E581A4F}" type="slidenum">
              <a:rPr lang="ru-RU" smtClean="0"/>
              <a:t>‹#›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C2386AC-F50E-4E02-B6DF-A9BC608D7DD8}" type="datetimeFigureOut">
              <a:rPr lang="ru-RU" smtClean="0"/>
              <a:t>01.06.2016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CB3D80D-5068-4C32-ADB5-56A77E581A4F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C2386AC-F50E-4E02-B6DF-A9BC608D7DD8}" type="datetimeFigureOut">
              <a:rPr lang="ru-RU" smtClean="0"/>
              <a:t>01.06.2016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CB3D80D-5068-4C32-ADB5-56A77E581A4F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9" name="Блок-схема: процесс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Блок-схема: процесс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Кольцо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AC2386AC-F50E-4E02-B6DF-A9BC608D7DD8}" type="datetimeFigureOut">
              <a:rPr lang="ru-RU" smtClean="0"/>
              <a:t>01.06.2016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1CB3D80D-5068-4C32-ADB5-56A77E581A4F}" type="slidenum">
              <a:rPr lang="ru-RU" smtClean="0"/>
              <a:t>‹#›</a:t>
            </a:fld>
            <a:endParaRPr lang="ru-RU"/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48.jpeg"/><Relationship Id="rId4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6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04705" y="692696"/>
            <a:ext cx="7622664" cy="1472184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Университетский   библиотечный информационный   центр</a:t>
            </a:r>
            <a:endParaRPr lang="ru-RU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2256" y="2204864"/>
            <a:ext cx="7723584" cy="1752600"/>
          </a:xfrm>
        </p:spPr>
        <p:txBody>
          <a:bodyPr/>
          <a:lstStyle/>
          <a:p>
            <a:pPr algn="ctr"/>
            <a:r>
              <a:rPr lang="ru-RU" b="1" dirty="0" smtClean="0"/>
              <a:t>(к </a:t>
            </a:r>
            <a:r>
              <a:rPr lang="ru-RU" b="1" dirty="0" smtClean="0"/>
              <a:t>75-летнему  </a:t>
            </a:r>
            <a:r>
              <a:rPr lang="ru-RU" b="1" dirty="0" smtClean="0"/>
              <a:t>юбилею </a:t>
            </a:r>
            <a:r>
              <a:rPr lang="ru-RU" b="1" dirty="0"/>
              <a:t>КрасГМУ</a:t>
            </a:r>
          </a:p>
          <a:p>
            <a:pPr algn="ctr"/>
            <a:r>
              <a:rPr lang="ru-RU" b="1" dirty="0"/>
              <a:t> имени </a:t>
            </a:r>
            <a:r>
              <a:rPr lang="ru-RU" b="1" dirty="0" smtClean="0"/>
              <a:t>профессора В.Ф</a:t>
            </a:r>
            <a:r>
              <a:rPr lang="ru-RU" b="1" dirty="0"/>
              <a:t>. </a:t>
            </a:r>
            <a:r>
              <a:rPr lang="ru-RU" b="1" dirty="0" err="1" smtClean="0"/>
              <a:t>Войно-Ясенецкого</a:t>
            </a:r>
            <a:r>
              <a:rPr lang="ru-RU" b="1" dirty="0" smtClean="0"/>
              <a:t>)</a:t>
            </a:r>
            <a:endParaRPr lang="ru-RU" b="1" dirty="0"/>
          </a:p>
          <a:p>
            <a:endParaRPr lang="ru-RU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7665"/>
            <a:ext cx="1143001" cy="1149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3356992"/>
            <a:ext cx="4176464" cy="3125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72937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56" y="116632"/>
            <a:ext cx="749808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/>
              <a:t>2012 год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75656" y="836712"/>
            <a:ext cx="7498080" cy="3432200"/>
          </a:xfrm>
        </p:spPr>
        <p:txBody>
          <a:bodyPr>
            <a:normAutofit fontScale="62500" lnSpcReduction="20000"/>
          </a:bodyPr>
          <a:lstStyle/>
          <a:p>
            <a:pPr algn="just"/>
            <a:r>
              <a:rPr lang="ru-RU" b="1" dirty="0" smtClean="0"/>
              <a:t>Федеральной </a:t>
            </a:r>
            <a:r>
              <a:rPr lang="ru-RU" b="1" dirty="0"/>
              <a:t>службой по интеллектуальной собственности, патентам и товарным знакам 24 августа 2012 </a:t>
            </a:r>
            <a:r>
              <a:rPr lang="ru-RU" b="1" dirty="0" smtClean="0"/>
              <a:t>г. </a:t>
            </a:r>
            <a:r>
              <a:rPr lang="ru-RU" b="1" dirty="0"/>
              <a:t>зарегистрирована Электронная библиотечная система «</a:t>
            </a:r>
            <a:r>
              <a:rPr lang="ru-RU" b="1" dirty="0" err="1"/>
              <a:t>Colibris</a:t>
            </a:r>
            <a:r>
              <a:rPr lang="ru-RU" b="1" dirty="0"/>
              <a:t>», что подтверждается официальным документом – Свидетельством о Государственной регистрации базы данных № </a:t>
            </a:r>
            <a:r>
              <a:rPr lang="ru-RU" b="1" dirty="0" smtClean="0"/>
              <a:t>2012620843.</a:t>
            </a:r>
            <a:endParaRPr lang="ru-RU" b="1" dirty="0"/>
          </a:p>
          <a:p>
            <a:pPr algn="just"/>
            <a:r>
              <a:rPr lang="ru-RU" b="1" dirty="0" smtClean="0"/>
              <a:t>Получено </a:t>
            </a:r>
            <a:r>
              <a:rPr lang="ru-RU" b="1" dirty="0"/>
              <a:t>свидетельство </a:t>
            </a:r>
            <a:r>
              <a:rPr lang="ru-RU" b="1" dirty="0" err="1"/>
              <a:t>Роскомнадзора</a:t>
            </a:r>
            <a:r>
              <a:rPr lang="ru-RU" b="1" dirty="0"/>
              <a:t> о регистрации средства массовой информации "Электронная библиотечная система </a:t>
            </a:r>
            <a:r>
              <a:rPr lang="ru-RU" b="1" dirty="0" err="1"/>
              <a:t>Colibris</a:t>
            </a:r>
            <a:r>
              <a:rPr lang="ru-RU" b="1" dirty="0"/>
              <a:t>" от 7 декабря 2012 года № ФС77 – 51997</a:t>
            </a:r>
            <a:r>
              <a:rPr lang="ru-RU" b="1" dirty="0" smtClean="0"/>
              <a:t>.</a:t>
            </a:r>
          </a:p>
          <a:p>
            <a:pPr algn="just"/>
            <a:r>
              <a:rPr lang="ru-RU" b="1" dirty="0" smtClean="0"/>
              <a:t>Впервые </a:t>
            </a:r>
            <a:r>
              <a:rPr lang="ru-RU" b="1" dirty="0"/>
              <a:t>представители компании </a:t>
            </a:r>
            <a:r>
              <a:rPr lang="ru-RU" b="1" dirty="0" err="1"/>
              <a:t>Thomson</a:t>
            </a:r>
            <a:r>
              <a:rPr lang="ru-RU" b="1" dirty="0"/>
              <a:t> </a:t>
            </a:r>
            <a:r>
              <a:rPr lang="ru-RU" b="1" dirty="0" err="1"/>
              <a:t>Reuters</a:t>
            </a:r>
            <a:r>
              <a:rPr lang="ru-RU" b="1" dirty="0"/>
              <a:t> провели выездной обучающий семинар по работе с ресурсом </a:t>
            </a:r>
            <a:r>
              <a:rPr lang="ru-RU" b="1" dirty="0" err="1"/>
              <a:t>Web</a:t>
            </a:r>
            <a:r>
              <a:rPr lang="ru-RU" b="1" dirty="0"/>
              <a:t> </a:t>
            </a:r>
            <a:r>
              <a:rPr lang="ru-RU" b="1" dirty="0" err="1"/>
              <a:t>of</a:t>
            </a:r>
            <a:r>
              <a:rPr lang="ru-RU" b="1" dirty="0"/>
              <a:t> </a:t>
            </a:r>
            <a:r>
              <a:rPr lang="ru-RU" b="1" dirty="0" err="1"/>
              <a:t>Science</a:t>
            </a:r>
            <a:r>
              <a:rPr lang="ru-RU" b="1" dirty="0"/>
              <a:t> </a:t>
            </a:r>
            <a:r>
              <a:rPr lang="ru-RU" b="1" dirty="0" err="1"/>
              <a:t>Core</a:t>
            </a:r>
            <a:r>
              <a:rPr lang="ru-RU" b="1" dirty="0"/>
              <a:t> </a:t>
            </a:r>
            <a:r>
              <a:rPr lang="ru-RU" b="1" dirty="0" err="1"/>
              <a:t>collection</a:t>
            </a:r>
            <a:r>
              <a:rPr lang="ru-RU" b="1" dirty="0"/>
              <a:t> для преподавателей, аспирантов и сотрудников КрасГМУ.</a:t>
            </a:r>
          </a:p>
          <a:p>
            <a:pPr algn="just"/>
            <a:endParaRPr lang="ru-RU" b="1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4185814"/>
            <a:ext cx="1753429" cy="263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4261754"/>
            <a:ext cx="1811379" cy="26053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3774" y="4466931"/>
            <a:ext cx="3012659" cy="2232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8145" y="0"/>
            <a:ext cx="1002558" cy="1008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69179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75399" y="260648"/>
            <a:ext cx="749808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/>
              <a:t>VI  Красноярская  ярмарка книжной  </a:t>
            </a:r>
            <a:r>
              <a:rPr lang="ru-RU" b="1" dirty="0" smtClean="0"/>
              <a:t>культуры: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22834" y="1412776"/>
            <a:ext cx="7498080" cy="1981200"/>
          </a:xfrm>
        </p:spPr>
        <p:txBody>
          <a:bodyPr>
            <a:normAutofit fontScale="62500" lnSpcReduction="20000"/>
          </a:bodyPr>
          <a:lstStyle/>
          <a:p>
            <a:pPr marL="82296" indent="0" algn="just">
              <a:buNone/>
            </a:pPr>
            <a:r>
              <a:rPr lang="ru-RU" b="1" dirty="0" smtClean="0"/>
              <a:t>Впервые </a:t>
            </a:r>
            <a:r>
              <a:rPr lang="ru-RU" b="1" dirty="0"/>
              <a:t>Библиотечный центр принимал участие в работе </a:t>
            </a: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>VI </a:t>
            </a:r>
            <a:r>
              <a:rPr lang="ru-RU" b="1" dirty="0"/>
              <a:t>Красноярской ярмарки книжной культуры, которая прошла при поддержке Фонда Михаила Прохорова совместно </a:t>
            </a: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>с </a:t>
            </a:r>
            <a:r>
              <a:rPr lang="ru-RU" b="1" dirty="0"/>
              <a:t>Правительством Красноярского края, Администрацией города Красноярска, в партнерстве с Международным </a:t>
            </a:r>
            <a:r>
              <a:rPr lang="ru-RU" b="1" dirty="0" err="1"/>
              <a:t>выставочно</a:t>
            </a:r>
            <a:r>
              <a:rPr lang="ru-RU" b="1" dirty="0"/>
              <a:t>–деловым центром «Сибирь» и Выставочной компанией «Красноярская ярмарка».</a:t>
            </a:r>
          </a:p>
          <a:p>
            <a:endParaRPr lang="ru-RU" dirty="0"/>
          </a:p>
          <a:p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7268" y="3272333"/>
            <a:ext cx="2216882" cy="35010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 descr="C:\Documents and Settings\Smirnovalv.KGMU\Рабочий стол\УБИЦ\Фотоаппарат\DSC0081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3272333"/>
            <a:ext cx="5084797" cy="3501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0688" y="44625"/>
            <a:ext cx="1002558" cy="1008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18280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55184" y="116632"/>
            <a:ext cx="7498080" cy="850106"/>
          </a:xfrm>
        </p:spPr>
        <p:txBody>
          <a:bodyPr/>
          <a:lstStyle/>
          <a:p>
            <a:pPr algn="ctr"/>
            <a:r>
              <a:rPr lang="ru-RU" b="1" dirty="0"/>
              <a:t>2013 год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87624" y="918245"/>
            <a:ext cx="7746064" cy="3565376"/>
          </a:xfrm>
        </p:spPr>
        <p:txBody>
          <a:bodyPr>
            <a:normAutofit lnSpcReduction="10000"/>
          </a:bodyPr>
          <a:lstStyle/>
          <a:p>
            <a:pPr algn="just"/>
            <a:r>
              <a:rPr lang="ru-RU" sz="2000" b="1" dirty="0"/>
              <a:t>Н</a:t>
            </a:r>
            <a:r>
              <a:rPr lang="ru-RU" sz="2000" b="1" dirty="0" smtClean="0"/>
              <a:t>ачата </a:t>
            </a:r>
            <a:r>
              <a:rPr lang="ru-RU" sz="2000" b="1" dirty="0"/>
              <a:t>работа над проектом «РИНЦ </a:t>
            </a:r>
            <a:r>
              <a:rPr lang="ru-RU" sz="2000" b="1" dirty="0" smtClean="0"/>
              <a:t>в </a:t>
            </a:r>
            <a:r>
              <a:rPr lang="ru-RU" sz="2000" b="1" dirty="0"/>
              <a:t>организации» , </a:t>
            </a:r>
            <a:r>
              <a:rPr lang="ru-RU" sz="2000" b="1" dirty="0" smtClean="0"/>
              <a:t>а </a:t>
            </a:r>
            <a:r>
              <a:rPr lang="ru-RU" sz="2000" b="1" dirty="0"/>
              <a:t>также по определению индексов научного цитирования сотрудников вуза в международных реферативных </a:t>
            </a:r>
            <a:r>
              <a:rPr lang="ru-RU" sz="2000" b="1" dirty="0" smtClean="0"/>
              <a:t>базах </a:t>
            </a:r>
            <a:r>
              <a:rPr lang="ru-RU" sz="2000" b="1" dirty="0"/>
              <a:t>данных 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Web</a:t>
            </a:r>
            <a:r>
              <a:rPr lang="ru-RU" sz="2000" b="1" dirty="0" smtClean="0"/>
              <a:t>  </a:t>
            </a:r>
            <a:r>
              <a:rPr lang="ru-RU" sz="2000" b="1" dirty="0" err="1" smtClean="0"/>
              <a:t>of</a:t>
            </a:r>
            <a:r>
              <a:rPr lang="ru-RU" sz="2000" b="1" dirty="0" smtClean="0"/>
              <a:t>  </a:t>
            </a:r>
            <a:r>
              <a:rPr lang="ru-RU" sz="2000" b="1" dirty="0" err="1" smtClean="0"/>
              <a:t>Science</a:t>
            </a:r>
            <a:r>
              <a:rPr lang="ru-RU" sz="2000" b="1" dirty="0" smtClean="0"/>
              <a:t>  и  </a:t>
            </a:r>
            <a:r>
              <a:rPr lang="ru-RU" sz="2000" b="1" dirty="0" err="1" smtClean="0"/>
              <a:t>Scopus</a:t>
            </a:r>
            <a:r>
              <a:rPr lang="ru-RU" sz="2000" b="1" dirty="0" smtClean="0"/>
              <a:t>.</a:t>
            </a:r>
          </a:p>
          <a:p>
            <a:pPr algn="just"/>
            <a:r>
              <a:rPr lang="ru-RU" sz="2000" b="1" dirty="0" smtClean="0"/>
              <a:t>Произошли </a:t>
            </a:r>
            <a:r>
              <a:rPr lang="ru-RU" sz="2000" b="1" dirty="0"/>
              <a:t>изменения в структуре УБИЦ. Библиотека </a:t>
            </a:r>
            <a:r>
              <a:rPr lang="ru-RU" sz="2000" b="1" dirty="0" smtClean="0"/>
              <a:t>Фармацевтического колледжа </a:t>
            </a:r>
            <a:r>
              <a:rPr lang="ru-RU" sz="2000" b="1" dirty="0"/>
              <a:t>вошла в состав УБИЦ. Образован сектор учебной литературы студентов </a:t>
            </a:r>
            <a:r>
              <a:rPr lang="ru-RU" sz="2000" b="1" dirty="0" smtClean="0"/>
              <a:t>Фармацевтического колледжа </a:t>
            </a:r>
            <a:r>
              <a:rPr lang="ru-RU" sz="2000" b="1" dirty="0"/>
              <a:t>в связи с </a:t>
            </a:r>
            <a:r>
              <a:rPr lang="ru-RU" sz="2000" b="1" dirty="0" smtClean="0"/>
              <a:t>вхождением колледжа </a:t>
            </a:r>
            <a:r>
              <a:rPr lang="ru-RU" sz="2000" b="1" dirty="0"/>
              <a:t>в структуру КрасГМУ</a:t>
            </a:r>
            <a:r>
              <a:rPr lang="ru-RU" sz="2000" b="1" dirty="0" smtClean="0"/>
              <a:t>.</a:t>
            </a:r>
          </a:p>
          <a:p>
            <a:pPr algn="just"/>
            <a:r>
              <a:rPr lang="ru-RU" sz="2000" b="1" dirty="0" smtClean="0"/>
              <a:t>Создана </a:t>
            </a:r>
            <a:r>
              <a:rPr lang="ru-RU" sz="2000" b="1" dirty="0"/>
              <a:t>страница Библиотечного центра в социальной сети «</a:t>
            </a:r>
            <a:r>
              <a:rPr lang="ru-RU" sz="2000" b="1" dirty="0" err="1"/>
              <a:t>ВКонтакте</a:t>
            </a:r>
            <a:r>
              <a:rPr lang="ru-RU" sz="2000" b="1" dirty="0"/>
              <a:t>».</a:t>
            </a:r>
          </a:p>
          <a:p>
            <a:pPr algn="just"/>
            <a:endParaRPr lang="ru-RU" sz="2000" b="1" dirty="0"/>
          </a:p>
          <a:p>
            <a:pPr algn="just"/>
            <a:endParaRPr lang="ru-RU" sz="2000" b="1" dirty="0"/>
          </a:p>
          <a:p>
            <a:pPr marL="82296" indent="0" algn="just">
              <a:buNone/>
            </a:pPr>
            <a:endParaRPr lang="ru-RU" sz="2000" b="1" dirty="0" smtClean="0"/>
          </a:p>
          <a:p>
            <a:pPr marL="82296" indent="0" algn="just">
              <a:buNone/>
            </a:pPr>
            <a:endParaRPr lang="ru-RU" sz="2000" b="1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4222246"/>
            <a:ext cx="1184920" cy="2476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4222246"/>
            <a:ext cx="2451707" cy="16224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5460487"/>
            <a:ext cx="4991100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5787" y="1"/>
            <a:ext cx="930151" cy="935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63783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03648" y="980728"/>
            <a:ext cx="7498080" cy="2016224"/>
          </a:xfrm>
        </p:spPr>
        <p:txBody>
          <a:bodyPr>
            <a:normAutofit fontScale="85000" lnSpcReduction="20000"/>
          </a:bodyPr>
          <a:lstStyle/>
          <a:p>
            <a:pPr algn="just"/>
            <a:r>
              <a:rPr lang="ru-RU" sz="2400" b="1" dirty="0" smtClean="0"/>
              <a:t>Получена </a:t>
            </a:r>
            <a:r>
              <a:rPr lang="ru-RU" sz="2400" b="1" dirty="0"/>
              <a:t>лицензия на программу ЭВМ Информационная система «Кадровый менеджмент в здравоохранении» (автор – Плита Е. В., </a:t>
            </a:r>
            <a:r>
              <a:rPr lang="ru-RU" sz="2400" b="1" dirty="0" smtClean="0"/>
              <a:t>заведующий </a:t>
            </a:r>
            <a:r>
              <a:rPr lang="ru-RU" sz="2400" b="1" dirty="0"/>
              <a:t>отделом автоматизации библиотечных процессов). </a:t>
            </a:r>
          </a:p>
          <a:p>
            <a:pPr algn="just"/>
            <a:r>
              <a:rPr lang="ru-RU" sz="2400" b="1" dirty="0" smtClean="0"/>
              <a:t>Прошло лицензирование </a:t>
            </a:r>
            <a:r>
              <a:rPr lang="ru-RU" sz="2400" b="1" dirty="0"/>
              <a:t>программы ЭВМ «Электронный УМКД» (авторы – </a:t>
            </a:r>
            <a:r>
              <a:rPr lang="ru-RU" sz="2400" b="1" dirty="0" err="1"/>
              <a:t>Шереметова</a:t>
            </a:r>
            <a:r>
              <a:rPr lang="ru-RU" sz="2400" b="1" dirty="0"/>
              <a:t> И. А., Плита Е. В., Мягкова </a:t>
            </a:r>
            <a:r>
              <a:rPr lang="ru-RU" sz="2400" b="1" dirty="0" smtClean="0"/>
              <a:t/>
            </a:r>
            <a:br>
              <a:rPr lang="ru-RU" sz="2400" b="1" dirty="0" smtClean="0"/>
            </a:br>
            <a:r>
              <a:rPr lang="ru-RU" sz="2400" b="1" dirty="0" smtClean="0"/>
              <a:t>Е</a:t>
            </a:r>
            <a:r>
              <a:rPr lang="ru-RU" sz="2400" b="1" dirty="0"/>
              <a:t>. Г.).</a:t>
            </a:r>
          </a:p>
          <a:p>
            <a:endParaRPr lang="ru-RU" dirty="0"/>
          </a:p>
        </p:txBody>
      </p:sp>
      <p:pic>
        <p:nvPicPr>
          <p:cNvPr id="7170" name="Picture 2" descr="C:\Documents and Settings\Smirnovalv.KGMU\Рабочий стол\УБИЦ\Фотоаппарат\DSC008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3068960"/>
            <a:ext cx="5112568" cy="3400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4763"/>
            <a:ext cx="971600" cy="9769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57613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56" y="2332"/>
            <a:ext cx="7498080" cy="922114"/>
          </a:xfrm>
        </p:spPr>
        <p:txBody>
          <a:bodyPr/>
          <a:lstStyle/>
          <a:p>
            <a:pPr algn="ctr"/>
            <a:r>
              <a:rPr lang="ru-RU" b="1" dirty="0"/>
              <a:t>2015 год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03648" y="980728"/>
            <a:ext cx="7498080" cy="2736304"/>
          </a:xfrm>
        </p:spPr>
        <p:txBody>
          <a:bodyPr>
            <a:normAutofit fontScale="62500" lnSpcReduction="20000"/>
          </a:bodyPr>
          <a:lstStyle/>
          <a:p>
            <a:pPr algn="just"/>
            <a:r>
              <a:rPr lang="ru-RU" b="1" dirty="0" smtClean="0"/>
              <a:t> </a:t>
            </a:r>
            <a:r>
              <a:rPr lang="ru-RU" b="1" dirty="0"/>
              <a:t>О</a:t>
            </a:r>
            <a:r>
              <a:rPr lang="ru-RU" b="1" dirty="0" smtClean="0"/>
              <a:t>рганизована выставка </a:t>
            </a:r>
            <a:r>
              <a:rPr lang="ru-RU" b="1" dirty="0"/>
              <a:t>«Выбор пути</a:t>
            </a:r>
            <a:r>
              <a:rPr lang="ru-RU" b="1" dirty="0" smtClean="0"/>
              <a:t>», посвященная </a:t>
            </a:r>
            <a:r>
              <a:rPr lang="ru-RU" b="1" dirty="0"/>
              <a:t>выдающемуся хирургу В.Ф. </a:t>
            </a:r>
            <a:r>
              <a:rPr lang="ru-RU" b="1" dirty="0" err="1" smtClean="0"/>
              <a:t>Войно</a:t>
            </a:r>
            <a:r>
              <a:rPr lang="ru-RU" b="1" dirty="0" smtClean="0"/>
              <a:t>–</a:t>
            </a:r>
            <a:r>
              <a:rPr lang="ru-RU" b="1" dirty="0" err="1" smtClean="0"/>
              <a:t>Ясенецкому</a:t>
            </a:r>
            <a:r>
              <a:rPr lang="ru-RU" b="1" dirty="0" smtClean="0"/>
              <a:t>.</a:t>
            </a:r>
          </a:p>
          <a:p>
            <a:pPr algn="just"/>
            <a:r>
              <a:rPr lang="ru-RU" b="1" dirty="0" smtClean="0"/>
              <a:t>Руководитель </a:t>
            </a:r>
            <a:r>
              <a:rPr lang="ru-RU" b="1" dirty="0"/>
              <a:t>УБИЦ И.А. </a:t>
            </a:r>
            <a:r>
              <a:rPr lang="ru-RU" b="1" dirty="0" err="1" smtClean="0"/>
              <a:t>Шереметова</a:t>
            </a:r>
            <a:r>
              <a:rPr lang="ru-RU" b="1" dirty="0" smtClean="0"/>
              <a:t> приняла участие </a:t>
            </a:r>
            <a:r>
              <a:rPr lang="ru-RU" b="1" dirty="0"/>
              <a:t>в заседании по разработке проекта «Сетевая электронная библиотека вузов Красноярска» при Совете ректоров вузов Красноярского края, прошедшей в </a:t>
            </a:r>
            <a:r>
              <a:rPr lang="ru-RU" b="1" dirty="0" smtClean="0"/>
              <a:t>СФУ.</a:t>
            </a:r>
            <a:endParaRPr lang="ru-RU" b="1" dirty="0"/>
          </a:p>
          <a:p>
            <a:pPr algn="just"/>
            <a:r>
              <a:rPr lang="ru-RU" b="1" dirty="0" smtClean="0"/>
              <a:t>Начата </a:t>
            </a:r>
            <a:r>
              <a:rPr lang="ru-RU" b="1" dirty="0"/>
              <a:t>работа по организации сайта для научного журнала  КрасГМУ «Сибирское медицинское обозрение».</a:t>
            </a:r>
          </a:p>
          <a:p>
            <a:endParaRPr lang="ru-RU" b="1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3300076"/>
            <a:ext cx="2304256" cy="3331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 descr="C:\Documents and Settings\Smirnovalv.KGMU\Рабочий стол\УБИЦ\л2 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3289385"/>
            <a:ext cx="2160240" cy="3331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1436" y="14289"/>
            <a:ext cx="961115" cy="966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23429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29771" y="116632"/>
            <a:ext cx="749808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Руководство  Библиотечным центром  (хронология):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854857" y="4149080"/>
            <a:ext cx="7056784" cy="2304256"/>
          </a:xfrm>
        </p:spPr>
        <p:txBody>
          <a:bodyPr>
            <a:normAutofit fontScale="70000" lnSpcReduction="20000"/>
          </a:bodyPr>
          <a:lstStyle/>
          <a:p>
            <a:pPr marL="82296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b="1" dirty="0" smtClean="0"/>
              <a:t>1952 - 1968  гг.- Соколова Мария </a:t>
            </a:r>
            <a:r>
              <a:rPr lang="ru-RU" b="1" dirty="0"/>
              <a:t>Никаноровна</a:t>
            </a:r>
            <a:endParaRPr lang="ru-RU" b="1" dirty="0" smtClean="0"/>
          </a:p>
          <a:p>
            <a:pPr marL="82296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b="1" dirty="0" smtClean="0"/>
              <a:t>1968 - 1975  гг. - </a:t>
            </a:r>
            <a:r>
              <a:rPr lang="ru-RU" b="1" dirty="0" err="1"/>
              <a:t>Галевская</a:t>
            </a:r>
            <a:r>
              <a:rPr lang="ru-RU" b="1" dirty="0"/>
              <a:t> </a:t>
            </a:r>
            <a:r>
              <a:rPr lang="ru-RU" b="1" dirty="0" smtClean="0"/>
              <a:t>Тамара </a:t>
            </a:r>
            <a:r>
              <a:rPr lang="ru-RU" b="1" dirty="0"/>
              <a:t>Ивановна </a:t>
            </a: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>1975 - 1991  гг.  - </a:t>
            </a:r>
            <a:r>
              <a:rPr lang="ru-RU" b="1" dirty="0" err="1" smtClean="0"/>
              <a:t>Новгородова</a:t>
            </a:r>
            <a:r>
              <a:rPr lang="ru-RU" b="1" dirty="0" smtClean="0"/>
              <a:t> Майя </a:t>
            </a:r>
            <a:r>
              <a:rPr lang="ru-RU" b="1" dirty="0"/>
              <a:t>Григорьевна </a:t>
            </a:r>
            <a:endParaRPr lang="ru-RU" b="1" dirty="0" smtClean="0"/>
          </a:p>
          <a:p>
            <a:pPr marL="82296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b="1" dirty="0" smtClean="0"/>
              <a:t>1991 - 1995  гг. – Малкова Раиса Федоровна </a:t>
            </a:r>
          </a:p>
          <a:p>
            <a:pPr marL="82296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b="1" dirty="0" smtClean="0"/>
              <a:t>1995 - 2011  гг. – Мягкова Людмила Анатольевна </a:t>
            </a:r>
          </a:p>
          <a:p>
            <a:pPr marL="82296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b="1" dirty="0" smtClean="0"/>
              <a:t>С  2011 г. – </a:t>
            </a:r>
            <a:r>
              <a:rPr lang="ru-RU" b="1" dirty="0" err="1" smtClean="0"/>
              <a:t>Шереметова</a:t>
            </a:r>
            <a:r>
              <a:rPr lang="ru-RU" b="1" dirty="0" smtClean="0"/>
              <a:t> Ирина  Александровна</a:t>
            </a:r>
            <a:endParaRPr lang="ru-RU" b="1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3249" y="1484784"/>
            <a:ext cx="142875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1036" y="1484784"/>
            <a:ext cx="1333955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 descr="C:\Documents and Settings\Smirnovalv.KGMU\Рабочий стол\УБИЦ\м 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3" y="1484784"/>
            <a:ext cx="1368151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Documents and Settings\Smirnovalv.KGMU\Рабочий стол\УБИЦ\р 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1484784"/>
            <a:ext cx="1728191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Объект 2"/>
          <p:cNvSpPr txBox="1">
            <a:spLocks/>
          </p:cNvSpPr>
          <p:nvPr/>
        </p:nvSpPr>
        <p:spPr>
          <a:xfrm>
            <a:off x="1469207" y="3518520"/>
            <a:ext cx="1584176" cy="397024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marL="365760" indent="-283464" algn="l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37744" algn="l" rtl="0" eaLnBrk="1" latinLnBrk="0" hangingPunct="1">
              <a:lnSpc>
                <a:spcPct val="100000"/>
              </a:lnSpc>
              <a:spcBef>
                <a:spcPts val="550"/>
              </a:spcBef>
              <a:buClr>
                <a:schemeClr val="accent1"/>
              </a:buClr>
              <a:buFont typeface="Verdana"/>
              <a:buChar char="◦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86968" indent="-22860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Char char="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173736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3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98448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0876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1907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024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3055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82296" indent="0" algn="ctr">
              <a:buFont typeface="Wingdings 2"/>
              <a:buNone/>
            </a:pPr>
            <a:r>
              <a:rPr lang="ru-RU" sz="1500" b="1" dirty="0" smtClean="0"/>
              <a:t> </a:t>
            </a:r>
            <a:r>
              <a:rPr lang="ru-RU" sz="1500" b="1" dirty="0" err="1" smtClean="0"/>
              <a:t>Новгородова</a:t>
            </a:r>
            <a:r>
              <a:rPr lang="ru-RU" sz="1500" b="1" dirty="0" smtClean="0"/>
              <a:t>  М.Г</a:t>
            </a:r>
            <a:r>
              <a:rPr lang="ru-RU" sz="1200" b="1" dirty="0" smtClean="0"/>
              <a:t>.</a:t>
            </a:r>
            <a:endParaRPr lang="ru-RU" sz="3700" b="1" dirty="0"/>
          </a:p>
        </p:txBody>
      </p:sp>
      <p:sp>
        <p:nvSpPr>
          <p:cNvPr id="9" name="Объект 2"/>
          <p:cNvSpPr txBox="1">
            <a:spLocks/>
          </p:cNvSpPr>
          <p:nvPr/>
        </p:nvSpPr>
        <p:spPr>
          <a:xfrm>
            <a:off x="3203848" y="3398962"/>
            <a:ext cx="1656184" cy="396255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marL="365760" indent="-283464" algn="l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37744" algn="l" rtl="0" eaLnBrk="1" latinLnBrk="0" hangingPunct="1">
              <a:lnSpc>
                <a:spcPct val="100000"/>
              </a:lnSpc>
              <a:spcBef>
                <a:spcPts val="550"/>
              </a:spcBef>
              <a:buClr>
                <a:schemeClr val="accent1"/>
              </a:buClr>
              <a:buFont typeface="Verdana"/>
              <a:buChar char="◦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86968" indent="-22860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Char char="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173736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3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98448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0876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1907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024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3055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82296" indent="0" algn="ctr">
              <a:buFont typeface="Wingdings 2"/>
              <a:buNone/>
            </a:pPr>
            <a:r>
              <a:rPr lang="ru-RU" dirty="0" smtClean="0"/>
              <a:t> </a:t>
            </a:r>
            <a:r>
              <a:rPr lang="ru-RU" sz="1500" b="1" dirty="0" smtClean="0"/>
              <a:t>Малкова  Р.Ф.</a:t>
            </a:r>
            <a:endParaRPr lang="ru-RU" sz="1500" b="1" dirty="0"/>
          </a:p>
        </p:txBody>
      </p:sp>
      <p:sp>
        <p:nvSpPr>
          <p:cNvPr id="10" name="Объект 2"/>
          <p:cNvSpPr txBox="1">
            <a:spLocks/>
          </p:cNvSpPr>
          <p:nvPr/>
        </p:nvSpPr>
        <p:spPr>
          <a:xfrm>
            <a:off x="6985365" y="3458356"/>
            <a:ext cx="1845296" cy="259879"/>
          </a:xfrm>
          <a:prstGeom prst="rect">
            <a:avLst/>
          </a:prstGeom>
        </p:spPr>
        <p:txBody>
          <a:bodyPr>
            <a:noAutofit/>
          </a:bodyPr>
          <a:lstStyle>
            <a:lvl1pPr marL="365760" indent="-283464" algn="l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37744" algn="l" rtl="0" eaLnBrk="1" latinLnBrk="0" hangingPunct="1">
              <a:lnSpc>
                <a:spcPct val="100000"/>
              </a:lnSpc>
              <a:spcBef>
                <a:spcPts val="550"/>
              </a:spcBef>
              <a:buClr>
                <a:schemeClr val="accent1"/>
              </a:buClr>
              <a:buFont typeface="Verdana"/>
              <a:buChar char="◦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86968" indent="-22860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Char char="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173736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3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98448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0876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1907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024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3055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82296" indent="0" algn="ctr">
              <a:buFont typeface="Wingdings 2"/>
              <a:buNone/>
            </a:pPr>
            <a:r>
              <a:rPr lang="ru-RU" sz="1200" b="1" dirty="0" err="1" smtClean="0"/>
              <a:t>Шереметова</a:t>
            </a:r>
            <a:r>
              <a:rPr lang="ru-RU" sz="1200" b="1" dirty="0" smtClean="0"/>
              <a:t>  И.А</a:t>
            </a:r>
            <a:r>
              <a:rPr lang="ru-RU" sz="1200" dirty="0" smtClean="0"/>
              <a:t>.</a:t>
            </a:r>
            <a:r>
              <a:rPr lang="ru-RU" sz="1200" b="1" dirty="0" smtClean="0"/>
              <a:t>.</a:t>
            </a:r>
            <a:endParaRPr lang="ru-RU" sz="1200" b="1" dirty="0"/>
          </a:p>
        </p:txBody>
      </p:sp>
      <p:sp>
        <p:nvSpPr>
          <p:cNvPr id="11" name="Объект 2"/>
          <p:cNvSpPr txBox="1">
            <a:spLocks/>
          </p:cNvSpPr>
          <p:nvPr/>
        </p:nvSpPr>
        <p:spPr>
          <a:xfrm>
            <a:off x="5174976" y="3398962"/>
            <a:ext cx="1845296" cy="397024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marL="365760" indent="-283464" algn="l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37744" algn="l" rtl="0" eaLnBrk="1" latinLnBrk="0" hangingPunct="1">
              <a:lnSpc>
                <a:spcPct val="100000"/>
              </a:lnSpc>
              <a:spcBef>
                <a:spcPts val="550"/>
              </a:spcBef>
              <a:buClr>
                <a:schemeClr val="accent1"/>
              </a:buClr>
              <a:buFont typeface="Verdana"/>
              <a:buChar char="◦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86968" indent="-22860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Char char="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173736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3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98448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0876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1907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024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3055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82296" indent="0" algn="ctr">
              <a:buFont typeface="Wingdings 2"/>
              <a:buNone/>
            </a:pPr>
            <a:r>
              <a:rPr lang="ru-RU" dirty="0" smtClean="0"/>
              <a:t> </a:t>
            </a:r>
            <a:r>
              <a:rPr lang="ru-RU" sz="1500" b="1" dirty="0" smtClean="0"/>
              <a:t>Мягкова  Л.А</a:t>
            </a:r>
            <a:r>
              <a:rPr lang="ru-RU" sz="1200" b="1" dirty="0" smtClean="0"/>
              <a:t>.</a:t>
            </a:r>
            <a:endParaRPr lang="ru-RU" sz="3700" b="1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7976" y="1"/>
            <a:ext cx="903713" cy="908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65003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07443" y="75972"/>
            <a:ext cx="7498080" cy="926976"/>
          </a:xfrm>
        </p:spPr>
        <p:txBody>
          <a:bodyPr/>
          <a:lstStyle/>
          <a:p>
            <a:pPr algn="ctr"/>
            <a:r>
              <a:rPr lang="ru-RU" b="1" dirty="0" smtClean="0"/>
              <a:t>Кадровый  состав  Центра: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35601" y="891198"/>
            <a:ext cx="7498080" cy="3493368"/>
          </a:xfrm>
        </p:spPr>
        <p:txBody>
          <a:bodyPr>
            <a:normAutofit fontScale="85000" lnSpcReduction="20000"/>
          </a:bodyPr>
          <a:lstStyle/>
          <a:p>
            <a:pPr marL="82296" indent="0">
              <a:buNone/>
            </a:pPr>
            <a:r>
              <a:rPr lang="ru-RU" sz="2000" b="1" dirty="0" smtClean="0"/>
              <a:t>Всего в библиотечном центре трудится 21 сотрудник.</a:t>
            </a:r>
          </a:p>
          <a:p>
            <a:pPr marL="82296" indent="0">
              <a:buNone/>
            </a:pPr>
            <a:r>
              <a:rPr lang="ru-RU" sz="2000" b="1" dirty="0" smtClean="0"/>
              <a:t>Руководитель центра</a:t>
            </a:r>
          </a:p>
          <a:p>
            <a:pPr marL="82296" indent="0">
              <a:buNone/>
            </a:pPr>
            <a:r>
              <a:rPr lang="ru-RU" sz="2000" b="1" dirty="0" smtClean="0"/>
              <a:t>Администрация (2)</a:t>
            </a:r>
          </a:p>
          <a:p>
            <a:pPr marL="82296" indent="0">
              <a:buNone/>
            </a:pPr>
            <a:r>
              <a:rPr lang="ru-RU" sz="2000" b="1" dirty="0"/>
              <a:t>Методический отдел (1</a:t>
            </a:r>
            <a:r>
              <a:rPr lang="ru-RU" sz="2000" b="1" dirty="0" smtClean="0"/>
              <a:t>)</a:t>
            </a:r>
          </a:p>
          <a:p>
            <a:pPr marL="82296" indent="0">
              <a:buNone/>
            </a:pPr>
            <a:r>
              <a:rPr lang="ru-RU" sz="2000" b="1" dirty="0" smtClean="0"/>
              <a:t>Отдел формирования и развития фондов (2)</a:t>
            </a:r>
          </a:p>
          <a:p>
            <a:pPr marL="82296" indent="0">
              <a:buNone/>
            </a:pPr>
            <a:r>
              <a:rPr lang="ru-RU" sz="2000" b="1" dirty="0"/>
              <a:t>Отдел научно-медицинской информации с сектором патентной информации (4</a:t>
            </a:r>
            <a:r>
              <a:rPr lang="ru-RU" sz="2000" b="1" dirty="0" smtClean="0"/>
              <a:t>)</a:t>
            </a:r>
          </a:p>
          <a:p>
            <a:pPr marL="82296" indent="0">
              <a:buNone/>
            </a:pPr>
            <a:r>
              <a:rPr lang="ru-RU" sz="2000" b="1" dirty="0"/>
              <a:t>Отдел обслуживания учебной литературой с сектором обслуживания учебной литературой фармацевтического колледжа (5</a:t>
            </a:r>
            <a:r>
              <a:rPr lang="ru-RU" sz="2000" b="1" dirty="0" smtClean="0"/>
              <a:t>)</a:t>
            </a:r>
          </a:p>
          <a:p>
            <a:pPr marL="82296" indent="0">
              <a:buNone/>
            </a:pPr>
            <a:r>
              <a:rPr lang="ru-RU" sz="2000" b="1" dirty="0" smtClean="0"/>
              <a:t>Отдел обслуживания научной литературой с сектором читального зала и </a:t>
            </a:r>
            <a:r>
              <a:rPr lang="ru-RU" sz="2000" b="1" dirty="0" err="1" smtClean="0"/>
              <a:t>книгохранения</a:t>
            </a:r>
            <a:r>
              <a:rPr lang="ru-RU" sz="2000" b="1" dirty="0" smtClean="0"/>
              <a:t>  и сектором гуманитарной и художественной литературы (5)</a:t>
            </a:r>
          </a:p>
          <a:p>
            <a:pPr marL="82296" indent="0">
              <a:buNone/>
            </a:pPr>
            <a:r>
              <a:rPr lang="ru-RU" sz="2000" b="1" dirty="0" smtClean="0"/>
              <a:t>Отдел </a:t>
            </a:r>
            <a:r>
              <a:rPr lang="ru-RU" sz="2000" b="1" dirty="0"/>
              <a:t>материально-технического обеспечения (1</a:t>
            </a:r>
            <a:r>
              <a:rPr lang="ru-RU" sz="2000" b="1" dirty="0" smtClean="0"/>
              <a:t>)</a:t>
            </a:r>
          </a:p>
          <a:p>
            <a:pPr marL="82296" indent="0">
              <a:buNone/>
            </a:pPr>
            <a:endParaRPr lang="ru-RU" sz="2000" b="1" dirty="0" smtClean="0"/>
          </a:p>
          <a:p>
            <a:pPr marL="82296" indent="0">
              <a:buNone/>
            </a:pPr>
            <a:endParaRPr lang="ru-RU" sz="2000" b="1" dirty="0" smtClean="0"/>
          </a:p>
          <a:p>
            <a:pPr marL="82296" indent="0">
              <a:buNone/>
            </a:pPr>
            <a:endParaRPr lang="ru-RU" dirty="0" smtClean="0"/>
          </a:p>
        </p:txBody>
      </p:sp>
      <p:pic>
        <p:nvPicPr>
          <p:cNvPr id="9218" name="Picture 2" descr="C:\Documents and Settings\Smirnovalv.KGMU\Рабочий стол\УБИЦ\Фотоаппарат\DSC0073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4324284"/>
            <a:ext cx="3600400" cy="2400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-4763"/>
            <a:ext cx="1002159" cy="10077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 descr="C:\Documents and Settings\Smirnovalv.KGMU\Рабочий стол\УБИЦ\Фотоаппарат\гр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9946" y="4324284"/>
            <a:ext cx="2484462" cy="2392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9361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45075" y="0"/>
            <a:ext cx="7498080" cy="864096"/>
          </a:xfrm>
        </p:spPr>
        <p:txBody>
          <a:bodyPr/>
          <a:lstStyle/>
          <a:p>
            <a:pPr algn="ctr"/>
            <a:r>
              <a:rPr lang="ru-RU" b="1" dirty="0" smtClean="0"/>
              <a:t>Участие  в  конференциях: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19204" y="858501"/>
            <a:ext cx="7498080" cy="3391137"/>
          </a:xfrm>
        </p:spPr>
        <p:txBody>
          <a:bodyPr>
            <a:normAutofit fontScale="55000" lnSpcReduction="20000"/>
          </a:bodyPr>
          <a:lstStyle/>
          <a:p>
            <a:pPr algn="just"/>
            <a:r>
              <a:rPr lang="ru-RU" b="1" dirty="0" smtClean="0"/>
              <a:t>Совещание </a:t>
            </a:r>
            <a:r>
              <a:rPr lang="ru-RU" b="1" dirty="0"/>
              <a:t>проректоров по учебной работе вузов г. Красноярска. Выступление </a:t>
            </a:r>
            <a:r>
              <a:rPr lang="ru-RU" b="1" dirty="0" smtClean="0"/>
              <a:t>руководителя </a:t>
            </a:r>
            <a:r>
              <a:rPr lang="ru-RU" b="1" dirty="0"/>
              <a:t>УБИЦ  </a:t>
            </a:r>
            <a:r>
              <a:rPr lang="ru-RU" b="1" dirty="0" smtClean="0"/>
              <a:t>И</a:t>
            </a:r>
            <a:r>
              <a:rPr lang="ru-RU" b="1" dirty="0"/>
              <a:t>. А. </a:t>
            </a:r>
            <a:r>
              <a:rPr lang="ru-RU" b="1" dirty="0" err="1"/>
              <a:t>Шереметовой</a:t>
            </a:r>
            <a:r>
              <a:rPr lang="ru-RU" b="1" dirty="0"/>
              <a:t> с докладом «Реализация доступа к ЭБС, электронным профессиональным БД, информационным справочным и поисковым системам на основе ФГОС ВПО на примере КрасГМУ</a:t>
            </a:r>
            <a:r>
              <a:rPr lang="ru-RU" b="1" dirty="0" smtClean="0"/>
              <a:t>» (2013 г.)</a:t>
            </a:r>
            <a:endParaRPr lang="ru-RU" b="1" dirty="0"/>
          </a:p>
          <a:p>
            <a:pPr algn="just"/>
            <a:r>
              <a:rPr lang="ru-RU" b="1" dirty="0" smtClean="0"/>
              <a:t>V </a:t>
            </a:r>
            <a:r>
              <a:rPr lang="ru-RU" b="1" dirty="0"/>
              <a:t>Всероссийская научно-практическая конференция «Информационные технологии в медицинских библиотеках» </a:t>
            </a: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>(г</a:t>
            </a:r>
            <a:r>
              <a:rPr lang="ru-RU" b="1" dirty="0"/>
              <a:t>. Нижний Новгород, 22–25 октября 2013 г</a:t>
            </a:r>
            <a:r>
              <a:rPr lang="ru-RU" b="1" dirty="0" smtClean="0"/>
              <a:t>.). Доклад руководителя УБИЦ  И</a:t>
            </a:r>
            <a:r>
              <a:rPr lang="ru-RU" b="1" dirty="0"/>
              <a:t>. А. </a:t>
            </a:r>
            <a:r>
              <a:rPr lang="ru-RU" b="1" dirty="0" err="1" smtClean="0"/>
              <a:t>Шереметовой</a:t>
            </a:r>
            <a:r>
              <a:rPr lang="ru-RU" b="1" dirty="0" smtClean="0"/>
              <a:t>.</a:t>
            </a:r>
            <a:endParaRPr lang="ru-RU" b="1" dirty="0"/>
          </a:p>
          <a:p>
            <a:pPr algn="just"/>
            <a:r>
              <a:rPr lang="ru-RU" b="1" dirty="0" smtClean="0"/>
              <a:t>Совещание методического объединения вузовских </a:t>
            </a:r>
            <a:r>
              <a:rPr lang="ru-RU" b="1" dirty="0"/>
              <a:t>библиотек </a:t>
            </a: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>г</a:t>
            </a:r>
            <a:r>
              <a:rPr lang="ru-RU" b="1" dirty="0"/>
              <a:t>. Красноярска «О развитии межбиблиотечной сети вузов». Сообщение </a:t>
            </a:r>
            <a:r>
              <a:rPr lang="ru-RU" b="1" dirty="0" smtClean="0"/>
              <a:t>руководителя </a:t>
            </a:r>
            <a:r>
              <a:rPr lang="ru-RU" b="1" dirty="0"/>
              <a:t>УБИЦ </a:t>
            </a:r>
            <a:r>
              <a:rPr lang="ru-RU" b="1" dirty="0" smtClean="0"/>
              <a:t> </a:t>
            </a:r>
            <a:r>
              <a:rPr lang="ru-RU" b="1" dirty="0"/>
              <a:t>И. А. </a:t>
            </a:r>
            <a:r>
              <a:rPr lang="ru-RU" b="1" dirty="0" err="1"/>
              <a:t>Шереметовой</a:t>
            </a:r>
            <a:r>
              <a:rPr lang="ru-RU" b="1" dirty="0"/>
              <a:t> </a:t>
            </a:r>
            <a:r>
              <a:rPr lang="ru-RU" b="1" dirty="0" smtClean="0"/>
              <a:t>о </a:t>
            </a:r>
            <a:r>
              <a:rPr lang="ru-RU" b="1" dirty="0"/>
              <a:t>внесении предложений по развитию вузовских библиотек в новом контексте (СФУ, ноябрь, 2014г.).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4543" y="4221088"/>
            <a:ext cx="3357919" cy="2513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0240" y="4249638"/>
            <a:ext cx="3274052" cy="2513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3849" y="0"/>
            <a:ext cx="930151" cy="935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50601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59632" y="620688"/>
            <a:ext cx="7776864" cy="3312368"/>
          </a:xfrm>
        </p:spPr>
        <p:txBody>
          <a:bodyPr>
            <a:noAutofit/>
          </a:bodyPr>
          <a:lstStyle/>
          <a:p>
            <a:pPr algn="just"/>
            <a:r>
              <a:rPr lang="ru-RU" sz="1800" b="1" dirty="0" smtClean="0"/>
              <a:t>Доклад руководителя </a:t>
            </a:r>
            <a:r>
              <a:rPr lang="ru-RU" sz="1800" b="1" dirty="0"/>
              <a:t>УБИЦ И.А. </a:t>
            </a:r>
            <a:r>
              <a:rPr lang="ru-RU" sz="1800" b="1" dirty="0" err="1"/>
              <a:t>Шереметовой</a:t>
            </a:r>
            <a:r>
              <a:rPr lang="ru-RU" sz="1800" b="1" dirty="0"/>
              <a:t> </a:t>
            </a:r>
            <a:r>
              <a:rPr lang="ru-RU" sz="1800" b="1" dirty="0" smtClean="0"/>
              <a:t>"</a:t>
            </a:r>
            <a:r>
              <a:rPr lang="ru-RU" sz="1800" b="1" dirty="0"/>
              <a:t>Опыт работы Красноярского государственного медицинского университета в системе </a:t>
            </a:r>
            <a:r>
              <a:rPr lang="ru-RU" sz="1800" b="1" dirty="0" err="1"/>
              <a:t>Science</a:t>
            </a:r>
            <a:r>
              <a:rPr lang="ru-RU" sz="1800" b="1" dirty="0"/>
              <a:t> </a:t>
            </a:r>
            <a:r>
              <a:rPr lang="ru-RU" sz="1800" b="1" dirty="0" err="1" smtClean="0"/>
              <a:t>index</a:t>
            </a:r>
            <a:r>
              <a:rPr lang="ru-RU" sz="1800" b="1" dirty="0" smtClean="0"/>
              <a:t> на секции </a:t>
            </a:r>
            <a:r>
              <a:rPr lang="ru-RU" sz="1800" b="1" dirty="0"/>
              <a:t>"Информационное обеспечение образования, науки и здравоохранения" и ведение Круглого стола "5 лет с Консультантом студента"(20–24 октября </a:t>
            </a:r>
            <a:r>
              <a:rPr lang="ru-RU" sz="1800" b="1" dirty="0" smtClean="0"/>
              <a:t>2015 г. г</a:t>
            </a:r>
            <a:r>
              <a:rPr lang="ru-RU" sz="1800" b="1" dirty="0"/>
              <a:t>. Томск).</a:t>
            </a:r>
          </a:p>
          <a:p>
            <a:pPr algn="just"/>
            <a:r>
              <a:rPr lang="ru-RU" sz="1800" b="1" dirty="0"/>
              <a:t>Участие </a:t>
            </a:r>
            <a:r>
              <a:rPr lang="ru-RU" sz="1800" b="1" dirty="0" smtClean="0"/>
              <a:t>руководителя </a:t>
            </a:r>
            <a:r>
              <a:rPr lang="ru-RU" sz="1800" b="1" dirty="0"/>
              <a:t>УБИЦ И.А. </a:t>
            </a:r>
            <a:r>
              <a:rPr lang="ru-RU" sz="1800" b="1" dirty="0" err="1" smtClean="0"/>
              <a:t>Шереметовой</a:t>
            </a:r>
            <a:r>
              <a:rPr lang="ru-RU" sz="1800" b="1" dirty="0" smtClean="0"/>
              <a:t>, заместителя руководителя </a:t>
            </a:r>
            <a:r>
              <a:rPr lang="ru-RU" sz="1800" b="1" dirty="0"/>
              <a:t>по информационно-библиотечному </a:t>
            </a:r>
            <a:r>
              <a:rPr lang="ru-RU" sz="1800" b="1" dirty="0" smtClean="0"/>
              <a:t>обслуживанию </a:t>
            </a:r>
            <a:r>
              <a:rPr lang="ru-RU" sz="1800" b="1" dirty="0" err="1" smtClean="0"/>
              <a:t>Грейщак</a:t>
            </a:r>
            <a:r>
              <a:rPr lang="ru-RU" sz="1800" b="1" dirty="0" smtClean="0"/>
              <a:t> С.В. в </a:t>
            </a:r>
            <a:r>
              <a:rPr lang="ru-RU" sz="1800" b="1" dirty="0"/>
              <a:t>программе сертификации по </a:t>
            </a:r>
            <a:r>
              <a:rPr lang="ru-RU" sz="1800" b="1" dirty="0" err="1"/>
              <a:t>Web</a:t>
            </a:r>
            <a:r>
              <a:rPr lang="ru-RU" sz="1800" b="1" dirty="0"/>
              <a:t> </a:t>
            </a:r>
            <a:r>
              <a:rPr lang="ru-RU" sz="1800" b="1" dirty="0" err="1"/>
              <a:t>of</a:t>
            </a:r>
            <a:r>
              <a:rPr lang="ru-RU" sz="1800" b="1" dirty="0"/>
              <a:t> </a:t>
            </a:r>
            <a:r>
              <a:rPr lang="ru-RU" sz="1800" b="1" dirty="0" err="1" smtClean="0"/>
              <a:t>Science</a:t>
            </a:r>
            <a:r>
              <a:rPr lang="en-US" sz="1800" b="1" dirty="0" smtClean="0"/>
              <a:t> </a:t>
            </a:r>
            <a:r>
              <a:rPr lang="ru-RU" sz="1800" b="1" dirty="0" smtClean="0"/>
              <a:t>(</a:t>
            </a:r>
            <a:r>
              <a:rPr lang="ru-RU" sz="1800" b="1" dirty="0"/>
              <a:t>26–27 ноября, 2015 Новосибирск, Новосибирский государственный </a:t>
            </a:r>
            <a:r>
              <a:rPr lang="ru-RU" sz="1800" b="1" dirty="0" smtClean="0"/>
              <a:t>университет). </a:t>
            </a:r>
          </a:p>
          <a:p>
            <a:pPr algn="just"/>
            <a:r>
              <a:rPr lang="ru-RU" sz="1800" b="1" dirty="0" smtClean="0"/>
              <a:t>Круглый </a:t>
            </a:r>
            <a:r>
              <a:rPr lang="ru-RU" sz="1800" b="1" dirty="0"/>
              <a:t>стол с участием представителей вузов Красноярска "Социальные сети и их влияние на </a:t>
            </a:r>
            <a:r>
              <a:rPr lang="ru-RU" sz="1800" b="1" dirty="0" smtClean="0"/>
              <a:t>человека« (2015 г.).</a:t>
            </a:r>
          </a:p>
          <a:p>
            <a:pPr marL="82296" indent="0" algn="just">
              <a:buNone/>
            </a:pPr>
            <a:r>
              <a:rPr lang="ru-RU" sz="2000" b="1" dirty="0"/>
              <a:t> </a:t>
            </a:r>
          </a:p>
          <a:p>
            <a:pPr algn="just"/>
            <a:endParaRPr lang="ru-RU" sz="1500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4257953"/>
            <a:ext cx="3672408" cy="2429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6712" y="-25102"/>
            <a:ext cx="922042" cy="927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21259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31640" y="764704"/>
            <a:ext cx="7498080" cy="3384376"/>
          </a:xfrm>
        </p:spPr>
        <p:txBody>
          <a:bodyPr>
            <a:normAutofit fontScale="70000" lnSpcReduction="20000"/>
          </a:bodyPr>
          <a:lstStyle/>
          <a:p>
            <a:pPr algn="just"/>
            <a:r>
              <a:rPr lang="ru-RU" b="1" dirty="0" smtClean="0"/>
              <a:t>Организация и проведение  научно-практического семинара «</a:t>
            </a:r>
            <a:r>
              <a:rPr lang="ru-RU" b="1" dirty="0"/>
              <a:t>Научные и </a:t>
            </a:r>
            <a:r>
              <a:rPr lang="ru-RU" b="1" dirty="0" err="1"/>
              <a:t>наукометрические</a:t>
            </a:r>
            <a:r>
              <a:rPr lang="ru-RU" b="1" dirty="0"/>
              <a:t> базы данных в обслуживании пользователей» (2016 г.). Доклад заведующей отделом научно-медицинской информации </a:t>
            </a:r>
            <a:r>
              <a:rPr lang="ru-RU" b="1" dirty="0" err="1"/>
              <a:t>Ганюшиной</a:t>
            </a:r>
            <a:r>
              <a:rPr lang="ru-RU" b="1" dirty="0"/>
              <a:t> И.В. «Технологии продвижения электронных ресурсов в образовательную среду университета», мастер-класс заместителя руководителя по  информационно-библиотечному обслуживанию </a:t>
            </a:r>
            <a:r>
              <a:rPr lang="ru-RU" b="1" dirty="0" err="1"/>
              <a:t>Грейщак</a:t>
            </a:r>
            <a:r>
              <a:rPr lang="ru-RU" b="1" dirty="0"/>
              <a:t> С.В. «Технология размещения непериодических изданий в РИНЦ».</a:t>
            </a:r>
          </a:p>
          <a:p>
            <a:pPr algn="just"/>
            <a:endParaRPr lang="ru-RU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3933056"/>
            <a:ext cx="3048358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3933056"/>
            <a:ext cx="3044299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33337"/>
            <a:ext cx="971600" cy="9769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61767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5802" y="332656"/>
            <a:ext cx="749808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История  Библиотечного центра: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31640" y="4509120"/>
            <a:ext cx="7498080" cy="2232248"/>
          </a:xfrm>
        </p:spPr>
        <p:txBody>
          <a:bodyPr>
            <a:normAutofit fontScale="62500" lnSpcReduction="20000"/>
          </a:bodyPr>
          <a:lstStyle/>
          <a:p>
            <a:pPr marL="82296" indent="0" algn="just">
              <a:buNone/>
            </a:pPr>
            <a:r>
              <a:rPr lang="ru-RU" b="1" dirty="0">
                <a:cs typeface="Arial" panose="020B0604020202020204" pitchFamily="34" charset="0"/>
              </a:rPr>
              <a:t>История одного из крупнейших подразделений университета началась в годы Великой Отечественной войны, когда в </a:t>
            </a:r>
            <a:r>
              <a:rPr lang="ru-RU" b="1" dirty="0" smtClean="0">
                <a:cs typeface="Arial" panose="020B0604020202020204" pitchFamily="34" charset="0"/>
              </a:rPr>
              <a:t>1942 г.  в Красноярск </a:t>
            </a:r>
            <a:r>
              <a:rPr lang="ru-RU" b="1" dirty="0">
                <a:cs typeface="Arial" panose="020B0604020202020204" pitchFamily="34" charset="0"/>
              </a:rPr>
              <a:t>прибыли эвакуированные из осажденного Ленинграда медицинские вузы и Воронежский стоматологический институт.</a:t>
            </a:r>
          </a:p>
          <a:p>
            <a:pPr marL="82296" indent="0" algn="just">
              <a:buNone/>
            </a:pPr>
            <a:r>
              <a:rPr lang="ru-RU" b="1" dirty="0" smtClean="0">
                <a:cs typeface="Arial" panose="020B0604020202020204" pitchFamily="34" charset="0"/>
              </a:rPr>
              <a:t>Преподаватели, научные сотрудники </a:t>
            </a:r>
            <a:r>
              <a:rPr lang="ru-RU" b="1" dirty="0">
                <a:cs typeface="Arial" panose="020B0604020202020204" pitchFamily="34" charset="0"/>
              </a:rPr>
              <a:t>и студенты </a:t>
            </a:r>
            <a:r>
              <a:rPr lang="ru-RU" b="1" dirty="0" smtClean="0">
                <a:cs typeface="Arial" panose="020B0604020202020204" pitchFamily="34" charset="0"/>
              </a:rPr>
              <a:t>привезли </a:t>
            </a:r>
            <a:r>
              <a:rPr lang="ru-RU" b="1" dirty="0">
                <a:cs typeface="Arial" panose="020B0604020202020204" pitchFamily="34" charset="0"/>
              </a:rPr>
              <a:t>с собой книги из своих библиотек. Именно эти </a:t>
            </a:r>
            <a:r>
              <a:rPr lang="ru-RU" b="1" dirty="0" smtClean="0">
                <a:cs typeface="Arial" panose="020B0604020202020204" pitchFamily="34" charset="0"/>
              </a:rPr>
              <a:t>издания и стали </a:t>
            </a:r>
            <a:r>
              <a:rPr lang="ru-RU" b="1" dirty="0">
                <a:cs typeface="Arial" panose="020B0604020202020204" pitchFamily="34" charset="0"/>
              </a:rPr>
              <a:t>основой библиотечного </a:t>
            </a:r>
            <a:r>
              <a:rPr lang="ru-RU" b="1" dirty="0" smtClean="0">
                <a:cs typeface="Arial" panose="020B0604020202020204" pitchFamily="34" charset="0"/>
              </a:rPr>
              <a:t>фонда.</a:t>
            </a:r>
            <a:endParaRPr lang="ru-RU" b="1" dirty="0">
              <a:cs typeface="Arial" panose="020B0604020202020204" pitchFamily="34" charset="0"/>
            </a:endParaRPr>
          </a:p>
        </p:txBody>
      </p:sp>
      <p:pic>
        <p:nvPicPr>
          <p:cNvPr id="1026" name="Picture 2" descr="C:\Documents and Settings\Smirnovalv.KGMU\Рабочий стол\УБИЦ\с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132856"/>
            <a:ext cx="3170237" cy="2036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Documents and Settings\Smirnovalv.KGMU\Рабочий стол\УБИЦ\фото крякк\939595_9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3317" y="1390288"/>
            <a:ext cx="4155147" cy="2779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-4315"/>
            <a:ext cx="1023739" cy="10294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80000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427583"/>
            <a:ext cx="7498080" cy="724942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Награды  сотрудников  Центра</a:t>
            </a:r>
            <a:r>
              <a:rPr lang="ru-RU" b="1" dirty="0"/>
              <a:t/>
            </a:r>
            <a:br>
              <a:rPr lang="ru-RU" b="1" dirty="0"/>
            </a:br>
            <a:r>
              <a:rPr lang="ru-RU" sz="3600" b="1" dirty="0"/>
              <a:t>Благодарственные </a:t>
            </a:r>
            <a:r>
              <a:rPr lang="ru-RU" sz="3600" b="1" dirty="0" smtClean="0"/>
              <a:t> письма:</a:t>
            </a:r>
            <a:endParaRPr lang="ru-RU" sz="36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31640" y="1484784"/>
            <a:ext cx="7498080" cy="5304656"/>
          </a:xfrm>
        </p:spPr>
        <p:txBody>
          <a:bodyPr>
            <a:normAutofit/>
          </a:bodyPr>
          <a:lstStyle/>
          <a:p>
            <a:pPr marL="82296" indent="0">
              <a:buNone/>
            </a:pPr>
            <a:r>
              <a:rPr lang="ru-RU" sz="1800" b="1" dirty="0" smtClean="0"/>
              <a:t>1. Благодарственное письмо </a:t>
            </a:r>
            <a:r>
              <a:rPr lang="ru-RU" sz="1800" b="1" dirty="0"/>
              <a:t>от Губернатора к </a:t>
            </a:r>
            <a:r>
              <a:rPr lang="ru-RU" sz="1800" b="1" dirty="0" smtClean="0"/>
              <a:t>Всероссийскому Дню </a:t>
            </a:r>
            <a:r>
              <a:rPr lang="ru-RU" sz="1800" b="1" dirty="0"/>
              <a:t>библиотек:</a:t>
            </a:r>
          </a:p>
          <a:p>
            <a:pPr marL="82296" indent="0">
              <a:buNone/>
            </a:pPr>
            <a:r>
              <a:rPr lang="ru-RU" sz="1800" b="1" dirty="0"/>
              <a:t>– Фридман </a:t>
            </a:r>
            <a:r>
              <a:rPr lang="ru-RU" sz="1800" b="1" dirty="0" smtClean="0"/>
              <a:t>И. А., </a:t>
            </a:r>
            <a:r>
              <a:rPr lang="ru-RU" sz="1800" b="1" dirty="0"/>
              <a:t>библиотекарь отдела формирования и развития </a:t>
            </a:r>
            <a:r>
              <a:rPr lang="ru-RU" sz="1800" b="1" dirty="0" smtClean="0"/>
              <a:t>фондов (2012 г.)</a:t>
            </a:r>
            <a:endParaRPr lang="ru-RU" sz="1800" b="1" dirty="0"/>
          </a:p>
          <a:p>
            <a:pPr marL="82296" indent="0">
              <a:buNone/>
            </a:pPr>
            <a:r>
              <a:rPr lang="ru-RU" sz="1800" b="1" dirty="0" smtClean="0"/>
              <a:t>2. Благодарственные </a:t>
            </a:r>
            <a:r>
              <a:rPr lang="ru-RU" sz="1800" b="1" dirty="0"/>
              <a:t>письма от ЗС Красноярского края к </a:t>
            </a:r>
            <a:r>
              <a:rPr lang="ru-RU" sz="1800" b="1" dirty="0" smtClean="0"/>
              <a:t>всероссийскому Дню </a:t>
            </a:r>
            <a:r>
              <a:rPr lang="ru-RU" sz="1800" b="1" dirty="0"/>
              <a:t>библиотек:</a:t>
            </a:r>
          </a:p>
          <a:p>
            <a:pPr marL="82296" indent="0">
              <a:buNone/>
            </a:pPr>
            <a:r>
              <a:rPr lang="ru-RU" sz="1800" b="1" dirty="0"/>
              <a:t>– Рябова Н. В., </a:t>
            </a:r>
            <a:r>
              <a:rPr lang="ru-RU" sz="1800" b="1" dirty="0" smtClean="0"/>
              <a:t>заведующая </a:t>
            </a:r>
            <a:r>
              <a:rPr lang="ru-RU" sz="1800" b="1" dirty="0"/>
              <a:t>сектором </a:t>
            </a:r>
            <a:r>
              <a:rPr lang="ru-RU" sz="1800" b="1" dirty="0" smtClean="0"/>
              <a:t>гуманитарной </a:t>
            </a:r>
            <a:r>
              <a:rPr lang="ru-RU" sz="1800" b="1" dirty="0"/>
              <a:t>и </a:t>
            </a:r>
            <a:r>
              <a:rPr lang="ru-RU" sz="1800" b="1" dirty="0" smtClean="0"/>
              <a:t>художественной литературы</a:t>
            </a:r>
            <a:r>
              <a:rPr lang="ru-RU" sz="1800" b="1" dirty="0"/>
              <a:t>;</a:t>
            </a:r>
          </a:p>
          <a:p>
            <a:pPr marL="82296" indent="0">
              <a:buNone/>
            </a:pPr>
            <a:r>
              <a:rPr lang="ru-RU" sz="1800" b="1" dirty="0"/>
              <a:t>– Панова </a:t>
            </a:r>
            <a:r>
              <a:rPr lang="ru-RU" sz="1800" b="1" dirty="0" smtClean="0"/>
              <a:t>Т. Н., библиотекарь </a:t>
            </a:r>
            <a:r>
              <a:rPr lang="ru-RU" sz="1800" b="1" dirty="0"/>
              <a:t>отдела облуживания </a:t>
            </a:r>
            <a:r>
              <a:rPr lang="ru-RU" sz="1800" b="1" dirty="0" smtClean="0"/>
              <a:t>научной </a:t>
            </a:r>
            <a:r>
              <a:rPr lang="ru-RU" sz="1800" b="1" dirty="0"/>
              <a:t>л</a:t>
            </a:r>
            <a:r>
              <a:rPr lang="ru-RU" sz="1800" b="1" dirty="0" smtClean="0"/>
              <a:t>итературы (2012 г.)</a:t>
            </a:r>
          </a:p>
          <a:p>
            <a:pPr marL="82296" indent="0">
              <a:buNone/>
            </a:pPr>
            <a:r>
              <a:rPr lang="ru-RU" sz="1800" b="1" dirty="0" smtClean="0"/>
              <a:t>3. Благодарственное </a:t>
            </a:r>
            <a:r>
              <a:rPr lang="ru-RU" sz="1800" b="1" dirty="0"/>
              <a:t>письмо Краевого комитета профсоюза работников здравоохранения – </a:t>
            </a:r>
            <a:r>
              <a:rPr lang="ru-RU" sz="1800" b="1" dirty="0" err="1"/>
              <a:t>Ядришкова</a:t>
            </a:r>
            <a:r>
              <a:rPr lang="ru-RU" sz="1800" b="1" dirty="0"/>
              <a:t> Е.В., библиотекарь отдела обслуживания </a:t>
            </a:r>
            <a:r>
              <a:rPr lang="ru-RU" sz="1800" b="1" dirty="0" smtClean="0"/>
              <a:t>учебной литературы (2013 г.)</a:t>
            </a:r>
          </a:p>
          <a:p>
            <a:pPr marL="82296" indent="0">
              <a:buNone/>
            </a:pPr>
            <a:r>
              <a:rPr lang="ru-RU" sz="1800" b="1" dirty="0" smtClean="0"/>
              <a:t>4. Благодарственное </a:t>
            </a:r>
            <a:r>
              <a:rPr lang="ru-RU" sz="1800" b="1" dirty="0"/>
              <a:t>письмо Администрации </a:t>
            </a:r>
            <a:r>
              <a:rPr lang="ru-RU" sz="1800" b="1" dirty="0" smtClean="0"/>
              <a:t> г</a:t>
            </a:r>
            <a:r>
              <a:rPr lang="ru-RU" sz="1800" b="1" dirty="0"/>
              <a:t>. Красноярска</a:t>
            </a:r>
          </a:p>
          <a:p>
            <a:pPr marL="82296" indent="0">
              <a:buNone/>
            </a:pPr>
            <a:r>
              <a:rPr lang="ru-RU" sz="1800" b="1" dirty="0"/>
              <a:t>– Романова Е.А., </a:t>
            </a:r>
            <a:r>
              <a:rPr lang="ru-RU" sz="1800" b="1" dirty="0" smtClean="0"/>
              <a:t>заместитель  руководителя  </a:t>
            </a:r>
            <a:r>
              <a:rPr lang="ru-RU" sz="1800" b="1" dirty="0"/>
              <a:t>по информационно–библиотечному </a:t>
            </a:r>
            <a:r>
              <a:rPr lang="ru-RU" sz="1800" b="1" dirty="0" smtClean="0"/>
              <a:t>обслуживанию (2015 г.)</a:t>
            </a:r>
          </a:p>
          <a:p>
            <a:pPr marL="82296" indent="0">
              <a:buNone/>
            </a:pPr>
            <a:endParaRPr lang="ru-RU" sz="1800" b="1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0"/>
            <a:ext cx="1002159" cy="10077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62896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469400"/>
            <a:ext cx="8695764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	</a:t>
            </a:r>
            <a:r>
              <a:rPr lang="ru-RU" sz="3600" b="1" dirty="0"/>
              <a:t>Почетные </a:t>
            </a:r>
            <a:r>
              <a:rPr lang="ru-RU" sz="3600" b="1" dirty="0" smtClean="0"/>
              <a:t> грамоты  </a:t>
            </a:r>
            <a:br>
              <a:rPr lang="ru-RU" sz="3600" b="1" dirty="0" smtClean="0"/>
            </a:br>
            <a:r>
              <a:rPr lang="ru-RU" sz="3600" b="1" dirty="0" smtClean="0"/>
              <a:t>Министерства  здравоохранения  РФ</a:t>
            </a:r>
            <a:r>
              <a:rPr lang="ru-RU" sz="3600" b="1" dirty="0"/>
              <a:t>:</a:t>
            </a:r>
            <a:r>
              <a:rPr lang="ru-RU" b="1" dirty="0"/>
              <a:t/>
            </a:r>
            <a:br>
              <a:rPr lang="ru-RU" b="1" dirty="0"/>
            </a:br>
            <a:r>
              <a:rPr lang="ru-RU" b="1" dirty="0"/>
              <a:t> </a:t>
            </a:r>
            <a:r>
              <a:rPr lang="ru-RU" b="1" dirty="0" smtClean="0"/>
              <a:t> 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94842" y="1844824"/>
            <a:ext cx="5904656" cy="3845557"/>
          </a:xfrm>
        </p:spPr>
        <p:txBody>
          <a:bodyPr>
            <a:normAutofit fontScale="92500"/>
          </a:bodyPr>
          <a:lstStyle/>
          <a:p>
            <a:pPr marL="82296" indent="0">
              <a:buNone/>
            </a:pPr>
            <a:r>
              <a:rPr lang="ru-RU" sz="2400" b="1" dirty="0"/>
              <a:t>1</a:t>
            </a:r>
            <a:r>
              <a:rPr lang="ru-RU" sz="2400" b="1" dirty="0" smtClean="0"/>
              <a:t>. </a:t>
            </a:r>
            <a:r>
              <a:rPr lang="ru-RU" sz="2400" b="1" dirty="0"/>
              <a:t>Смирнова Л.В., </a:t>
            </a:r>
            <a:r>
              <a:rPr lang="ru-RU" sz="2400" b="1" dirty="0" smtClean="0"/>
              <a:t>заведующая </a:t>
            </a:r>
            <a:r>
              <a:rPr lang="ru-RU" sz="2400" b="1" dirty="0"/>
              <a:t>сектором читального зала и </a:t>
            </a:r>
            <a:r>
              <a:rPr lang="ru-RU" sz="2400" b="1" dirty="0" err="1" smtClean="0"/>
              <a:t>книгохранения</a:t>
            </a:r>
            <a:r>
              <a:rPr lang="ru-RU" sz="2400" b="1" dirty="0" smtClean="0"/>
              <a:t> (2012 г.)</a:t>
            </a:r>
            <a:endParaRPr lang="ru-RU" sz="2400" b="1" dirty="0"/>
          </a:p>
          <a:p>
            <a:pPr marL="82296" indent="0">
              <a:buNone/>
            </a:pPr>
            <a:r>
              <a:rPr lang="ru-RU" sz="2400" b="1" dirty="0" smtClean="0"/>
              <a:t> 2. Пугачева </a:t>
            </a:r>
            <a:r>
              <a:rPr lang="ru-RU" sz="2400" b="1" dirty="0"/>
              <a:t>Г.С., библиотекарь отдела облуживания </a:t>
            </a:r>
            <a:r>
              <a:rPr lang="ru-RU" sz="2400" b="1" dirty="0" smtClean="0"/>
              <a:t>научной  </a:t>
            </a:r>
            <a:r>
              <a:rPr lang="ru-RU" sz="2400" b="1" dirty="0"/>
              <a:t>л</a:t>
            </a:r>
            <a:r>
              <a:rPr lang="ru-RU" sz="2400" b="1" dirty="0" smtClean="0"/>
              <a:t>итературы (2012 г.)</a:t>
            </a:r>
          </a:p>
          <a:p>
            <a:pPr marL="82296" indent="0">
              <a:buNone/>
            </a:pPr>
            <a:r>
              <a:rPr lang="ru-RU" sz="2400" b="1" dirty="0"/>
              <a:t>3</a:t>
            </a:r>
            <a:r>
              <a:rPr lang="ru-RU" sz="2400" b="1" dirty="0" smtClean="0"/>
              <a:t>. Панова </a:t>
            </a:r>
            <a:r>
              <a:rPr lang="ru-RU" sz="2400" b="1" dirty="0"/>
              <a:t>Т.Н., библиотекарь отдела </a:t>
            </a:r>
            <a:r>
              <a:rPr lang="ru-RU" sz="2400" b="1" dirty="0" smtClean="0"/>
              <a:t>обслуживания научной  литературы (2014 г.)</a:t>
            </a:r>
          </a:p>
          <a:p>
            <a:pPr marL="82296" indent="0">
              <a:buNone/>
            </a:pPr>
            <a:r>
              <a:rPr lang="ru-RU" sz="2400" b="1" dirty="0"/>
              <a:t>4. Гладышева С.А., </a:t>
            </a:r>
            <a:r>
              <a:rPr lang="ru-RU" sz="2400" b="1" dirty="0" smtClean="0"/>
              <a:t>заведующая </a:t>
            </a:r>
            <a:r>
              <a:rPr lang="ru-RU" sz="2400" b="1" dirty="0"/>
              <a:t>отделом обслуживания учебной </a:t>
            </a:r>
            <a:r>
              <a:rPr lang="ru-RU" sz="2400" b="1" dirty="0" smtClean="0"/>
              <a:t>литературы (2015 г.)</a:t>
            </a:r>
          </a:p>
          <a:p>
            <a:pPr marL="82296" indent="0">
              <a:buNone/>
            </a:pPr>
            <a:endParaRPr lang="ru-RU" sz="2400" b="1" dirty="0"/>
          </a:p>
          <a:p>
            <a:pPr marL="82296" indent="0">
              <a:buNone/>
            </a:pP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4590" y="1916832"/>
            <a:ext cx="2134702" cy="3628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0072" y="33189"/>
            <a:ext cx="1002159" cy="10077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93517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47407" y="332656"/>
            <a:ext cx="7498080" cy="1143000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/>
              <a:t>Грамота  КрасГМУ  </a:t>
            </a:r>
            <a:r>
              <a:rPr lang="ru-RU" sz="3200" b="1" dirty="0"/>
              <a:t>в </a:t>
            </a:r>
            <a:r>
              <a:rPr lang="ru-RU" sz="3200" b="1" dirty="0" smtClean="0"/>
              <a:t> номинации </a:t>
            </a:r>
            <a:br>
              <a:rPr lang="ru-RU" sz="3200" b="1" dirty="0" smtClean="0"/>
            </a:br>
            <a:r>
              <a:rPr lang="ru-RU" sz="3200" b="1" dirty="0" smtClean="0"/>
              <a:t>«Лучший  </a:t>
            </a:r>
            <a:r>
              <a:rPr lang="ru-RU" sz="3200" b="1" dirty="0"/>
              <a:t>работник </a:t>
            </a:r>
            <a:r>
              <a:rPr lang="ru-RU" sz="3200" b="1" dirty="0" smtClean="0"/>
              <a:t> по  должности»</a:t>
            </a:r>
            <a:r>
              <a:rPr lang="ru-RU" sz="3200" dirty="0" smtClean="0"/>
              <a:t>: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53920" y="1268760"/>
            <a:ext cx="7890080" cy="3024337"/>
          </a:xfrm>
        </p:spPr>
        <p:txBody>
          <a:bodyPr>
            <a:normAutofit fontScale="92500" lnSpcReduction="20000"/>
          </a:bodyPr>
          <a:lstStyle/>
          <a:p>
            <a:pPr marL="82296" indent="0">
              <a:buNone/>
            </a:pPr>
            <a:endParaRPr lang="ru-RU" sz="2400" b="1" dirty="0" smtClean="0"/>
          </a:p>
          <a:p>
            <a:pPr marL="82296" indent="0">
              <a:buNone/>
            </a:pPr>
            <a:r>
              <a:rPr lang="ru-RU" sz="2400" b="1" dirty="0" smtClean="0"/>
              <a:t>1.Гладышева </a:t>
            </a:r>
            <a:r>
              <a:rPr lang="ru-RU" sz="2400" b="1" dirty="0"/>
              <a:t>С.А., </a:t>
            </a:r>
            <a:r>
              <a:rPr lang="ru-RU" sz="2400" b="1" dirty="0" smtClean="0"/>
              <a:t>заведующая </a:t>
            </a:r>
            <a:r>
              <a:rPr lang="ru-RU" sz="2400" b="1" dirty="0"/>
              <a:t>отделом обслуживания </a:t>
            </a:r>
            <a:r>
              <a:rPr lang="ru-RU" sz="2400" b="1" dirty="0" smtClean="0"/>
              <a:t>учебной  литературы  </a:t>
            </a:r>
            <a:r>
              <a:rPr lang="ru-RU" sz="2400" b="1" dirty="0"/>
              <a:t>(по итогам работы за 2011 </a:t>
            </a:r>
            <a:r>
              <a:rPr lang="ru-RU" sz="2400" b="1" dirty="0" smtClean="0"/>
              <a:t>г.)</a:t>
            </a:r>
          </a:p>
          <a:p>
            <a:pPr marL="82296" indent="0">
              <a:buNone/>
            </a:pPr>
            <a:r>
              <a:rPr lang="ru-RU" sz="2400" b="1" dirty="0"/>
              <a:t>2. Фридман И.А., </a:t>
            </a:r>
            <a:r>
              <a:rPr lang="ru-RU" sz="2400" b="1" dirty="0" smtClean="0"/>
              <a:t>заведующая отделом </a:t>
            </a:r>
            <a:r>
              <a:rPr lang="ru-RU" sz="2400" b="1" dirty="0"/>
              <a:t>формирования и развития фондов (по итогам работы за 2013 </a:t>
            </a:r>
            <a:r>
              <a:rPr lang="ru-RU" sz="2400" b="1" dirty="0" smtClean="0"/>
              <a:t>г.)</a:t>
            </a:r>
          </a:p>
          <a:p>
            <a:pPr marL="82296" indent="0">
              <a:buNone/>
            </a:pPr>
            <a:r>
              <a:rPr lang="ru-RU" sz="2400" b="1" dirty="0"/>
              <a:t>3. </a:t>
            </a:r>
            <a:r>
              <a:rPr lang="ru-RU" sz="2400" b="1" dirty="0" err="1"/>
              <a:t>Ганюшина</a:t>
            </a:r>
            <a:r>
              <a:rPr lang="ru-RU" sz="2400" b="1" dirty="0"/>
              <a:t> И.В., </a:t>
            </a:r>
            <a:r>
              <a:rPr lang="ru-RU" sz="2400" b="1" dirty="0" smtClean="0"/>
              <a:t>заведующая  </a:t>
            </a:r>
            <a:r>
              <a:rPr lang="ru-RU" sz="2400" b="1" dirty="0"/>
              <a:t>отделом научно–медицинской информации (по итогам работы за 2014 </a:t>
            </a:r>
            <a:r>
              <a:rPr lang="ru-RU" sz="2400" b="1" dirty="0" smtClean="0"/>
              <a:t>г.)</a:t>
            </a:r>
          </a:p>
          <a:p>
            <a:pPr marL="82296" indent="0">
              <a:buNone/>
            </a:pPr>
            <a:r>
              <a:rPr lang="ru-RU" sz="2400" b="1" dirty="0" smtClean="0"/>
              <a:t>4</a:t>
            </a:r>
            <a:r>
              <a:rPr lang="ru-RU" sz="2400" b="1" dirty="0"/>
              <a:t>. Смирнова Л.В., </a:t>
            </a:r>
            <a:r>
              <a:rPr lang="ru-RU" sz="2400" b="1" dirty="0" smtClean="0"/>
              <a:t>заведующая  </a:t>
            </a:r>
            <a:r>
              <a:rPr lang="ru-RU" sz="2400" b="1" dirty="0"/>
              <a:t>сектором </a:t>
            </a:r>
            <a:r>
              <a:rPr lang="ru-RU" sz="2400" b="1" dirty="0" smtClean="0"/>
              <a:t>читального </a:t>
            </a:r>
            <a:r>
              <a:rPr lang="ru-RU" sz="2400" b="1" dirty="0"/>
              <a:t>зала и </a:t>
            </a:r>
            <a:r>
              <a:rPr lang="ru-RU" sz="2400" b="1" dirty="0" err="1"/>
              <a:t>книгохранения</a:t>
            </a:r>
            <a:r>
              <a:rPr lang="ru-RU" sz="2400" b="1" dirty="0"/>
              <a:t> (по итогам работы за 2015 </a:t>
            </a:r>
            <a:r>
              <a:rPr lang="ru-RU" sz="2400" b="1" dirty="0" smtClean="0"/>
              <a:t>г.)</a:t>
            </a:r>
          </a:p>
          <a:p>
            <a:pPr marL="82296" indent="0">
              <a:buNone/>
            </a:pPr>
            <a:endParaRPr lang="ru-RU" b="1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6482" y="4379168"/>
            <a:ext cx="1641542" cy="2159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4379168"/>
            <a:ext cx="1535211" cy="2159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9776" y="4379168"/>
            <a:ext cx="1434032" cy="2159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1" name="Picture 9" descr="C:\Documents and Settings\Smirnovalv.KGMU\Мои документы\Мои рисунки1\мои фото\для родителей\17. 1JPG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4379168"/>
            <a:ext cx="1584176" cy="2159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8408" y="0"/>
            <a:ext cx="1074167" cy="10801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95931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24201" y="163834"/>
            <a:ext cx="7498080" cy="824855"/>
          </a:xfrm>
        </p:spPr>
        <p:txBody>
          <a:bodyPr/>
          <a:lstStyle/>
          <a:p>
            <a:pPr algn="ctr"/>
            <a:r>
              <a:rPr lang="ru-RU" b="1" dirty="0" smtClean="0"/>
              <a:t>Основные  </a:t>
            </a:r>
            <a:r>
              <a:rPr lang="ru-RU" b="1" dirty="0"/>
              <a:t>итоги </a:t>
            </a:r>
            <a:r>
              <a:rPr lang="ru-RU" b="1" dirty="0" smtClean="0"/>
              <a:t> работы:</a:t>
            </a:r>
            <a:endParaRPr lang="ru-RU" b="1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3869" y="1147961"/>
            <a:ext cx="3109187" cy="2922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5" y="1090731"/>
            <a:ext cx="3286186" cy="2979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C:\Documents and Settings\Smirnovalv.KGMU\Рабочий стол\УБИЦ\Фотоаппарат\DSC0067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1114" y="4221088"/>
            <a:ext cx="4067776" cy="2450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6800" y="-1"/>
            <a:ext cx="1050961" cy="10567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20467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44624"/>
            <a:ext cx="7498080" cy="648072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Грантовая  поддержка: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03648" y="1556792"/>
            <a:ext cx="7498080" cy="2808312"/>
          </a:xfrm>
        </p:spPr>
        <p:txBody>
          <a:bodyPr>
            <a:noAutofit/>
          </a:bodyPr>
          <a:lstStyle/>
          <a:p>
            <a:pPr marL="82296" indent="0" algn="just">
              <a:buNone/>
            </a:pPr>
            <a:r>
              <a:rPr lang="ru-RU" sz="2000" b="1" dirty="0" smtClean="0"/>
              <a:t>Проект </a:t>
            </a:r>
            <a:r>
              <a:rPr lang="ru-RU" sz="2000" b="1" dirty="0"/>
              <a:t>«Точка доступа» получил поддержку </a:t>
            </a:r>
            <a:r>
              <a:rPr lang="ru-RU" sz="2000" b="1" dirty="0" smtClean="0"/>
              <a:t>Фонда </a:t>
            </a:r>
            <a:r>
              <a:rPr lang="ru-RU" sz="2000" b="1" dirty="0"/>
              <a:t>Михаила </a:t>
            </a:r>
            <a:r>
              <a:rPr lang="ru-RU" sz="2000" b="1" dirty="0" smtClean="0"/>
              <a:t>Прохорова в рамках конкурса «Новая роль библиотек в образовании». Проект направлен </a:t>
            </a:r>
            <a:r>
              <a:rPr lang="ru-RU" sz="2000" b="1" dirty="0"/>
              <a:t>на обеспечение свободного доступа студентов-инвалидов по зрению, обучающимся в Фармацевтическом колледже, к Электронной библиотеке КрасГМУ, базам данных и профильным медицинским ресурсам сети Интернет через компьютерные </a:t>
            </a:r>
            <a:r>
              <a:rPr lang="ru-RU" sz="2000" b="1" dirty="0" err="1"/>
              <a:t>тифлотехнологии</a:t>
            </a:r>
            <a:r>
              <a:rPr lang="ru-RU" sz="2000" b="1" dirty="0"/>
              <a:t> в целях повышения профессионального и интеллектуального уровня и </a:t>
            </a:r>
            <a:r>
              <a:rPr lang="ru-RU" sz="2000" b="1" dirty="0" smtClean="0"/>
              <a:t>их адаптации </a:t>
            </a:r>
            <a:r>
              <a:rPr lang="ru-RU" sz="2000" b="1" dirty="0"/>
              <a:t>в социуме.</a:t>
            </a:r>
          </a:p>
        </p:txBody>
      </p:sp>
      <p:pic>
        <p:nvPicPr>
          <p:cNvPr id="2050" name="Picture 2" descr="C:\Documents and Settings\Smirnovalv.KGMU\Рабочий стол\УБИЦ\т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4387181"/>
            <a:ext cx="3220656" cy="2362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1187624" y="692696"/>
            <a:ext cx="7498080" cy="634082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ru-RU" sz="2800" b="1" dirty="0" smtClean="0"/>
              <a:t>2012 год </a:t>
            </a:r>
            <a:br>
              <a:rPr lang="ru-RU" sz="2800" b="1" dirty="0" smtClean="0"/>
            </a:br>
            <a:r>
              <a:rPr lang="ru-RU" sz="2800" b="1" dirty="0" smtClean="0"/>
              <a:t>Проект «Точка доступа»</a:t>
            </a:r>
            <a:endParaRPr lang="ru-RU" sz="2800" b="1" dirty="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8512" y="28575"/>
            <a:ext cx="1014383" cy="10200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96516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116632"/>
            <a:ext cx="7498080" cy="1080120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/>
              <a:t>2014 </a:t>
            </a:r>
            <a:r>
              <a:rPr lang="ru-RU" sz="3600" b="1" dirty="0" smtClean="0"/>
              <a:t>год</a:t>
            </a:r>
            <a:br>
              <a:rPr lang="ru-RU" sz="3600" b="1" dirty="0" smtClean="0"/>
            </a:br>
            <a:r>
              <a:rPr lang="ru-RU" sz="3600" b="1" dirty="0" smtClean="0"/>
              <a:t>Гранты  РФФИ</a:t>
            </a:r>
            <a:endParaRPr lang="ru-RU" sz="36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03648" y="1556792"/>
            <a:ext cx="7498080" cy="1728192"/>
          </a:xfrm>
        </p:spPr>
        <p:txBody>
          <a:bodyPr>
            <a:normAutofit fontScale="77500" lnSpcReduction="20000"/>
          </a:bodyPr>
          <a:lstStyle/>
          <a:p>
            <a:pPr marL="82296" indent="0" algn="just">
              <a:buNone/>
            </a:pPr>
            <a:r>
              <a:rPr lang="ru-RU" b="1" dirty="0"/>
              <a:t>КрасГМУ </a:t>
            </a:r>
            <a:r>
              <a:rPr lang="ru-RU" b="1" dirty="0" smtClean="0"/>
              <a:t>получил </a:t>
            </a:r>
            <a:r>
              <a:rPr lang="ru-RU" b="1" dirty="0"/>
              <a:t>доступ </a:t>
            </a:r>
            <a:r>
              <a:rPr lang="ru-RU" b="1" dirty="0" smtClean="0"/>
              <a:t>к </a:t>
            </a:r>
            <a:r>
              <a:rPr lang="ru-RU" b="1" dirty="0"/>
              <a:t>информационным ресурсам издательства </a:t>
            </a:r>
            <a:r>
              <a:rPr lang="ru-RU" b="1" dirty="0" err="1"/>
              <a:t>Springer</a:t>
            </a:r>
            <a:r>
              <a:rPr lang="ru-RU" b="1" dirty="0"/>
              <a:t> по результатам участия в конкурсе, объявленном Российским фондом фундаментальных исследований.</a:t>
            </a:r>
          </a:p>
          <a:p>
            <a:pPr marL="82296" indent="0">
              <a:buNone/>
            </a:pPr>
            <a:endParaRPr lang="ru-RU" dirty="0"/>
          </a:p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2067" y="2852936"/>
            <a:ext cx="5943600" cy="353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3020" y="14288"/>
            <a:ext cx="1002159" cy="10077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27500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03648" y="1412776"/>
            <a:ext cx="7498080" cy="2592288"/>
          </a:xfrm>
        </p:spPr>
        <p:txBody>
          <a:bodyPr>
            <a:normAutofit/>
          </a:bodyPr>
          <a:lstStyle/>
          <a:p>
            <a:pPr marL="82296" indent="0" algn="just">
              <a:buNone/>
            </a:pPr>
            <a:r>
              <a:rPr lang="ru-RU" sz="2000" b="1" dirty="0"/>
              <a:t>Проект «Профессиональная </a:t>
            </a:r>
            <a:r>
              <a:rPr lang="ru-RU" sz="2000" b="1" dirty="0" smtClean="0"/>
              <a:t>мобильность</a:t>
            </a:r>
            <a:r>
              <a:rPr lang="ru-RU" sz="2000" b="1" dirty="0"/>
              <a:t>» </a:t>
            </a:r>
            <a:r>
              <a:rPr lang="ru-RU" sz="2000" b="1" dirty="0" smtClean="0"/>
              <a:t>поддержан Фондом </a:t>
            </a:r>
            <a:r>
              <a:rPr lang="ru-RU" sz="2000" b="1" dirty="0"/>
              <a:t>Михаила </a:t>
            </a:r>
            <a:r>
              <a:rPr lang="ru-RU" sz="2000" b="1" dirty="0" smtClean="0"/>
              <a:t>Прохорова на </a:t>
            </a:r>
            <a:r>
              <a:rPr lang="ru-RU" sz="2000" b="1" dirty="0"/>
              <a:t>участие руководителя Библиотечного центра КрасГМУ </a:t>
            </a:r>
            <a:r>
              <a:rPr lang="ru-RU" sz="2000" b="1" dirty="0" err="1"/>
              <a:t>Шереметовой</a:t>
            </a:r>
            <a:r>
              <a:rPr lang="ru-RU" sz="2000" b="1" dirty="0"/>
              <a:t> И. А. и </a:t>
            </a:r>
            <a:r>
              <a:rPr lang="ru-RU" sz="2000" b="1" dirty="0" smtClean="0"/>
              <a:t>заместителя  руководителя  </a:t>
            </a:r>
            <a:r>
              <a:rPr lang="ru-RU" sz="2000" b="1" dirty="0"/>
              <a:t>по новым информационным технологиям </a:t>
            </a:r>
            <a:r>
              <a:rPr lang="ru-RU" sz="2000" b="1" dirty="0" err="1"/>
              <a:t>Грейщак</a:t>
            </a:r>
            <a:r>
              <a:rPr lang="ru-RU" sz="2000" b="1" dirty="0"/>
              <a:t> С. В. в XIX международной конференции: SCIENCE ONLINE: электронные информационные ресурсы для науки и образования (Андорра, 17 – 24 января 2015 г.).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3789040"/>
            <a:ext cx="3672408" cy="28449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748464" cy="1224136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 smtClean="0"/>
              <a:t>2015 год</a:t>
            </a:r>
            <a:br>
              <a:rPr lang="ru-RU" sz="3600" b="1" dirty="0" smtClean="0"/>
            </a:br>
            <a:r>
              <a:rPr lang="ru-RU" sz="3600" b="1" dirty="0" smtClean="0"/>
              <a:t>Трэвел-гранты</a:t>
            </a:r>
            <a:endParaRPr lang="ru-RU" sz="3600" b="1" dirty="0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1963" y="4763"/>
            <a:ext cx="1002159" cy="10077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52287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628649"/>
            <a:ext cx="7498080" cy="634082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/>
              <a:t>2016 </a:t>
            </a:r>
            <a:r>
              <a:rPr lang="ru-RU" sz="3200" b="1" dirty="0" smtClean="0"/>
              <a:t>год</a:t>
            </a:r>
            <a:br>
              <a:rPr lang="ru-RU" sz="3200" b="1" dirty="0" smtClean="0"/>
            </a:br>
            <a:r>
              <a:rPr lang="ru-RU" sz="3200" b="1" dirty="0" smtClean="0"/>
              <a:t>Открытый  конкурс  Министерства образования  и  науки  РФ</a:t>
            </a:r>
            <a:endParaRPr lang="ru-RU" sz="32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03648" y="1988840"/>
            <a:ext cx="7498080" cy="3168352"/>
          </a:xfrm>
        </p:spPr>
        <p:txBody>
          <a:bodyPr>
            <a:normAutofit fontScale="85000" lnSpcReduction="10000"/>
          </a:bodyPr>
          <a:lstStyle/>
          <a:p>
            <a:pPr marL="82296" indent="0" algn="just">
              <a:buNone/>
            </a:pPr>
            <a:r>
              <a:rPr lang="ru-RU" sz="2800" b="1" dirty="0"/>
              <a:t>КрасГМУ получил доступ к полнотекстовым международным базам </a:t>
            </a:r>
            <a:r>
              <a:rPr lang="ru-RU" sz="2800" b="1" dirty="0" smtClean="0"/>
              <a:t>данных в </a:t>
            </a:r>
            <a:r>
              <a:rPr lang="ru-RU" sz="2800" b="1" dirty="0"/>
              <a:t>рамках программы "Исследования и разработки по приоритетным направлениям развития научно-технологического комплекса России на 2014-2020 гг</a:t>
            </a:r>
            <a:r>
              <a:rPr lang="ru-RU" sz="2800" b="1" dirty="0" smtClean="0"/>
              <a:t>.":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en-US" sz="2800" b="1" dirty="0" smtClean="0"/>
              <a:t>Oxford </a:t>
            </a:r>
            <a:r>
              <a:rPr lang="en-US" sz="2800" b="1" dirty="0"/>
              <a:t>University Press </a:t>
            </a:r>
            <a:endParaRPr lang="ru-RU" sz="2800" b="1" dirty="0" smtClean="0"/>
          </a:p>
          <a:p>
            <a:pPr algn="just">
              <a:buFont typeface="Arial" panose="020B0604020202020204" pitchFamily="34" charset="0"/>
              <a:buChar char="•"/>
            </a:pPr>
            <a:r>
              <a:rPr lang="en-US" sz="2800" b="1" dirty="0" smtClean="0"/>
              <a:t>SAGE </a:t>
            </a:r>
            <a:r>
              <a:rPr lang="en-US" sz="2800" b="1" dirty="0"/>
              <a:t>Publication </a:t>
            </a:r>
            <a:endParaRPr lang="ru-RU" sz="2800" b="1" dirty="0" smtClean="0"/>
          </a:p>
          <a:p>
            <a:pPr algn="just">
              <a:buFont typeface="Arial" panose="020B0604020202020204" pitchFamily="34" charset="0"/>
              <a:buChar char="•"/>
            </a:pPr>
            <a:r>
              <a:rPr lang="en-US" sz="2800" b="1" dirty="0" smtClean="0"/>
              <a:t>ProQuest </a:t>
            </a:r>
            <a:r>
              <a:rPr lang="en-US" sz="2800" b="1" dirty="0"/>
              <a:t>Dissertation &amp; Theses Global </a:t>
            </a:r>
            <a:endParaRPr lang="ru-RU" sz="2800" b="1" dirty="0" smtClean="0"/>
          </a:p>
          <a:p>
            <a:pPr marL="82296" indent="0" algn="just">
              <a:buNone/>
            </a:pPr>
            <a:endParaRPr lang="ru-RU" b="1" dirty="0"/>
          </a:p>
          <a:p>
            <a:pPr marL="82296" indent="0" algn="just">
              <a:buNone/>
            </a:pPr>
            <a:endParaRPr lang="ru-RU" b="1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4832101"/>
            <a:ext cx="1923926" cy="19239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1242" y="1"/>
            <a:ext cx="975325" cy="980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90004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0941" y="116632"/>
            <a:ext cx="749808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Фонд  Библиотечного  центра: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03648" y="1282525"/>
            <a:ext cx="7498080" cy="2222723"/>
          </a:xfrm>
        </p:spPr>
        <p:txBody>
          <a:bodyPr>
            <a:normAutofit fontScale="85000" lnSpcReduction="10000"/>
          </a:bodyPr>
          <a:lstStyle/>
          <a:p>
            <a:r>
              <a:rPr lang="ru-RU" b="1" dirty="0" smtClean="0"/>
              <a:t>Научный фонд составляет– 500 тысяч экз.</a:t>
            </a:r>
          </a:p>
          <a:p>
            <a:r>
              <a:rPr lang="ru-RU" b="1" dirty="0" smtClean="0"/>
              <a:t>Ежедневно Центр обслуживает более </a:t>
            </a:r>
            <a:br>
              <a:rPr lang="ru-RU" b="1" dirty="0" smtClean="0"/>
            </a:br>
            <a:r>
              <a:rPr lang="ru-RU" b="1" dirty="0" smtClean="0"/>
              <a:t>1 000 пользователей</a:t>
            </a:r>
          </a:p>
          <a:p>
            <a:r>
              <a:rPr lang="ru-RU" b="1" dirty="0" smtClean="0"/>
              <a:t>За день выдаётся более 2 000 экз. документов на различных носителях</a:t>
            </a:r>
            <a:endParaRPr lang="ru-RU" b="1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3531887"/>
            <a:ext cx="5400600" cy="3137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4529" y="0"/>
            <a:ext cx="1074167" cy="10801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48040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116632"/>
            <a:ext cx="7498080" cy="864096"/>
          </a:xfrm>
        </p:spPr>
        <p:txBody>
          <a:bodyPr/>
          <a:lstStyle/>
          <a:p>
            <a:pPr algn="ctr"/>
            <a:r>
              <a:rPr lang="ru-RU" b="1" dirty="0" smtClean="0"/>
              <a:t>В  течение  года: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43608" y="980728"/>
            <a:ext cx="7992888" cy="2520280"/>
          </a:xfrm>
        </p:spPr>
        <p:txBody>
          <a:bodyPr>
            <a:normAutofit/>
          </a:bodyPr>
          <a:lstStyle/>
          <a:p>
            <a:r>
              <a:rPr lang="ru-RU" b="1" dirty="0" smtClean="0"/>
              <a:t>Центр посещают более 250 тысяч раз</a:t>
            </a:r>
          </a:p>
          <a:p>
            <a:r>
              <a:rPr lang="ru-RU" b="1" dirty="0" smtClean="0"/>
              <a:t>Прочитывают более 570 тысяч изданий</a:t>
            </a:r>
          </a:p>
          <a:p>
            <a:r>
              <a:rPr lang="ru-RU" b="1" dirty="0" smtClean="0"/>
              <a:t>Все структурные подразделения посещают более 16 тысяч пользователей</a:t>
            </a:r>
            <a:endParaRPr lang="ru-RU" b="1" dirty="0"/>
          </a:p>
        </p:txBody>
      </p:sp>
      <p:pic>
        <p:nvPicPr>
          <p:cNvPr id="6146" name="Picture 2" descr="C:\Documents and Settings\Smirnovalv.KGMU\Рабочий стол\УБИЦ\чз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3342" y="3717032"/>
            <a:ext cx="2745830" cy="2934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3717032"/>
            <a:ext cx="3646630" cy="29348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-23811"/>
            <a:ext cx="1074167" cy="10801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50967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05768" y="4797152"/>
            <a:ext cx="7498080" cy="1944216"/>
          </a:xfrm>
        </p:spPr>
        <p:txBody>
          <a:bodyPr>
            <a:normAutofit/>
          </a:bodyPr>
          <a:lstStyle/>
          <a:p>
            <a:pPr marL="82296" indent="0" algn="just">
              <a:buNone/>
            </a:pPr>
            <a:r>
              <a:rPr lang="ru-RU" sz="2000" b="1" dirty="0"/>
              <a:t>Вскоре фонд </a:t>
            </a:r>
            <a:r>
              <a:rPr lang="ru-RU" sz="2000" b="1" dirty="0" smtClean="0"/>
              <a:t>начал </a:t>
            </a:r>
            <a:r>
              <a:rPr lang="ru-RU" sz="2000" b="1" dirty="0"/>
              <a:t>пополняться изданиями из личных библиотек красноярских медиков, а краевой архив </a:t>
            </a:r>
            <a:r>
              <a:rPr lang="ru-RU" sz="2000" b="1" dirty="0" smtClean="0"/>
              <a:t>передал  </a:t>
            </a:r>
            <a:br>
              <a:rPr lang="ru-RU" sz="2000" b="1" dirty="0" smtClean="0"/>
            </a:br>
            <a:r>
              <a:rPr lang="ru-RU" sz="2000" b="1" dirty="0" smtClean="0"/>
              <a:t>в </a:t>
            </a:r>
            <a:r>
              <a:rPr lang="ru-RU" sz="2000" b="1" dirty="0"/>
              <a:t>библиотеку труды Общества врачей Енисейской губернии. </a:t>
            </a:r>
            <a:r>
              <a:rPr lang="ru-RU" sz="2000" b="1" dirty="0" smtClean="0"/>
              <a:t>Среди </a:t>
            </a:r>
            <a:r>
              <a:rPr lang="ru-RU" sz="2000" b="1" dirty="0"/>
              <a:t>переданных </a:t>
            </a:r>
            <a:r>
              <a:rPr lang="ru-RU" sz="2000" b="1" dirty="0" smtClean="0"/>
              <a:t>книг - </a:t>
            </a:r>
            <a:r>
              <a:rPr lang="ru-RU" sz="2000" b="1" dirty="0"/>
              <a:t>научные труды Владимира Михайловича </a:t>
            </a:r>
            <a:r>
              <a:rPr lang="ru-RU" sz="2000" b="1" dirty="0" err="1"/>
              <a:t>Крутовского</a:t>
            </a:r>
            <a:r>
              <a:rPr lang="ru-RU" sz="2000" b="1" dirty="0"/>
              <a:t> – основоположника медицинского образования в </a:t>
            </a:r>
            <a:r>
              <a:rPr lang="ru-RU" sz="2000" b="1" dirty="0" smtClean="0"/>
              <a:t>Сибири.</a:t>
            </a:r>
            <a:endParaRPr lang="ru-RU" sz="2000" b="1" dirty="0"/>
          </a:p>
        </p:txBody>
      </p:sp>
      <p:pic>
        <p:nvPicPr>
          <p:cNvPr id="1026" name="Picture 2" descr="C:\Documents and Settings\Smirnovalv.KGMU\Рабочий стол\УБИЦ\Фотоаппарат\DSC0039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844749"/>
            <a:ext cx="2178242" cy="2904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7306" y="404664"/>
            <a:ext cx="3122215" cy="41714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896061"/>
            <a:ext cx="2016224" cy="2680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9941" y="0"/>
            <a:ext cx="1002159" cy="10077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12518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56" y="332656"/>
            <a:ext cx="749808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/>
              <a:t>Электронные </a:t>
            </a:r>
            <a:r>
              <a:rPr lang="ru-RU" b="1" dirty="0" smtClean="0"/>
              <a:t> ресурсы</a:t>
            </a:r>
            <a:r>
              <a:rPr lang="ru-RU" b="1" dirty="0"/>
              <a:t/>
            </a:r>
            <a:br>
              <a:rPr lang="ru-RU" b="1" dirty="0"/>
            </a:br>
            <a:r>
              <a:rPr lang="ru-RU" sz="3600" b="1" dirty="0" smtClean="0"/>
              <a:t>Электронные  базы  </a:t>
            </a:r>
            <a:r>
              <a:rPr lang="ru-RU" sz="3600" b="1" dirty="0"/>
              <a:t>данных, генерируемые </a:t>
            </a:r>
            <a:r>
              <a:rPr lang="ru-RU" sz="3600" b="1" dirty="0" smtClean="0"/>
              <a:t> Центром:</a:t>
            </a:r>
            <a:endParaRPr lang="ru-RU" sz="36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03648" y="1988840"/>
            <a:ext cx="7498080" cy="3240360"/>
          </a:xfrm>
        </p:spPr>
        <p:txBody>
          <a:bodyPr>
            <a:normAutofit fontScale="70000" lnSpcReduction="20000"/>
          </a:bodyPr>
          <a:lstStyle/>
          <a:p>
            <a:r>
              <a:rPr lang="ru-RU" b="1" dirty="0"/>
              <a:t>ЭБС «</a:t>
            </a:r>
            <a:r>
              <a:rPr lang="ru-RU" b="1" dirty="0" err="1"/>
              <a:t>Colibris</a:t>
            </a:r>
            <a:r>
              <a:rPr lang="ru-RU" b="1" dirty="0"/>
              <a:t>» - Электронный каталог; свыше </a:t>
            </a:r>
            <a:r>
              <a:rPr lang="ru-RU" b="1" dirty="0" smtClean="0"/>
              <a:t>55 </a:t>
            </a:r>
            <a:r>
              <a:rPr lang="ru-RU" b="1" dirty="0"/>
              <a:t>000 записей, более </a:t>
            </a:r>
            <a:r>
              <a:rPr lang="ru-RU" b="1" dirty="0" smtClean="0"/>
              <a:t>10 </a:t>
            </a:r>
            <a:r>
              <a:rPr lang="ru-RU" b="1" dirty="0"/>
              <a:t>000 полнотекстовых документов</a:t>
            </a:r>
          </a:p>
          <a:p>
            <a:r>
              <a:rPr lang="ru-RU" b="1" dirty="0"/>
              <a:t>Авторефераты диссертаций</a:t>
            </a:r>
          </a:p>
          <a:p>
            <a:r>
              <a:rPr lang="ru-RU" b="1" dirty="0"/>
              <a:t>Редкий фонд (на русском и иностранном языках, книги из библиотеки Общества врачей Енисейской губернии)</a:t>
            </a:r>
          </a:p>
          <a:p>
            <a:r>
              <a:rPr lang="ru-RU" b="1" dirty="0"/>
              <a:t>Периодические издания КрасГМУ (Медик, Сибирское медицинское обозрение)</a:t>
            </a:r>
          </a:p>
          <a:p>
            <a:r>
              <a:rPr lang="ru-RU" b="1" dirty="0"/>
              <a:t>Учебно-методический комплекс дисциплин</a:t>
            </a:r>
          </a:p>
        </p:txBody>
      </p:sp>
      <p:pic>
        <p:nvPicPr>
          <p:cNvPr id="2050" name="Picture 2" descr="C:\Documents and Settings\Smirnovalv.KGMU\Рабочий стол\УБИЦ\к.bm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4869160"/>
            <a:ext cx="5189923" cy="165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0"/>
            <a:ext cx="1002159" cy="10077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72463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1403" y="332656"/>
            <a:ext cx="7498080" cy="1143000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/>
              <a:t>Приобретённые </a:t>
            </a:r>
            <a:r>
              <a:rPr lang="ru-RU" sz="3200" b="1" dirty="0" smtClean="0"/>
              <a:t> информационные </a:t>
            </a:r>
            <a:r>
              <a:rPr lang="ru-RU" sz="3200" b="1" dirty="0"/>
              <a:t>ресурсы: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03648" y="1556792"/>
            <a:ext cx="7498080" cy="5040560"/>
          </a:xfrm>
        </p:spPr>
        <p:txBody>
          <a:bodyPr>
            <a:normAutofit/>
          </a:bodyPr>
          <a:lstStyle/>
          <a:p>
            <a:r>
              <a:rPr lang="ru-RU" sz="2200" b="1" dirty="0"/>
              <a:t>НЭБ «</a:t>
            </a:r>
            <a:r>
              <a:rPr lang="en-US" sz="2200" b="1" dirty="0"/>
              <a:t>e-LIBRARY</a:t>
            </a:r>
            <a:r>
              <a:rPr lang="en-US" sz="2200" b="1" dirty="0" smtClean="0"/>
              <a:t>»</a:t>
            </a:r>
            <a:endParaRPr lang="ru-RU" sz="2200" b="1" dirty="0" smtClean="0"/>
          </a:p>
          <a:p>
            <a:r>
              <a:rPr lang="ru-RU" sz="2200" b="1" dirty="0" smtClean="0"/>
              <a:t>ЭБС </a:t>
            </a:r>
            <a:r>
              <a:rPr lang="ru-RU" sz="2200" b="1" dirty="0"/>
              <a:t>«Консультант студента</a:t>
            </a:r>
            <a:r>
              <a:rPr lang="ru-RU" sz="2200" b="1" dirty="0" smtClean="0"/>
              <a:t>» (Колледж, Вуз)</a:t>
            </a:r>
          </a:p>
          <a:p>
            <a:r>
              <a:rPr lang="ru-RU" sz="2200" b="1" dirty="0" smtClean="0"/>
              <a:t>ЭМБ «Консультант </a:t>
            </a:r>
            <a:r>
              <a:rPr lang="ru-RU" sz="2200" b="1" dirty="0"/>
              <a:t>врача» </a:t>
            </a:r>
            <a:endParaRPr lang="ru-RU" sz="2200" b="1" dirty="0" smtClean="0"/>
          </a:p>
          <a:p>
            <a:r>
              <a:rPr lang="ru-RU" sz="2200" b="1" dirty="0" smtClean="0"/>
              <a:t>СПС «Консультант-плюс</a:t>
            </a:r>
            <a:r>
              <a:rPr lang="ru-RU" sz="2200" b="1" dirty="0"/>
              <a:t>», справочник </a:t>
            </a:r>
            <a:r>
              <a:rPr lang="ru-RU" sz="2200" b="1" dirty="0" err="1" smtClean="0"/>
              <a:t>Информио</a:t>
            </a:r>
            <a:endParaRPr lang="ru-RU" sz="2200" b="1" dirty="0" smtClean="0"/>
          </a:p>
          <a:p>
            <a:r>
              <a:rPr lang="en-US" sz="2200" b="1" dirty="0" smtClean="0"/>
              <a:t>БД </a:t>
            </a:r>
            <a:r>
              <a:rPr lang="ru-RU" sz="2200" b="1" dirty="0" smtClean="0"/>
              <a:t> </a:t>
            </a:r>
            <a:r>
              <a:rPr lang="en-US" sz="2200" b="1" dirty="0" smtClean="0"/>
              <a:t>Web </a:t>
            </a:r>
            <a:r>
              <a:rPr lang="en-US" sz="2200" b="1" dirty="0"/>
              <a:t>of science, </a:t>
            </a:r>
            <a:r>
              <a:rPr lang="en-US" sz="2200" b="1" dirty="0" smtClean="0"/>
              <a:t>Scopus </a:t>
            </a:r>
            <a:endParaRPr lang="ru-RU" sz="2200" b="1" dirty="0" smtClean="0"/>
          </a:p>
          <a:p>
            <a:r>
              <a:rPr lang="ru-RU" sz="2200" b="1" dirty="0" smtClean="0"/>
              <a:t>ЭБС  </a:t>
            </a:r>
            <a:r>
              <a:rPr lang="ru-RU" sz="2200" b="1" dirty="0" err="1" smtClean="0"/>
              <a:t>Айбукс</a:t>
            </a:r>
            <a:endParaRPr lang="ru-RU" sz="2200" b="1" dirty="0" smtClean="0"/>
          </a:p>
          <a:p>
            <a:r>
              <a:rPr lang="ru-RU" sz="2200" b="1" dirty="0"/>
              <a:t>ЭБС «</a:t>
            </a:r>
            <a:r>
              <a:rPr lang="en-US" sz="2200" b="1" dirty="0" err="1"/>
              <a:t>Bookup</a:t>
            </a:r>
            <a:r>
              <a:rPr lang="en-US" sz="2200" b="1" dirty="0"/>
              <a:t>»</a:t>
            </a:r>
          </a:p>
          <a:p>
            <a:r>
              <a:rPr lang="en-US" sz="2200" b="1" dirty="0" smtClean="0"/>
              <a:t>ProQuest </a:t>
            </a:r>
            <a:r>
              <a:rPr lang="en-US" sz="2200" b="1" dirty="0"/>
              <a:t>Dissertations and </a:t>
            </a:r>
            <a:r>
              <a:rPr lang="en-US" sz="2200" b="1" dirty="0" smtClean="0"/>
              <a:t>Theses</a:t>
            </a:r>
            <a:endParaRPr lang="ru-RU" sz="2200" b="1" dirty="0" smtClean="0"/>
          </a:p>
          <a:p>
            <a:r>
              <a:rPr lang="en-US" sz="2200" b="1" dirty="0"/>
              <a:t>Oxford University </a:t>
            </a:r>
            <a:r>
              <a:rPr lang="en-US" sz="2200" b="1" dirty="0" smtClean="0"/>
              <a:t>Press</a:t>
            </a:r>
            <a:endParaRPr lang="ru-RU" sz="2200" b="1" dirty="0" smtClean="0"/>
          </a:p>
          <a:p>
            <a:r>
              <a:rPr lang="en-US" sz="2200" b="1" dirty="0"/>
              <a:t>SAGE Premier </a:t>
            </a:r>
            <a:endParaRPr lang="ru-RU" sz="2200" b="1" dirty="0" smtClean="0"/>
          </a:p>
          <a:p>
            <a:r>
              <a:rPr lang="ru-RU" sz="2200" b="1" dirty="0"/>
              <a:t>UNIVADIS - </a:t>
            </a:r>
            <a:r>
              <a:rPr lang="ru-RU" sz="2200" b="1" dirty="0" err="1"/>
              <a:t>информ</a:t>
            </a:r>
            <a:r>
              <a:rPr lang="ru-RU" sz="2200" b="1" dirty="0"/>
              <a:t>.-</a:t>
            </a:r>
            <a:r>
              <a:rPr lang="ru-RU" sz="2200" b="1" dirty="0" err="1"/>
              <a:t>образоват</a:t>
            </a:r>
            <a:r>
              <a:rPr lang="ru-RU" sz="2200" b="1" dirty="0"/>
              <a:t>. портал для врачей </a:t>
            </a:r>
            <a:endParaRPr lang="ru-RU" sz="2200" b="1" dirty="0" smtClean="0"/>
          </a:p>
          <a:p>
            <a:r>
              <a:rPr lang="ru-RU" sz="2200" b="1" dirty="0" smtClean="0"/>
              <a:t>15 </a:t>
            </a:r>
            <a:r>
              <a:rPr lang="ru-RU" sz="2200" b="1" dirty="0"/>
              <a:t>онлайн-библиотек с бесплатными </a:t>
            </a:r>
            <a:r>
              <a:rPr lang="ru-RU" sz="2200" b="1" dirty="0" smtClean="0"/>
              <a:t>книгами</a:t>
            </a:r>
          </a:p>
          <a:p>
            <a:endParaRPr lang="ru-RU" b="1" dirty="0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17563"/>
            <a:ext cx="1074167" cy="10801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2696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Уникальные  коллекции Библиотечного  центра: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03648" y="1628800"/>
            <a:ext cx="7498080" cy="1656183"/>
          </a:xfrm>
        </p:spPr>
        <p:txBody>
          <a:bodyPr>
            <a:normAutofit fontScale="77500" lnSpcReduction="20000"/>
          </a:bodyPr>
          <a:lstStyle/>
          <a:p>
            <a:r>
              <a:rPr lang="ru-RU" b="1" dirty="0" smtClean="0"/>
              <a:t>Коллекция трудов Общества врачей Енисейской губернии</a:t>
            </a:r>
            <a:endParaRPr lang="ru-RU" b="1" dirty="0"/>
          </a:p>
          <a:p>
            <a:r>
              <a:rPr lang="ru-RU" b="1" dirty="0" smtClean="0"/>
              <a:t>Коллекция книг, переданная в дар от японского правительства на английском и японском языках</a:t>
            </a:r>
            <a:endParaRPr lang="ru-RU" b="1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3501007"/>
            <a:ext cx="3807862" cy="31711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3501007"/>
            <a:ext cx="3454470" cy="31711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4064" y="14289"/>
            <a:ext cx="961115" cy="966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49846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188640"/>
            <a:ext cx="7498080" cy="922114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Крупные  массовые </a:t>
            </a:r>
            <a:br>
              <a:rPr lang="ru-RU" b="1" dirty="0" smtClean="0"/>
            </a:br>
            <a:r>
              <a:rPr lang="ru-RU" b="1" dirty="0" smtClean="0"/>
              <a:t>мероприятия  Центра: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372200" y="5661248"/>
            <a:ext cx="2624728" cy="720080"/>
          </a:xfrm>
        </p:spPr>
        <p:txBody>
          <a:bodyPr>
            <a:noAutofit/>
          </a:bodyPr>
          <a:lstStyle/>
          <a:p>
            <a:pPr marL="82296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400" dirty="0"/>
              <a:t> </a:t>
            </a:r>
            <a:r>
              <a:rPr lang="ru-RU" sz="1400" b="1" dirty="0"/>
              <a:t>НАУЧНО-ПОЭТИЧЕСКИЙ </a:t>
            </a:r>
            <a:r>
              <a:rPr lang="ru-RU" sz="1400" b="1" dirty="0" smtClean="0"/>
              <a:t>ВЕЧЕР</a:t>
            </a:r>
            <a:br>
              <a:rPr lang="ru-RU" sz="1400" b="1" dirty="0" smtClean="0"/>
            </a:br>
            <a:r>
              <a:rPr lang="ru-RU" sz="1400" b="1" dirty="0" smtClean="0"/>
              <a:t> </a:t>
            </a:r>
            <a:r>
              <a:rPr lang="ru-RU" sz="1400" b="1" dirty="0"/>
              <a:t>«Я СЛЫШУ ШЕПОТ МУЗ…»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7283" y="1509596"/>
            <a:ext cx="3138734" cy="23521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125" y="1509596"/>
            <a:ext cx="2273052" cy="3817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Объект 2"/>
          <p:cNvSpPr txBox="1">
            <a:spLocks/>
          </p:cNvSpPr>
          <p:nvPr/>
        </p:nvSpPr>
        <p:spPr>
          <a:xfrm>
            <a:off x="1606229" y="3665959"/>
            <a:ext cx="2624728" cy="397024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marL="365760" indent="-283464" algn="l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37744" algn="l" rtl="0" eaLnBrk="1" latinLnBrk="0" hangingPunct="1">
              <a:lnSpc>
                <a:spcPct val="100000"/>
              </a:lnSpc>
              <a:spcBef>
                <a:spcPts val="550"/>
              </a:spcBef>
              <a:buClr>
                <a:schemeClr val="accent1"/>
              </a:buClr>
              <a:buFont typeface="Verdana"/>
              <a:buChar char="◦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86968" indent="-22860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Char char="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173736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3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98448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0876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1907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024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3055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82296" indent="0">
              <a:buFont typeface="Wingdings 2"/>
              <a:buNone/>
            </a:pP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903509" y="6568417"/>
            <a:ext cx="459562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/>
              <a:t>ВЕЧЕР-ДИАЛОГ «НЕ ГАСНЕТ ПАМЯТИ СВЕЧА!»</a:t>
            </a:r>
            <a:endParaRPr lang="ru-RU" sz="14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112962" y="3872030"/>
            <a:ext cx="525923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/>
              <a:t>ВЕЧЕР-ВСТРЕЧА «Я РОДОМ НЕ ИЗ ДЕТСТВА – ИЗ ВОЙНЫ»</a:t>
            </a:r>
            <a:endParaRPr lang="ru-RU" sz="1400" b="1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8481" y="4177561"/>
            <a:ext cx="2225675" cy="2341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0171" y="0"/>
            <a:ext cx="930150" cy="9353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22450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9497" y="764703"/>
            <a:ext cx="2338764" cy="43097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764702"/>
            <a:ext cx="2577999" cy="4309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Объект 2"/>
          <p:cNvSpPr txBox="1">
            <a:spLocks/>
          </p:cNvSpPr>
          <p:nvPr/>
        </p:nvSpPr>
        <p:spPr>
          <a:xfrm>
            <a:off x="5280471" y="5337212"/>
            <a:ext cx="3416816" cy="720080"/>
          </a:xfrm>
          <a:prstGeom prst="rect">
            <a:avLst/>
          </a:prstGeom>
        </p:spPr>
        <p:txBody>
          <a:bodyPr>
            <a:noAutofit/>
          </a:bodyPr>
          <a:lstStyle>
            <a:lvl1pPr marL="365760" indent="-283464" algn="l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37744" algn="l" rtl="0" eaLnBrk="1" latinLnBrk="0" hangingPunct="1">
              <a:lnSpc>
                <a:spcPct val="100000"/>
              </a:lnSpc>
              <a:spcBef>
                <a:spcPts val="550"/>
              </a:spcBef>
              <a:buClr>
                <a:schemeClr val="accent1"/>
              </a:buClr>
              <a:buFont typeface="Verdana"/>
              <a:buChar char="◦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86968" indent="-22860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Char char="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173736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3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98448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0876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1907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024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3055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82296" indent="0" algn="ctr">
              <a:spcBef>
                <a:spcPts val="0"/>
              </a:spcBef>
              <a:buNone/>
            </a:pPr>
            <a:r>
              <a:rPr lang="ru-RU" sz="1400" dirty="0" smtClean="0"/>
              <a:t> </a:t>
            </a:r>
            <a:r>
              <a:rPr lang="ru-RU" sz="1400" b="1" dirty="0" smtClean="0"/>
              <a:t>ТВОРЧЕСКАЯ  ВСТРЕЧА ВЫПУСКНИКОВ  ВУЗА </a:t>
            </a:r>
            <a:br>
              <a:rPr lang="ru-RU" sz="1400" b="1" dirty="0" smtClean="0"/>
            </a:br>
            <a:r>
              <a:rPr lang="ru-RU" sz="1400" b="1" dirty="0" smtClean="0"/>
              <a:t>С  ПЕРВОКУРСНИКАМИ </a:t>
            </a:r>
            <a:endParaRPr lang="ru-RU" sz="1400" b="1" dirty="0"/>
          </a:p>
        </p:txBody>
      </p:sp>
      <p:sp>
        <p:nvSpPr>
          <p:cNvPr id="10" name="Объект 2"/>
          <p:cNvSpPr txBox="1">
            <a:spLocks/>
          </p:cNvSpPr>
          <p:nvPr/>
        </p:nvSpPr>
        <p:spPr>
          <a:xfrm>
            <a:off x="1317984" y="5301208"/>
            <a:ext cx="3119709" cy="792088"/>
          </a:xfrm>
          <a:prstGeom prst="rect">
            <a:avLst/>
          </a:prstGeom>
        </p:spPr>
        <p:txBody>
          <a:bodyPr>
            <a:normAutofit fontScale="32500" lnSpcReduction="20000"/>
          </a:bodyPr>
          <a:lstStyle>
            <a:lvl1pPr marL="365760" indent="-283464" algn="l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37744" algn="l" rtl="0" eaLnBrk="1" latinLnBrk="0" hangingPunct="1">
              <a:lnSpc>
                <a:spcPct val="100000"/>
              </a:lnSpc>
              <a:spcBef>
                <a:spcPts val="550"/>
              </a:spcBef>
              <a:buClr>
                <a:schemeClr val="accent1"/>
              </a:buClr>
              <a:buFont typeface="Verdana"/>
              <a:buChar char="◦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86968" indent="-22860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2"/>
              </a:buClr>
              <a:buFont typeface="Wingdings 2"/>
              <a:buChar char="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173736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3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98448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0876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1907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0240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30552" indent="-18288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82296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ru-RU" dirty="0" smtClean="0"/>
              <a:t> </a:t>
            </a:r>
            <a:r>
              <a:rPr lang="ru-RU" sz="4300" b="1" dirty="0" smtClean="0"/>
              <a:t>ТВОРЧЕСКАЯ  ВСТРЕЧА, ПОСВЯЩЕННАЯ  ВСЕМИРНОМУ ДНЮ  ФИЛОСОФИИ </a:t>
            </a:r>
            <a:endParaRPr lang="ru-RU" sz="4300" b="1" dirty="0"/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3277" y="-4141"/>
            <a:ext cx="988020" cy="9934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75305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476672"/>
            <a:ext cx="7498080" cy="1143000"/>
          </a:xfrm>
        </p:spPr>
        <p:txBody>
          <a:bodyPr>
            <a:noAutofit/>
          </a:bodyPr>
          <a:lstStyle/>
          <a:p>
            <a:pPr algn="ctr"/>
            <a:r>
              <a:rPr lang="ru-RU" sz="4400" b="1" dirty="0" smtClean="0"/>
              <a:t>Библиотека  будущего</a:t>
            </a:r>
            <a:r>
              <a:rPr lang="ru-RU" sz="4400" b="1" dirty="0"/>
              <a:t>:</a:t>
            </a:r>
            <a:r>
              <a:rPr lang="ru-RU" sz="4400" b="1" dirty="0" smtClean="0"/>
              <a:t/>
            </a:r>
            <a:br>
              <a:rPr lang="ru-RU" sz="4400" b="1" dirty="0" smtClean="0"/>
            </a:br>
            <a:r>
              <a:rPr lang="ru-RU" sz="4400" b="1" dirty="0" smtClean="0"/>
              <a:t>6  трендов  развития</a:t>
            </a:r>
            <a:endParaRPr lang="ru-RU" sz="44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03648" y="2132856"/>
            <a:ext cx="7498080" cy="4392488"/>
          </a:xfrm>
        </p:spPr>
        <p:txBody>
          <a:bodyPr>
            <a:noAutofit/>
          </a:bodyPr>
          <a:lstStyle/>
          <a:p>
            <a:r>
              <a:rPr lang="ru-RU" sz="3000" b="1" dirty="0" smtClean="0"/>
              <a:t>Современные  сервисы  </a:t>
            </a:r>
            <a:r>
              <a:rPr lang="en-US" sz="3000" b="1" dirty="0" smtClean="0"/>
              <a:t>online</a:t>
            </a:r>
            <a:r>
              <a:rPr lang="ru-RU" sz="3000" b="1" dirty="0" smtClean="0"/>
              <a:t>-доступа</a:t>
            </a:r>
          </a:p>
          <a:p>
            <a:r>
              <a:rPr lang="ru-RU" sz="3000" b="1" dirty="0" smtClean="0"/>
              <a:t>Информационно-аналитический центр</a:t>
            </a:r>
          </a:p>
          <a:p>
            <a:r>
              <a:rPr lang="ru-RU" sz="3000" b="1" dirty="0" smtClean="0"/>
              <a:t>Развитие  ресурсной  базы</a:t>
            </a:r>
          </a:p>
          <a:p>
            <a:r>
              <a:rPr lang="ru-RU" sz="3000" b="1" dirty="0" err="1" smtClean="0"/>
              <a:t>Мультиформатная</a:t>
            </a:r>
            <a:r>
              <a:rPr lang="ru-RU" sz="3000" b="1" dirty="0" smtClean="0"/>
              <a:t>  медиа среда</a:t>
            </a:r>
          </a:p>
          <a:p>
            <a:r>
              <a:rPr lang="ru-RU" sz="3000" b="1" dirty="0" smtClean="0"/>
              <a:t>Клуб живого общения</a:t>
            </a:r>
          </a:p>
          <a:p>
            <a:r>
              <a:rPr lang="ru-RU" sz="3000" b="1" dirty="0" smtClean="0"/>
              <a:t>Центр сохранения локальной культуры</a:t>
            </a:r>
            <a:endParaRPr lang="ru-RU" sz="3000" b="1" dirty="0"/>
          </a:p>
        </p:txBody>
      </p:sp>
    </p:spTree>
    <p:extLst>
      <p:ext uri="{BB962C8B-B14F-4D97-AF65-F5344CB8AC3E}">
        <p14:creationId xmlns:p14="http://schemas.microsoft.com/office/powerpoint/2010/main" val="349321920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476672"/>
            <a:ext cx="7556514" cy="5674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871443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94979" y="4869160"/>
            <a:ext cx="7714104" cy="1872208"/>
          </a:xfrm>
        </p:spPr>
        <p:txBody>
          <a:bodyPr>
            <a:normAutofit/>
          </a:bodyPr>
          <a:lstStyle/>
          <a:p>
            <a:pPr marL="82296" indent="0" algn="just">
              <a:buNone/>
            </a:pPr>
            <a:r>
              <a:rPr lang="ru-RU" sz="2000" b="1" dirty="0" smtClean="0"/>
              <a:t>Сначала библиотека располагалась </a:t>
            </a:r>
            <a:r>
              <a:rPr lang="ru-RU" sz="2000" b="1" dirty="0"/>
              <a:t>по </a:t>
            </a:r>
            <a:r>
              <a:rPr lang="ru-RU" sz="2000" b="1" dirty="0" smtClean="0"/>
              <a:t>адресу ул. Урицкого,125. </a:t>
            </a:r>
            <a:br>
              <a:rPr lang="ru-RU" sz="2000" b="1" dirty="0" smtClean="0"/>
            </a:br>
            <a:r>
              <a:rPr lang="ru-RU" sz="2000" b="1" dirty="0" smtClean="0"/>
              <a:t>С 1952 по 1963 гг</a:t>
            </a:r>
            <a:r>
              <a:rPr lang="ru-RU" sz="2000" b="1" dirty="0"/>
              <a:t>. </a:t>
            </a:r>
            <a:r>
              <a:rPr lang="ru-RU" sz="2000" b="1" dirty="0" smtClean="0"/>
              <a:t>она уже занимала </a:t>
            </a:r>
            <a:r>
              <a:rPr lang="ru-RU" sz="2000" b="1" dirty="0"/>
              <a:t>более просторное помещение </a:t>
            </a:r>
            <a:r>
              <a:rPr lang="ru-RU" sz="2000" b="1" dirty="0" smtClean="0"/>
              <a:t>на ул</a:t>
            </a:r>
            <a:r>
              <a:rPr lang="ru-RU" sz="2000" b="1" dirty="0"/>
              <a:t>. К</a:t>
            </a:r>
            <a:r>
              <a:rPr lang="ru-RU" sz="2000" b="1" dirty="0" smtClean="0"/>
              <a:t>. Маркса</a:t>
            </a:r>
            <a:r>
              <a:rPr lang="ru-RU" sz="2000" b="1" dirty="0"/>
              <a:t>, 124. В 1963 </a:t>
            </a:r>
            <a:r>
              <a:rPr lang="ru-RU" sz="2000" b="1" dirty="0" smtClean="0"/>
              <a:t>г. библиотека переехала в новое  здание </a:t>
            </a:r>
            <a:r>
              <a:rPr lang="ru-RU" sz="2000" b="1" dirty="0"/>
              <a:t>на </a:t>
            </a:r>
            <a:r>
              <a:rPr lang="ru-RU" sz="2000" b="1" dirty="0" smtClean="0"/>
              <a:t>ул.  </a:t>
            </a:r>
            <a:r>
              <a:rPr lang="ru-RU" sz="2000" b="1" dirty="0"/>
              <a:t>Партизана </a:t>
            </a:r>
            <a:r>
              <a:rPr lang="ru-RU" sz="2000" b="1" dirty="0" smtClean="0"/>
              <a:t>Железняка, где находится и поныне. Штат сотрудников в то время составлял  5 человек. </a:t>
            </a:r>
            <a:endParaRPr lang="ru-RU" sz="20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7433" y="260648"/>
            <a:ext cx="4500501" cy="280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9128" y="2420888"/>
            <a:ext cx="4369955" cy="2376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109439"/>
            <a:ext cx="971600" cy="9769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40606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Smirnovalv.KGMU\Рабочий стол\УБИЦ\и 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667111"/>
            <a:ext cx="4359005" cy="2841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39068" y="4581128"/>
            <a:ext cx="7498080" cy="2088232"/>
          </a:xfrm>
        </p:spPr>
        <p:txBody>
          <a:bodyPr>
            <a:normAutofit lnSpcReduction="10000"/>
          </a:bodyPr>
          <a:lstStyle/>
          <a:p>
            <a:pPr marL="82296" indent="0" algn="just">
              <a:buNone/>
            </a:pPr>
            <a:r>
              <a:rPr lang="ru-RU" sz="2000" b="1" dirty="0"/>
              <a:t>В семидесятые </a:t>
            </a:r>
            <a:r>
              <a:rPr lang="ru-RU" sz="2000" b="1" dirty="0" smtClean="0"/>
              <a:t>- </a:t>
            </a:r>
            <a:r>
              <a:rPr lang="ru-RU" sz="2000" b="1" dirty="0"/>
              <a:t>восьмидесятые </a:t>
            </a:r>
            <a:r>
              <a:rPr lang="ru-RU" sz="2000" b="1" dirty="0" smtClean="0"/>
              <a:t>годы начался </a:t>
            </a:r>
            <a:r>
              <a:rPr lang="ru-RU" sz="2000" b="1" dirty="0"/>
              <a:t>новый этап развития библиотеки — превращение </a:t>
            </a:r>
            <a:r>
              <a:rPr lang="ru-RU" sz="2000" b="1" dirty="0" smtClean="0"/>
              <a:t>её </a:t>
            </a:r>
            <a:br>
              <a:rPr lang="ru-RU" sz="2000" b="1" dirty="0" smtClean="0"/>
            </a:br>
            <a:r>
              <a:rPr lang="ru-RU" sz="2000" b="1" dirty="0" smtClean="0"/>
              <a:t>в </a:t>
            </a:r>
            <a:r>
              <a:rPr lang="ru-RU" sz="2000" b="1" dirty="0"/>
              <a:t>многофункциональное подразделение вуза. Интенсивно </a:t>
            </a:r>
            <a:r>
              <a:rPr lang="ru-RU" sz="2000" b="1" dirty="0" smtClean="0"/>
              <a:t>пополнялся </a:t>
            </a:r>
            <a:r>
              <a:rPr lang="ru-RU" sz="2000" b="1" dirty="0"/>
              <a:t>фонд, </a:t>
            </a:r>
            <a:r>
              <a:rPr lang="ru-RU" sz="2000" b="1" dirty="0" smtClean="0"/>
              <a:t>совершенствовалась </a:t>
            </a:r>
            <a:r>
              <a:rPr lang="ru-RU" sz="2000" b="1" dirty="0"/>
              <a:t>структура, </a:t>
            </a:r>
            <a:r>
              <a:rPr lang="ru-RU" sz="2000" b="1" dirty="0" smtClean="0"/>
              <a:t>появились </a:t>
            </a:r>
            <a:r>
              <a:rPr lang="ru-RU" sz="2000" b="1" dirty="0"/>
              <a:t>новые отделы. </a:t>
            </a:r>
            <a:r>
              <a:rPr lang="ru-RU" sz="2000" b="1" dirty="0" smtClean="0"/>
              <a:t>Продолжалось </a:t>
            </a:r>
            <a:r>
              <a:rPr lang="ru-RU" sz="2000" b="1" dirty="0"/>
              <a:t>формирование фонда иностранной литературы, который сегодня является гордостью библиотеки. </a:t>
            </a:r>
          </a:p>
        </p:txBody>
      </p:sp>
      <p:pic>
        <p:nvPicPr>
          <p:cNvPr id="1027" name="Picture 3" descr="C:\Documents and Settings\Smirnovalv.KGMU\Рабочий стол\УБИЦ\и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60648"/>
            <a:ext cx="4232014" cy="3053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14289"/>
            <a:ext cx="1074167" cy="10801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7732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31640" y="4797152"/>
            <a:ext cx="7498080" cy="1872208"/>
          </a:xfrm>
        </p:spPr>
        <p:txBody>
          <a:bodyPr>
            <a:normAutofit fontScale="62500" lnSpcReduction="20000"/>
          </a:bodyPr>
          <a:lstStyle/>
          <a:p>
            <a:pPr marL="82296" indent="0" algn="just">
              <a:buNone/>
            </a:pPr>
            <a:r>
              <a:rPr lang="ru-RU" b="1" dirty="0"/>
              <a:t>В </a:t>
            </a:r>
            <a:r>
              <a:rPr lang="ru-RU" b="1" dirty="0" smtClean="0"/>
              <a:t>девяностые годы библиотека начала оснащаться </a:t>
            </a:r>
            <a:r>
              <a:rPr lang="ru-RU" b="1" dirty="0"/>
              <a:t>современными техническими средствами, </a:t>
            </a:r>
            <a:r>
              <a:rPr lang="ru-RU" b="1" dirty="0" smtClean="0"/>
              <a:t>была приобретена </a:t>
            </a:r>
            <a:r>
              <a:rPr lang="ru-RU" b="1" dirty="0"/>
              <a:t>автоматизированная библиотечная система «</a:t>
            </a:r>
            <a:r>
              <a:rPr lang="ru-RU" b="1" dirty="0" err="1"/>
              <a:t>Либер</a:t>
            </a:r>
            <a:r>
              <a:rPr lang="ru-RU" b="1" dirty="0"/>
              <a:t>» (позднее её </a:t>
            </a:r>
            <a:r>
              <a:rPr lang="ru-RU" b="1" dirty="0" smtClean="0"/>
              <a:t>сменила </a:t>
            </a:r>
            <a:r>
              <a:rPr lang="ru-RU" b="1" dirty="0"/>
              <a:t>новая версия «</a:t>
            </a:r>
            <a:r>
              <a:rPr lang="ru-RU" b="1" dirty="0" err="1"/>
              <a:t>Absotheque</a:t>
            </a:r>
            <a:r>
              <a:rPr lang="ru-RU" b="1" dirty="0"/>
              <a:t> </a:t>
            </a:r>
            <a:r>
              <a:rPr lang="ru-RU" b="1" dirty="0" err="1"/>
              <a:t>Unicode</a:t>
            </a:r>
            <a:r>
              <a:rPr lang="ru-RU" b="1" dirty="0"/>
              <a:t>»), получен доступ в сеть Интернет. С 1999 г. началось активное использование научной электронной библиотеки e-LIBRARY, библиотеки </a:t>
            </a:r>
            <a:r>
              <a:rPr lang="ru-RU" b="1" dirty="0" err="1"/>
              <a:t>Стэнфордского</a:t>
            </a:r>
            <a:r>
              <a:rPr lang="ru-RU" b="1" dirty="0"/>
              <a:t> университета, а также </a:t>
            </a:r>
            <a:r>
              <a:rPr lang="ru-RU" b="1" dirty="0" smtClean="0"/>
              <a:t>БД  </a:t>
            </a:r>
            <a:r>
              <a:rPr lang="ru-RU" b="1" dirty="0"/>
              <a:t>EBSCO.</a:t>
            </a:r>
          </a:p>
          <a:p>
            <a:pPr marL="82296" indent="0" algn="just">
              <a:buNone/>
            </a:pPr>
            <a:endParaRPr lang="ru-RU" b="1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8228" y="1147763"/>
            <a:ext cx="4612205" cy="3457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214933"/>
            <a:ext cx="2700491" cy="3601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3940" y="-4761"/>
            <a:ext cx="980060" cy="985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41144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03648" y="4941168"/>
            <a:ext cx="7498080" cy="1728192"/>
          </a:xfrm>
        </p:spPr>
        <p:txBody>
          <a:bodyPr>
            <a:normAutofit/>
          </a:bodyPr>
          <a:lstStyle/>
          <a:p>
            <a:pPr marL="82296" indent="0" algn="just">
              <a:buNone/>
            </a:pPr>
            <a:r>
              <a:rPr lang="ru-RU" sz="2000" b="1" dirty="0"/>
              <a:t>В 2011 </a:t>
            </a:r>
            <a:r>
              <a:rPr lang="ru-RU" sz="2000" b="1" dirty="0" smtClean="0"/>
              <a:t>г. </a:t>
            </a:r>
            <a:r>
              <a:rPr lang="ru-RU" sz="2000" b="1" dirty="0"/>
              <a:t>научная библиотека преобразована в Университетский библиотечный информационный </a:t>
            </a:r>
            <a:r>
              <a:rPr lang="ru-RU" sz="2000" b="1" dirty="0" smtClean="0"/>
              <a:t>центр под руководством Ирины </a:t>
            </a:r>
            <a:r>
              <a:rPr lang="ru-RU" sz="2000" b="1" dirty="0"/>
              <a:t>А</a:t>
            </a:r>
            <a:r>
              <a:rPr lang="ru-RU" sz="2000" b="1" dirty="0" smtClean="0"/>
              <a:t>лександровны </a:t>
            </a:r>
            <a:r>
              <a:rPr lang="ru-RU" sz="2000" b="1" dirty="0" err="1" smtClean="0"/>
              <a:t>Шереметовой</a:t>
            </a:r>
            <a:r>
              <a:rPr lang="ru-RU" sz="2000" b="1" dirty="0" smtClean="0"/>
              <a:t>. </a:t>
            </a:r>
            <a:r>
              <a:rPr lang="ru-RU" sz="2000" b="1" dirty="0"/>
              <a:t>В его состав вошел Центр научно–медицинской и патентной информации. 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1779539"/>
            <a:ext cx="4776244" cy="2971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60648"/>
            <a:ext cx="2543869" cy="4502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3378" y="0"/>
            <a:ext cx="1002159" cy="10077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96754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13891" y="4941168"/>
            <a:ext cx="7498080" cy="1656184"/>
          </a:xfrm>
        </p:spPr>
        <p:txBody>
          <a:bodyPr>
            <a:normAutofit/>
          </a:bodyPr>
          <a:lstStyle/>
          <a:p>
            <a:pPr marL="82296" indent="0" algn="just">
              <a:buNone/>
            </a:pPr>
            <a:r>
              <a:rPr lang="ru-RU" sz="2000" b="1" dirty="0" smtClean="0"/>
              <a:t>Отдел </a:t>
            </a:r>
            <a:r>
              <a:rPr lang="ru-RU" sz="2000" b="1" dirty="0"/>
              <a:t>научно-медицинской </a:t>
            </a:r>
            <a:r>
              <a:rPr lang="ru-RU" sz="2000" b="1" dirty="0" smtClean="0"/>
              <a:t>информации был создан в 1983 г.</a:t>
            </a:r>
            <a:br>
              <a:rPr lang="ru-RU" sz="2000" b="1" dirty="0" smtClean="0"/>
            </a:br>
            <a:r>
              <a:rPr lang="ru-RU" sz="2000" b="1" dirty="0" smtClean="0"/>
              <a:t> </a:t>
            </a:r>
            <a:r>
              <a:rPr lang="ru-RU" sz="2000" b="1" dirty="0"/>
              <a:t>В 1992 </a:t>
            </a:r>
            <a:r>
              <a:rPr lang="ru-RU" sz="2000" b="1" dirty="0" smtClean="0"/>
              <a:t>г. </a:t>
            </a:r>
            <a:r>
              <a:rPr lang="ru-RU" sz="2000" b="1" dirty="0"/>
              <a:t>по решению ректора Б.С. Гракова к </a:t>
            </a:r>
            <a:r>
              <a:rPr lang="ru-RU" sz="2000" b="1" dirty="0" smtClean="0"/>
              <a:t>нему присоединили </a:t>
            </a:r>
            <a:r>
              <a:rPr lang="ru-RU" sz="2000" b="1" dirty="0"/>
              <a:t>сектор патентной информации. Возглавила отдел научно-медицинской и патентной информации (ОНМПИ) Людмила Борисовна Лившиц.  </a:t>
            </a:r>
            <a:endParaRPr lang="ru-RU" sz="20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1202" y="2352880"/>
            <a:ext cx="1637204" cy="2304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8083" y="404664"/>
            <a:ext cx="5888039" cy="4252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9804" y="4763"/>
            <a:ext cx="1004196" cy="10097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20201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59632" y="4365104"/>
            <a:ext cx="7498080" cy="2376264"/>
          </a:xfrm>
        </p:spPr>
        <p:txBody>
          <a:bodyPr>
            <a:normAutofit fontScale="62500" lnSpcReduction="20000"/>
          </a:bodyPr>
          <a:lstStyle/>
          <a:p>
            <a:pPr marL="82296" indent="0" algn="just">
              <a:buNone/>
            </a:pPr>
            <a:r>
              <a:rPr lang="ru-RU" b="1" dirty="0"/>
              <a:t>Патентовед отдела Валентина Алексеевна Годенко, которая </a:t>
            </a: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>в </a:t>
            </a:r>
            <a:r>
              <a:rPr lang="ru-RU" b="1" dirty="0"/>
              <a:t>настоящее время является заведующей сектором патентной информации, оказывала консультативную помощь </a:t>
            </a: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>в </a:t>
            </a:r>
            <a:r>
              <a:rPr lang="ru-RU" b="1" dirty="0"/>
              <a:t>проведении патентного поиска, оформлении заявок на рационализаторские предложения, изобретения, полезные </a:t>
            </a:r>
            <a:r>
              <a:rPr lang="ru-RU" b="1" dirty="0" smtClean="0"/>
              <a:t>модели аспирантам</a:t>
            </a:r>
            <a:r>
              <a:rPr lang="ru-RU" b="1" dirty="0"/>
              <a:t>, докторантам, соискателям и преподавателям. Работа в этом направлении продолжается и сегодня.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1988840"/>
            <a:ext cx="1577583" cy="2103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5518" y="461442"/>
            <a:ext cx="5760640" cy="3615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44624"/>
            <a:ext cx="1015952" cy="10215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2382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лнцестояние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2568</TotalTime>
  <Words>1506</Words>
  <Application>Microsoft Office PowerPoint</Application>
  <PresentationFormat>Экран (4:3)</PresentationFormat>
  <Paragraphs>137</Paragraphs>
  <Slides>36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37" baseType="lpstr">
      <vt:lpstr>Солнцестояние</vt:lpstr>
      <vt:lpstr>Университетский   библиотечный информационный   центр</vt:lpstr>
      <vt:lpstr>История  Библиотечного центра: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2012 год </vt:lpstr>
      <vt:lpstr>VI  Красноярская  ярмарка книжной  культуры:</vt:lpstr>
      <vt:lpstr>2013 год</vt:lpstr>
      <vt:lpstr>Презентация PowerPoint</vt:lpstr>
      <vt:lpstr>2015 год</vt:lpstr>
      <vt:lpstr>Руководство  Библиотечным центром  (хронология):</vt:lpstr>
      <vt:lpstr>Кадровый  состав  Центра:</vt:lpstr>
      <vt:lpstr>Участие  в  конференциях:</vt:lpstr>
      <vt:lpstr>Презентация PowerPoint</vt:lpstr>
      <vt:lpstr>Презентация PowerPoint</vt:lpstr>
      <vt:lpstr>Награды  сотрудников  Центра Благодарственные  письма:</vt:lpstr>
      <vt:lpstr> Почетные  грамоты   Министерства  здравоохранения  РФ:   </vt:lpstr>
      <vt:lpstr>Грамота  КрасГМУ  в  номинации  «Лучший  работник  по  должности»:</vt:lpstr>
      <vt:lpstr>Основные  итоги  работы:</vt:lpstr>
      <vt:lpstr>Грантовая  поддержка:</vt:lpstr>
      <vt:lpstr>2014 год Гранты  РФФИ</vt:lpstr>
      <vt:lpstr>2015 год Трэвел-гранты</vt:lpstr>
      <vt:lpstr>2016 год Открытый  конкурс  Министерства образования  и  науки  РФ</vt:lpstr>
      <vt:lpstr>Фонд  Библиотечного  центра:</vt:lpstr>
      <vt:lpstr>В  течение  года:</vt:lpstr>
      <vt:lpstr>Электронные  ресурсы Электронные  базы  данных, генерируемые  Центром:</vt:lpstr>
      <vt:lpstr>Приобретённые  информационные ресурсы:</vt:lpstr>
      <vt:lpstr>Уникальные  коллекции Библиотечного  центра:</vt:lpstr>
      <vt:lpstr>Крупные  массовые  мероприятия  Центра:</vt:lpstr>
      <vt:lpstr>Презентация PowerPoint</vt:lpstr>
      <vt:lpstr>Библиотека  будущего: 6  трендов  развития</vt:lpstr>
      <vt:lpstr>Презентация PowerPoint</vt:lpstr>
    </vt:vector>
  </TitlesOfParts>
  <Company>SL KrasGMU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СмирноваЛВ</dc:creator>
  <cp:lastModifiedBy>СмирноваЛВ</cp:lastModifiedBy>
  <cp:revision>197</cp:revision>
  <dcterms:created xsi:type="dcterms:W3CDTF">2016-04-07T08:29:54Z</dcterms:created>
  <dcterms:modified xsi:type="dcterms:W3CDTF">2016-06-01T07:19:00Z</dcterms:modified>
</cp:coreProperties>
</file>