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70" r:id="rId3"/>
    <p:sldId id="271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7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6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60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2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7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6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9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4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9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9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3C603-1CAD-45A1-B825-39E8861DFC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1D0B5-6F38-4EAB-959E-08D48A5D3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8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544" y="2229395"/>
            <a:ext cx="9144000" cy="2387600"/>
          </a:xfrm>
        </p:spPr>
        <p:txBody>
          <a:bodyPr>
            <a:normAutofit/>
          </a:bodyPr>
          <a:lstStyle/>
          <a:p>
            <a:r>
              <a:rPr lang="ru-RU" sz="5000" b="1" i="1" dirty="0" smtClean="0"/>
              <a:t>Переломы диафиза трубчатых костей на примере переломов бедра и голени</a:t>
            </a:r>
            <a:endParaRPr lang="ru-RU" sz="5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55726" y="5955029"/>
            <a:ext cx="4058194" cy="158278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Выполнил: ординатор 1 года </a:t>
            </a:r>
            <a:br>
              <a:rPr lang="ru-RU" sz="2000" dirty="0" smtClean="0"/>
            </a:br>
            <a:r>
              <a:rPr lang="ru-RU" sz="2000" dirty="0" err="1" smtClean="0"/>
              <a:t>Атакишиев</a:t>
            </a:r>
            <a:r>
              <a:rPr lang="ru-RU" sz="2000" dirty="0" smtClean="0"/>
              <a:t> Азер </a:t>
            </a:r>
            <a:r>
              <a:rPr lang="ru-RU" sz="2000" dirty="0" err="1" smtClean="0"/>
              <a:t>Атакиши</a:t>
            </a:r>
            <a:r>
              <a:rPr lang="ru-RU" sz="2000" dirty="0" smtClean="0"/>
              <a:t> </a:t>
            </a:r>
            <a:r>
              <a:rPr lang="ru-RU" sz="2000" dirty="0" err="1" smtClean="0"/>
              <a:t>оглы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4" y="0"/>
            <a:ext cx="2786742" cy="18500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1874" y="121920"/>
            <a:ext cx="90133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ФГБОУ ВО </a:t>
            </a:r>
            <a:r>
              <a:rPr lang="ru-RU" sz="2200" dirty="0" err="1" smtClean="0"/>
              <a:t>КрасГМУ</a:t>
            </a:r>
            <a:r>
              <a:rPr lang="ru-RU" sz="2200" dirty="0" smtClean="0"/>
              <a:t> им. проф. В.Ф. </a:t>
            </a:r>
            <a:r>
              <a:rPr lang="ru-RU" sz="2200" dirty="0" err="1" smtClean="0"/>
              <a:t>Войно-Ясенецкого</a:t>
            </a:r>
            <a:r>
              <a:rPr lang="ru-RU" sz="2200" dirty="0" smtClean="0"/>
              <a:t> Минздрава России </a:t>
            </a:r>
            <a:br>
              <a:rPr lang="ru-RU" sz="2200" dirty="0" smtClean="0"/>
            </a:br>
            <a:r>
              <a:rPr lang="ru-RU" sz="2200" dirty="0" smtClean="0"/>
              <a:t> Кафедра травматологии, ортопедии и нейрохирургии с курсом ПО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540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67682"/>
            <a:ext cx="12192000" cy="5990318"/>
          </a:xfrm>
        </p:spPr>
        <p:txBody>
          <a:bodyPr/>
          <a:lstStyle/>
          <a:p>
            <a:r>
              <a:rPr lang="ru-RU" dirty="0" smtClean="0"/>
              <a:t>По отношению к суставу: </a:t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dirty="0" err="1" smtClean="0"/>
              <a:t>Внекапсульные</a:t>
            </a:r>
            <a:r>
              <a:rPr lang="ru-RU" dirty="0" smtClean="0"/>
              <a:t>                                                           2. </a:t>
            </a:r>
            <a:r>
              <a:rPr lang="ru-RU" dirty="0" err="1" smtClean="0"/>
              <a:t>Внутрикапсульные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(внутрисуставные, околосуставные)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21" y="1894583"/>
            <a:ext cx="2956274" cy="26948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979" y="2193245"/>
            <a:ext cx="2645090" cy="260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4768"/>
            <a:ext cx="12192000" cy="5903232"/>
          </a:xfrm>
        </p:spPr>
        <p:txBody>
          <a:bodyPr/>
          <a:lstStyle/>
          <a:p>
            <a:r>
              <a:rPr lang="ru-RU" dirty="0" smtClean="0"/>
              <a:t>По степени повреждения: </a:t>
            </a:r>
            <a:br>
              <a:rPr lang="ru-RU" dirty="0" smtClean="0"/>
            </a:br>
            <a:r>
              <a:rPr lang="ru-RU" dirty="0" smtClean="0"/>
              <a:t>1. Полный                                                                                          2.Неполный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(по типу «зеленой веточки»)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79" y="2121877"/>
            <a:ext cx="3499860" cy="4632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33" y="1863635"/>
            <a:ext cx="2828641" cy="473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8311"/>
            <a:ext cx="10515600" cy="4351338"/>
          </a:xfrm>
        </p:spPr>
        <p:txBody>
          <a:bodyPr/>
          <a:lstStyle/>
          <a:p>
            <a:r>
              <a:rPr lang="ru-RU" dirty="0" smtClean="0"/>
              <a:t>По сопутствующим повреждениям: неосложненные, осложненные, комбинированные, сочетанные</a:t>
            </a:r>
          </a:p>
          <a:p>
            <a:r>
              <a:rPr lang="ru-RU" dirty="0" smtClean="0"/>
              <a:t>По плоскости излома: Опорные, </a:t>
            </a:r>
            <a:r>
              <a:rPr lang="ru-RU" dirty="0" err="1" smtClean="0"/>
              <a:t>неопорные</a:t>
            </a:r>
            <a:endParaRPr lang="ru-RU" dirty="0"/>
          </a:p>
          <a:p>
            <a:r>
              <a:rPr lang="ru-RU" dirty="0" smtClean="0"/>
              <a:t>По направлению плоскости: поперечные, поперечно-зубчатые , косые, косопоперечные, винтообразные, </a:t>
            </a:r>
            <a:r>
              <a:rPr lang="ru-RU" dirty="0" err="1" smtClean="0"/>
              <a:t>оскольчатые</a:t>
            </a:r>
            <a:r>
              <a:rPr lang="ru-RU" dirty="0" smtClean="0"/>
              <a:t>, многооскольчатые, продольные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609" y="3971564"/>
            <a:ext cx="2929356" cy="2886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965" y="3971564"/>
            <a:ext cx="919749" cy="3017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51" y="4091818"/>
            <a:ext cx="967771" cy="26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22" y="-287383"/>
            <a:ext cx="11904617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Классификация перелома диафиза бедра по АО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17" y="514668"/>
            <a:ext cx="11016343" cy="66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Классификация перелома диафиза б\берцовой и м\берцовой кости по АО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073" y="1179906"/>
            <a:ext cx="9788435" cy="563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Группы переломов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8642"/>
            <a:ext cx="10515600" cy="4351338"/>
          </a:xfrm>
        </p:spPr>
        <p:txBody>
          <a:bodyPr/>
          <a:lstStyle/>
          <a:p>
            <a:r>
              <a:rPr lang="ru-RU" dirty="0" smtClean="0"/>
              <a:t>Переломы без смещения – гипсовая </a:t>
            </a:r>
            <a:r>
              <a:rPr lang="ru-RU" dirty="0" err="1" smtClean="0"/>
              <a:t>иммобилицазия</a:t>
            </a:r>
            <a:r>
              <a:rPr lang="ru-RU" dirty="0" smtClean="0"/>
              <a:t> до сращения перелома</a:t>
            </a:r>
          </a:p>
          <a:p>
            <a:r>
              <a:rPr lang="ru-RU" dirty="0" smtClean="0"/>
              <a:t>Переломы со смещением по углом – одномоментная ручная репозиция  + гипсовая иммобилизация</a:t>
            </a:r>
          </a:p>
          <a:p>
            <a:r>
              <a:rPr lang="ru-RU" dirty="0" smtClean="0"/>
              <a:t>С захождением отломков – скелетное вытяжение + оперативное лечение</a:t>
            </a:r>
          </a:p>
          <a:p>
            <a:r>
              <a:rPr lang="ru-RU" dirty="0" smtClean="0"/>
              <a:t>С расхождением отломков – только оперативное лечение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951" y="4293344"/>
            <a:ext cx="3879420" cy="2564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479" y="4146255"/>
            <a:ext cx="2331922" cy="2606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352" y="4093818"/>
            <a:ext cx="1766838" cy="26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Виды остеосинтеза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7018"/>
            <a:ext cx="12192000" cy="5850981"/>
          </a:xfrm>
        </p:spPr>
        <p:txBody>
          <a:bodyPr/>
          <a:lstStyle/>
          <a:p>
            <a:r>
              <a:rPr lang="ru-RU" dirty="0" smtClean="0"/>
              <a:t>Наружный остеосинтез : Аппараты внешней фиксации, аппарат </a:t>
            </a:r>
            <a:r>
              <a:rPr lang="ru-RU" dirty="0" err="1" smtClean="0"/>
              <a:t>Илизарова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407" y="1755636"/>
            <a:ext cx="6114089" cy="39246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50" y="1745197"/>
            <a:ext cx="5517307" cy="35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Виды остеосинтеза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72184"/>
            <a:ext cx="12192000" cy="5885815"/>
          </a:xfrm>
        </p:spPr>
        <p:txBody>
          <a:bodyPr/>
          <a:lstStyle/>
          <a:p>
            <a:r>
              <a:rPr lang="ru-RU" dirty="0" smtClean="0"/>
              <a:t>Погружной остеосинтез: внутрикостный, накостный, </a:t>
            </a:r>
            <a:r>
              <a:rPr lang="ru-RU" dirty="0" err="1" smtClean="0"/>
              <a:t>чрезкостный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19" y="1773358"/>
            <a:ext cx="4334491" cy="32241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3620"/>
            <a:ext cx="4138019" cy="3863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6481" y="1598401"/>
            <a:ext cx="2843999" cy="44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Ошибки: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605"/>
            <a:ext cx="4474295" cy="51067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295" y="1190721"/>
            <a:ext cx="3333680" cy="5118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974" y="1202605"/>
            <a:ext cx="3636095" cy="51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880" y="696051"/>
            <a:ext cx="10515600" cy="1325563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08" y="1800072"/>
            <a:ext cx="3174457" cy="469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6" y="5381262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6" y="722812"/>
            <a:ext cx="7673628" cy="4528457"/>
          </a:xfrm>
        </p:spPr>
        <p:txBody>
          <a:bodyPr/>
          <a:lstStyle/>
          <a:p>
            <a:r>
              <a:rPr lang="ru-RU" dirty="0" smtClean="0"/>
              <a:t>Перелом кости – полное или частичное нарушение целостности кости при нагрузке, превышающей прочность травмирующего участка скелета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628" y="95794"/>
            <a:ext cx="4363021" cy="43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Анатомия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9900"/>
            <a:ext cx="4319451" cy="55624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085" y="0"/>
            <a:ext cx="5953069" cy="66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Типичное смещение отломков при переломе бедра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3144"/>
            <a:ext cx="4911634" cy="55165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верхней 1/3: проксимальный отломок смещается вперёд и кнаружи, </a:t>
            </a:r>
            <a:r>
              <a:rPr lang="ru-RU" dirty="0" smtClean="0"/>
              <a:t>дистальный </a:t>
            </a:r>
            <a:r>
              <a:rPr lang="ru-RU" dirty="0"/>
              <a:t>– </a:t>
            </a:r>
            <a:r>
              <a:rPr lang="ru-RU" dirty="0" err="1" smtClean="0"/>
              <a:t>кнутри</a:t>
            </a:r>
            <a:endParaRPr lang="ru-RU" dirty="0" smtClean="0"/>
          </a:p>
          <a:p>
            <a:r>
              <a:rPr lang="ru-RU" dirty="0"/>
              <a:t>в средней 1/3: разные варианты смещения и прежде всего – по </a:t>
            </a:r>
            <a:r>
              <a:rPr lang="ru-RU" dirty="0" smtClean="0"/>
              <a:t>длине</a:t>
            </a:r>
          </a:p>
          <a:p>
            <a:r>
              <a:rPr lang="ru-RU" dirty="0"/>
              <a:t>в нижней </a:t>
            </a:r>
            <a:r>
              <a:rPr lang="ru-RU" dirty="0" smtClean="0"/>
              <a:t>1/3: </a:t>
            </a:r>
            <a:r>
              <a:rPr lang="ru-RU" dirty="0"/>
              <a:t>проксимальный конец дистального отломка смещается кзади – возникает угроза повреждения сосудов и нерва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216" y="1091820"/>
            <a:ext cx="5385977" cy="53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9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9" y="-105138"/>
            <a:ext cx="10515600" cy="1325563"/>
          </a:xfrm>
        </p:spPr>
        <p:txBody>
          <a:bodyPr/>
          <a:lstStyle/>
          <a:p>
            <a:r>
              <a:rPr lang="ru-RU" dirty="0" smtClean="0"/>
              <a:t>Диагностика переломов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37" y="1007019"/>
            <a:ext cx="7748451" cy="36259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1. Абсолютные признаки: </a:t>
            </a:r>
            <a:br>
              <a:rPr lang="ru-RU" dirty="0" smtClean="0"/>
            </a:br>
            <a:r>
              <a:rPr lang="ru-RU" dirty="0" smtClean="0"/>
              <a:t> - патологическая подвижность после травмы</a:t>
            </a:r>
            <a:br>
              <a:rPr lang="ru-RU" dirty="0" smtClean="0"/>
            </a:br>
            <a:r>
              <a:rPr lang="ru-RU" dirty="0" smtClean="0"/>
              <a:t> - крепитация отломков </a:t>
            </a:r>
            <a:br>
              <a:rPr lang="ru-RU" dirty="0" smtClean="0"/>
            </a:br>
            <a:r>
              <a:rPr lang="ru-RU" dirty="0" smtClean="0"/>
              <a:t> - костная деформация после травмы</a:t>
            </a:r>
          </a:p>
          <a:p>
            <a:r>
              <a:rPr lang="ru-RU" dirty="0" smtClean="0"/>
              <a:t>2. Относительные признаки: </a:t>
            </a:r>
            <a:br>
              <a:rPr lang="ru-RU" dirty="0" smtClean="0"/>
            </a:br>
            <a:r>
              <a:rPr lang="ru-RU" dirty="0" smtClean="0"/>
              <a:t> - локальная боль </a:t>
            </a:r>
            <a:br>
              <a:rPr lang="ru-RU" dirty="0" smtClean="0"/>
            </a:br>
            <a:r>
              <a:rPr lang="ru-RU" dirty="0" smtClean="0"/>
              <a:t> - отек, сглаженность контуров</a:t>
            </a:r>
            <a:br>
              <a:rPr lang="ru-RU" dirty="0" smtClean="0"/>
            </a:br>
            <a:r>
              <a:rPr lang="ru-RU" dirty="0" smtClean="0"/>
              <a:t> - боль при нагрузке</a:t>
            </a:r>
            <a:br>
              <a:rPr lang="ru-RU" dirty="0" smtClean="0"/>
            </a:br>
            <a:r>
              <a:rPr lang="ru-RU" dirty="0" smtClean="0"/>
              <a:t> - нарушение функции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84" y="1742272"/>
            <a:ext cx="4825333" cy="484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7318"/>
            <a:ext cx="10515600" cy="4351338"/>
          </a:xfrm>
        </p:spPr>
        <p:txBody>
          <a:bodyPr/>
          <a:lstStyle/>
          <a:p>
            <a:r>
              <a:rPr lang="ru-RU" dirty="0" smtClean="0"/>
              <a:t> По механизму:</a:t>
            </a:r>
            <a:br>
              <a:rPr lang="ru-RU" dirty="0" smtClean="0"/>
            </a:br>
            <a:r>
              <a:rPr lang="ru-RU" dirty="0" smtClean="0"/>
              <a:t> 1. Прямой                                                     2. </a:t>
            </a:r>
            <a:r>
              <a:rPr lang="ru-RU" dirty="0"/>
              <a:t>Н</a:t>
            </a:r>
            <a:r>
              <a:rPr lang="ru-RU" dirty="0" smtClean="0"/>
              <a:t>епрямой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90" y="2036648"/>
            <a:ext cx="4118567" cy="2605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90" y="4641517"/>
            <a:ext cx="4431808" cy="21531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78431"/>
            <a:ext cx="5963746" cy="325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8377"/>
            <a:ext cx="10515600" cy="1325563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24437"/>
            <a:ext cx="12192000" cy="4351338"/>
          </a:xfrm>
        </p:spPr>
        <p:txBody>
          <a:bodyPr/>
          <a:lstStyle/>
          <a:p>
            <a:r>
              <a:rPr lang="ru-RU" dirty="0" smtClean="0"/>
              <a:t>По количеству повреждений: </a:t>
            </a:r>
            <a:br>
              <a:rPr lang="ru-RU" dirty="0" smtClean="0"/>
            </a:br>
            <a:r>
              <a:rPr lang="ru-RU" dirty="0" smtClean="0"/>
              <a:t>1. Одиночные                                                                  2. Множественные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96" y="1846218"/>
            <a:ext cx="2417744" cy="494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293" y="1846218"/>
            <a:ext cx="3540660" cy="49445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915" y="1994263"/>
            <a:ext cx="1797736" cy="45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9602"/>
            <a:ext cx="12192000" cy="4351338"/>
          </a:xfrm>
        </p:spPr>
        <p:txBody>
          <a:bodyPr/>
          <a:lstStyle/>
          <a:p>
            <a:r>
              <a:rPr lang="ru-RU" dirty="0" smtClean="0"/>
              <a:t>По наличию раневого канала:</a:t>
            </a:r>
            <a:br>
              <a:rPr lang="ru-RU" dirty="0" smtClean="0"/>
            </a:br>
            <a:r>
              <a:rPr lang="ru-RU" dirty="0" smtClean="0"/>
              <a:t>1. Открытые                                                                   2. Закрытые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5805"/>
            <a:ext cx="5480228" cy="3115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121" y="2225805"/>
            <a:ext cx="4784645" cy="31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7351"/>
            <a:ext cx="10515600" cy="4351338"/>
          </a:xfrm>
        </p:spPr>
        <p:txBody>
          <a:bodyPr/>
          <a:lstStyle/>
          <a:p>
            <a:r>
              <a:rPr lang="ru-RU" dirty="0" smtClean="0"/>
              <a:t>По месту перелома: </a:t>
            </a:r>
            <a:r>
              <a:rPr lang="ru-RU" dirty="0" err="1" smtClean="0"/>
              <a:t>метафизарные</a:t>
            </a:r>
            <a:r>
              <a:rPr lang="ru-RU" dirty="0" smtClean="0"/>
              <a:t>, </a:t>
            </a:r>
            <a:r>
              <a:rPr lang="ru-RU" dirty="0" err="1" smtClean="0"/>
              <a:t>эпифизарные</a:t>
            </a:r>
            <a:r>
              <a:rPr lang="ru-RU" dirty="0" err="1"/>
              <a:t>,</a:t>
            </a:r>
            <a:r>
              <a:rPr lang="ru-RU" dirty="0" err="1" smtClean="0"/>
              <a:t>диафизарные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903" y="1457131"/>
            <a:ext cx="6972405" cy="52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</TotalTime>
  <Words>256</Words>
  <Application>Microsoft Office PowerPoint</Application>
  <PresentationFormat>Широкоэкранный</PresentationFormat>
  <Paragraphs>41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Переломы диафиза трубчатых костей на примере переломов бедра и голени</vt:lpstr>
      <vt:lpstr>Презентация PowerPoint</vt:lpstr>
      <vt:lpstr>Анатомия</vt:lpstr>
      <vt:lpstr>Типичное смещение отломков при переломе бедра</vt:lpstr>
      <vt:lpstr>Диагностика переломов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</vt:lpstr>
      <vt:lpstr>Классификация перелома диафиза бедра по АО</vt:lpstr>
      <vt:lpstr>Классификация перелома диафиза б\берцовой и м\берцовой кости по АО</vt:lpstr>
      <vt:lpstr>Группы переломов</vt:lpstr>
      <vt:lpstr>Виды остеосинтеза</vt:lpstr>
      <vt:lpstr>Виды остеосинтеза</vt:lpstr>
      <vt:lpstr>Ошибки: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Переломы диафиза трубчатых костей на примере бедра и голени</dc:title>
  <dc:creator>Azer Atakishiev</dc:creator>
  <cp:lastModifiedBy>Azer Atakishiev</cp:lastModifiedBy>
  <cp:revision>13</cp:revision>
  <dcterms:created xsi:type="dcterms:W3CDTF">2022-10-24T10:09:39Z</dcterms:created>
  <dcterms:modified xsi:type="dcterms:W3CDTF">2022-10-26T07:27:47Z</dcterms:modified>
</cp:coreProperties>
</file>