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3EF71D-7DD2-48FB-9859-E10C13D46E33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24B720-3972-4788-BDF5-FB06822A93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404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Лекция №2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Иммунный ответ </a:t>
            </a:r>
            <a:br>
              <a:rPr lang="ru-RU" dirty="0" smtClean="0"/>
            </a:br>
            <a:r>
              <a:rPr lang="ru-RU" dirty="0" smtClean="0"/>
              <a:t>клеточного типа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00570"/>
            <a:ext cx="7406640" cy="171451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чужеродности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err="1" smtClean="0"/>
              <a:t>Ксеноантигены</a:t>
            </a:r>
            <a:r>
              <a:rPr lang="ru-RU" dirty="0" smtClean="0"/>
              <a:t> - не принадлежат особям данного вида. </a:t>
            </a:r>
          </a:p>
          <a:p>
            <a:pPr marL="596646" indent="-514350">
              <a:buAutoNum type="arabicPeriod"/>
            </a:pPr>
            <a:r>
              <a:rPr lang="ru-RU" dirty="0" smtClean="0"/>
              <a:t>Аллоантигены – антигены, которые вызывают одинаковый иммунный ответ у генетически различающихся особей одного вида. </a:t>
            </a:r>
          </a:p>
          <a:p>
            <a:pPr marL="596646" indent="-514350">
              <a:buAutoNum type="arabicPeriod"/>
            </a:pPr>
            <a:r>
              <a:rPr lang="ru-RU" dirty="0" err="1" smtClean="0"/>
              <a:t>Аутоантигены</a:t>
            </a:r>
            <a:r>
              <a:rPr lang="ru-RU" dirty="0" smtClean="0"/>
              <a:t> – вызывают аутоиммунные реакции.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типу вызываемого иммунного ответа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sz="3600" dirty="0" smtClean="0"/>
              <a:t>Иммуногены</a:t>
            </a:r>
          </a:p>
          <a:p>
            <a:pPr marL="596646" indent="-514350">
              <a:buAutoNum type="arabicPeriod"/>
            </a:pPr>
            <a:r>
              <a:rPr lang="ru-RU" sz="3600" dirty="0" smtClean="0"/>
              <a:t>Аллергены</a:t>
            </a:r>
          </a:p>
          <a:p>
            <a:pPr marL="596646" indent="-514350">
              <a:buAutoNum type="arabicPeriod"/>
            </a:pPr>
            <a:r>
              <a:rPr lang="ru-RU" sz="3600" dirty="0" smtClean="0"/>
              <a:t>Трансплантационные антигены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связи с тимусом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sz="3600" dirty="0" err="1" smtClean="0"/>
              <a:t>Т-зависимые</a:t>
            </a:r>
            <a:endParaRPr lang="ru-RU" sz="3600" dirty="0" smtClean="0"/>
          </a:p>
          <a:p>
            <a:pPr marL="596646" indent="-514350">
              <a:buAutoNum type="arabicPeriod"/>
            </a:pPr>
            <a:r>
              <a:rPr lang="ru-RU" sz="3600" dirty="0" err="1" smtClean="0"/>
              <a:t>Т-независимые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локализации в м/о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dirty="0" smtClean="0"/>
              <a:t>О - антигены - </a:t>
            </a:r>
            <a:r>
              <a:rPr lang="ru-RU" dirty="0" err="1" smtClean="0"/>
              <a:t>липополисахариды</a:t>
            </a:r>
            <a:r>
              <a:rPr lang="ru-RU" dirty="0" smtClean="0"/>
              <a:t> клеточной стенки.</a:t>
            </a:r>
          </a:p>
          <a:p>
            <a:pPr marL="596646" indent="-514350">
              <a:buAutoNum type="arabicPeriod"/>
            </a:pPr>
            <a:r>
              <a:rPr lang="ru-RU" dirty="0" smtClean="0"/>
              <a:t>Н - антиген - белок, </a:t>
            </a:r>
            <a:r>
              <a:rPr lang="ru-RU" dirty="0" err="1" smtClean="0"/>
              <a:t>термолабильный</a:t>
            </a:r>
            <a:r>
              <a:rPr lang="ru-RU" dirty="0" smtClean="0"/>
              <a:t>.</a:t>
            </a:r>
          </a:p>
          <a:p>
            <a:pPr marL="596646" indent="-514350">
              <a:buAutoNum type="arabicPeriod"/>
            </a:pPr>
            <a:r>
              <a:rPr lang="ru-RU" dirty="0" smtClean="0"/>
              <a:t>К - антигены - капсульные гликопротеиды</a:t>
            </a:r>
          </a:p>
          <a:p>
            <a:pPr marL="596646" indent="-514350">
              <a:buAutoNum type="arabicPeriod"/>
            </a:pPr>
            <a:r>
              <a:rPr lang="ru-RU" dirty="0" smtClean="0"/>
              <a:t>Протоплазматические антигены</a:t>
            </a:r>
          </a:p>
          <a:p>
            <a:pPr marL="596646" indent="-514350">
              <a:buAutoNum type="arabicPeriod"/>
            </a:pPr>
            <a:r>
              <a:rPr lang="ru-RU" dirty="0" err="1" smtClean="0"/>
              <a:t>Экзоаллергены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специфичности для микроорганизма - носителя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Видовые - у всех особей вида </a:t>
            </a:r>
          </a:p>
          <a:p>
            <a:pPr marL="596646" indent="-514350">
              <a:buAutoNum type="arabicPeriod"/>
            </a:pPr>
            <a:r>
              <a:rPr lang="ru-RU" dirty="0" smtClean="0"/>
              <a:t>Типовые – вариантные</a:t>
            </a:r>
          </a:p>
          <a:p>
            <a:pPr marL="596646" indent="-514350">
              <a:buAutoNum type="arabicPeriod"/>
            </a:pPr>
            <a:r>
              <a:rPr lang="ru-RU" dirty="0" smtClean="0"/>
              <a:t>Групповые - общие для микроорганизмов разных видов и родов</a:t>
            </a:r>
          </a:p>
          <a:p>
            <a:pPr marL="596646" indent="-514350">
              <a:buAutoNum type="arabicPeriod"/>
            </a:pPr>
            <a:r>
              <a:rPr lang="ru-RU" dirty="0" smtClean="0"/>
              <a:t>Стадийные - появляются на определенных стадиях развития</a:t>
            </a:r>
          </a:p>
          <a:p>
            <a:pPr marL="596646" indent="-514350">
              <a:buAutoNum type="arabicPeriod"/>
            </a:pPr>
            <a:r>
              <a:rPr lang="ru-RU" dirty="0" err="1" smtClean="0"/>
              <a:t>Штаммоспецифичные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Схема иммунного ответа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Иммунный ответ = </a:t>
            </a:r>
            <a:r>
              <a:rPr lang="ru-RU" dirty="0" err="1" smtClean="0"/>
              <a:t>доиммунное</a:t>
            </a:r>
            <a:r>
              <a:rPr lang="ru-RU" dirty="0" smtClean="0"/>
              <a:t> воспаление + распознавание антигена лимфоцитом + деструкция антигена + выведение продуктов распада антигена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Доиммунное</a:t>
            </a:r>
            <a:r>
              <a:rPr lang="ru-RU" dirty="0" smtClean="0"/>
              <a:t> воспаление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В покровных тканях (выделяются </a:t>
            </a:r>
            <a:r>
              <a:rPr lang="ru-RU" sz="3600" dirty="0" err="1" smtClean="0"/>
              <a:t>цитокины</a:t>
            </a:r>
            <a:r>
              <a:rPr lang="ru-RU" sz="3600" dirty="0" smtClean="0"/>
              <a:t> и </a:t>
            </a:r>
            <a:r>
              <a:rPr lang="ru-RU" sz="3600" dirty="0" err="1" smtClean="0"/>
              <a:t>хемокины</a:t>
            </a:r>
            <a:r>
              <a:rPr lang="ru-RU" sz="3600" dirty="0" smtClean="0"/>
              <a:t>, активирующие дендритные клетки и эндотелий сосудов)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Распознавание а/г лимфоцитом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периферических лимфоидных органах ( начало иммунного ответа – пролиферация лимфоцитов и дифференцировка </a:t>
            </a:r>
            <a:r>
              <a:rPr lang="ru-RU" dirty="0" err="1" smtClean="0"/>
              <a:t>эффекторных</a:t>
            </a:r>
            <a:r>
              <a:rPr lang="ru-RU" dirty="0" smtClean="0"/>
              <a:t> механизмов лимфоцитов)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Деструкция а/г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тканях (нейтрофилы, моноциты, базофилы, тучные клетки, эозинофилы)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Выведение продуктов распада а/г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Общеорганизменными</a:t>
            </a:r>
            <a:r>
              <a:rPr lang="ru-RU" dirty="0" smtClean="0"/>
              <a:t> системами выделения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Антигены и их свойства.</a:t>
            </a:r>
            <a:r>
              <a:rPr lang="ru-RU" b="1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Классификация антигенов</a:t>
            </a:r>
          </a:p>
          <a:p>
            <a:pPr lvl="0">
              <a:buNone/>
            </a:pPr>
            <a:r>
              <a:rPr lang="ru-RU" dirty="0" smtClean="0"/>
              <a:t>3. Иммунный ответ клеточного типа</a:t>
            </a:r>
          </a:p>
          <a:p>
            <a:pPr lvl="0">
              <a:buNone/>
            </a:pPr>
            <a:r>
              <a:rPr lang="ru-RU" dirty="0" smtClean="0"/>
              <a:t>4. Фагоцитоз.</a:t>
            </a:r>
          </a:p>
          <a:p>
            <a:pPr lvl="0">
              <a:buNone/>
            </a:pPr>
            <a:r>
              <a:rPr lang="ru-RU" dirty="0" smtClean="0"/>
              <a:t>5. Трех клеточная кооперация.</a:t>
            </a:r>
          </a:p>
          <a:p>
            <a:pPr lvl="0">
              <a:buNone/>
            </a:pPr>
            <a:r>
              <a:rPr lang="ru-RU" dirty="0" smtClean="0"/>
              <a:t>6. Клеточные реакции иммунитета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Иммунный ответ клеточного типа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dirty="0" err="1" smtClean="0"/>
              <a:t>Антигенпрезентирующие</a:t>
            </a:r>
            <a:r>
              <a:rPr lang="ru-RU" dirty="0" smtClean="0"/>
              <a:t>: моноциты  макрофаги,  эндотелиальные  клетки, пигментные клетки кожи (клетки </a:t>
            </a:r>
            <a:r>
              <a:rPr lang="ru-RU" dirty="0" err="1" smtClean="0"/>
              <a:t>Лангерганса</a:t>
            </a:r>
            <a:r>
              <a:rPr lang="ru-RU" dirty="0" smtClean="0"/>
              <a:t>)</a:t>
            </a:r>
          </a:p>
          <a:p>
            <a:pPr marL="596646" indent="-514350">
              <a:buAutoNum type="arabicPeriod"/>
            </a:pPr>
            <a:r>
              <a:rPr lang="ru-RU" dirty="0" smtClean="0"/>
              <a:t>Регуляторные клетки: </a:t>
            </a:r>
            <a:r>
              <a:rPr lang="ru-RU" dirty="0" err="1" smtClean="0"/>
              <a:t>Т-и</a:t>
            </a:r>
            <a:r>
              <a:rPr lang="ru-RU" dirty="0" smtClean="0"/>
              <a:t> В-хелперы, </a:t>
            </a:r>
            <a:r>
              <a:rPr lang="ru-RU" dirty="0" err="1" smtClean="0"/>
              <a:t>супрессоры</a:t>
            </a:r>
            <a:r>
              <a:rPr lang="ru-RU" dirty="0" smtClean="0"/>
              <a:t>, Т-лимфоциты памяти</a:t>
            </a:r>
          </a:p>
          <a:p>
            <a:pPr marL="596646" indent="-514350">
              <a:buAutoNum type="arabicPeriod"/>
            </a:pPr>
            <a:r>
              <a:rPr lang="ru-RU" dirty="0" smtClean="0"/>
              <a:t>Эффекторы: Т и В- киллеры и </a:t>
            </a:r>
          </a:p>
          <a:p>
            <a:pPr marL="596646" indent="-514350">
              <a:buNone/>
            </a:pPr>
            <a:r>
              <a:rPr lang="ru-RU" dirty="0" smtClean="0"/>
              <a:t>      В-лимфоциты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Распознавание а/г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А/г в лимфе или в крови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Лимфоузел</a:t>
            </a:r>
            <a:r>
              <a:rPr lang="ru-RU" dirty="0" smtClean="0"/>
              <a:t>                        Селезенка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Созревание «наивных» Т-клеток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500430" y="2001034"/>
            <a:ext cx="1572430" cy="713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86380" y="2000240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3643306" y="3143248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286512" y="3071810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Распознавание а/г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Дифференцировка в Т-киллеры, хелперы, </a:t>
            </a:r>
            <a:r>
              <a:rPr lang="ru-RU" dirty="0" err="1" smtClean="0"/>
              <a:t>супрессоры</a:t>
            </a:r>
            <a:endParaRPr lang="ru-RU" dirty="0" smtClean="0"/>
          </a:p>
          <a:p>
            <a:pPr marL="596646" indent="-514350">
              <a:buAutoNum type="arabicPeriod"/>
            </a:pPr>
            <a:r>
              <a:rPr lang="ru-RU" dirty="0" smtClean="0"/>
              <a:t>Т-хелперы получают </a:t>
            </a:r>
            <a:r>
              <a:rPr lang="ru-RU" dirty="0" err="1" smtClean="0"/>
              <a:t>инф-ю</a:t>
            </a:r>
            <a:r>
              <a:rPr lang="ru-RU" dirty="0" smtClean="0"/>
              <a:t> о а/г</a:t>
            </a:r>
          </a:p>
          <a:p>
            <a:pPr marL="596646" indent="-514350">
              <a:buAutoNum type="arabicPeriod"/>
            </a:pPr>
            <a:r>
              <a:rPr lang="ru-RU" dirty="0" err="1" smtClean="0"/>
              <a:t>Т-супрессоры</a:t>
            </a:r>
            <a:r>
              <a:rPr lang="ru-RU" dirty="0" smtClean="0"/>
              <a:t> подавляют иммунологические реакции </a:t>
            </a:r>
          </a:p>
          <a:p>
            <a:pPr marL="596646" indent="-514350">
              <a:buAutoNum type="arabicPeriod"/>
            </a:pPr>
            <a:r>
              <a:rPr lang="ru-RU" dirty="0" smtClean="0"/>
              <a:t>Т-киллеры уничтожают грибы, простейших, и клетки инфицированные вирусами и бактериями.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Распознавание а/г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Т-хелперы подразделяются на Тх1 и Тх2, среди Тх1 выделяют: </a:t>
            </a:r>
          </a:p>
          <a:p>
            <a:pPr marL="596646" indent="-514350">
              <a:buAutoNum type="arabicPeriod"/>
            </a:pPr>
            <a:r>
              <a:rPr lang="ru-RU" dirty="0" smtClean="0"/>
              <a:t>Т -хелперы, стимулирующие синтез иммуноглобулинов </a:t>
            </a:r>
          </a:p>
          <a:p>
            <a:pPr marL="596646" indent="-514350">
              <a:buAutoNum type="arabicPeriod"/>
            </a:pPr>
            <a:r>
              <a:rPr lang="ru-RU" dirty="0" smtClean="0"/>
              <a:t> Т-хелперы стимулирующие </a:t>
            </a:r>
          </a:p>
          <a:p>
            <a:pPr marL="596646" indent="-514350">
              <a:buNone/>
            </a:pPr>
            <a:r>
              <a:rPr lang="ru-RU" dirty="0" smtClean="0"/>
              <a:t>Т-лимфоциты</a:t>
            </a: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>
              <a:buNone/>
            </a:pPr>
            <a:r>
              <a:rPr lang="ru-RU" dirty="0" smtClean="0"/>
              <a:t>Тх2 стимулирует синтез </a:t>
            </a:r>
            <a:r>
              <a:rPr lang="ru-RU" dirty="0" err="1" smtClean="0"/>
              <a:t>реагинов</a:t>
            </a:r>
            <a:r>
              <a:rPr lang="ru-RU" dirty="0" smtClean="0"/>
              <a:t> (аллергические а/т)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Стадии клеточного иммунитета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Распознавание а/г </a:t>
            </a:r>
            <a:r>
              <a:rPr lang="ru-RU" dirty="0" err="1" smtClean="0"/>
              <a:t>антигенпрезентирующей</a:t>
            </a:r>
            <a:r>
              <a:rPr lang="ru-RU" dirty="0" smtClean="0"/>
              <a:t> клеткой</a:t>
            </a:r>
          </a:p>
          <a:p>
            <a:pPr marL="596646" indent="-514350">
              <a:buAutoNum type="arabicPeriod"/>
            </a:pPr>
            <a:r>
              <a:rPr lang="ru-RU" dirty="0" smtClean="0"/>
              <a:t>Обработка а/г в комплексе с белками МНС 1и МНС 2  </a:t>
            </a:r>
          </a:p>
          <a:p>
            <a:pPr marL="596646" indent="-514350">
              <a:buAutoNum type="arabicPeriod"/>
            </a:pPr>
            <a:r>
              <a:rPr lang="ru-RU" dirty="0" smtClean="0"/>
              <a:t>Передача информации на </a:t>
            </a:r>
          </a:p>
          <a:p>
            <a:pPr marL="596646" indent="-514350">
              <a:buNone/>
            </a:pPr>
            <a:r>
              <a:rPr lang="ru-RU" dirty="0" smtClean="0"/>
              <a:t>       Т-эффекторы и Т-хелперы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Стадии клеточного иммунитета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Пролиферация и дифференцировка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Т-эффекторной</a:t>
            </a:r>
            <a:r>
              <a:rPr lang="ru-RU" dirty="0" smtClean="0"/>
              <a:t> популяции под    действием </a:t>
            </a:r>
            <a:r>
              <a:rPr lang="ru-RU" dirty="0" err="1" smtClean="0"/>
              <a:t>интерлейкина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5. Т-киллеры при встрече с чужеродной клеткой выделяют </a:t>
            </a:r>
            <a:r>
              <a:rPr lang="ru-RU" dirty="0" err="1" smtClean="0"/>
              <a:t>перфорин</a:t>
            </a:r>
            <a:r>
              <a:rPr lang="ru-RU" dirty="0" smtClean="0"/>
              <a:t>, разрушающие ее мембрану.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клеточного иммунитета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6. Т-эффекторы оказывают опосредованное действие: выделяют факторы хемотаксиса, подавления миграции макрофагов и лейкоцитов.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клеточного иммунитета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Клетки в очаге пролиферации образуют инфильтрат, который окружают фибробласты, продуцирующие коллаген и становится гранулемой.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Фагоцитоз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особый процесс поглощения клеткой крупных макромолекулярных комплексов.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 типа клеток у млекопитающих: нейтрофилы и моноциты/макрофаги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Завершенный фагоцитоз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1.Приближение клетки к микробу</a:t>
            </a:r>
          </a:p>
          <a:p>
            <a:pPr>
              <a:buNone/>
            </a:pPr>
            <a:r>
              <a:rPr lang="ru-RU" dirty="0" smtClean="0"/>
              <a:t>2.Адгезия-прилипание к микробу</a:t>
            </a:r>
          </a:p>
          <a:p>
            <a:pPr>
              <a:buNone/>
            </a:pPr>
            <a:r>
              <a:rPr lang="ru-RU" dirty="0" smtClean="0"/>
              <a:t>3.Выпячивание наружной мембраны фагоцита с последующим образованием </a:t>
            </a:r>
            <a:r>
              <a:rPr lang="ru-RU" dirty="0" err="1" smtClean="0"/>
              <a:t>фагосомы</a:t>
            </a:r>
            <a:r>
              <a:rPr lang="ru-RU" dirty="0" smtClean="0"/>
              <a:t> и её слияние с лизосомой</a:t>
            </a:r>
          </a:p>
          <a:p>
            <a:pPr>
              <a:buNone/>
            </a:pPr>
            <a:r>
              <a:rPr lang="ru-RU" dirty="0" smtClean="0"/>
              <a:t>4. Обездвиживание и разрушение микроба в </a:t>
            </a:r>
            <a:r>
              <a:rPr lang="ru-RU" dirty="0" err="1" smtClean="0"/>
              <a:t>фаголизосоме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5. Выделение из фагоцита, переваренного микроба.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Антиген (иммуноген)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вещество, которое по своей химической природе способно связать какие-либо </a:t>
            </a:r>
            <a:r>
              <a:rPr lang="ru-RU" dirty="0" err="1" smtClean="0"/>
              <a:t>антигенраспознающие</a:t>
            </a:r>
            <a:r>
              <a:rPr lang="ru-RU" dirty="0" smtClean="0"/>
              <a:t> рецепторы лимфоцитов – Т или В.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Завершенный фагоцитоз</a:t>
            </a:r>
            <a:endParaRPr lang="ru-RU" dirty="0"/>
          </a:p>
        </p:txBody>
      </p:sp>
      <p:pic>
        <p:nvPicPr>
          <p:cNvPr id="4" name="Содержимое 3" descr="301_r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500174"/>
            <a:ext cx="7038280" cy="4667684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Незавершенный фагоцитоз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Некоторые вирусы и микробы устойчивы к </a:t>
            </a:r>
            <a:r>
              <a:rPr lang="ru-RU" dirty="0" err="1" smtClean="0"/>
              <a:t>лизосомальным</a:t>
            </a:r>
            <a:r>
              <a:rPr lang="ru-RU" dirty="0" smtClean="0"/>
              <a:t> ферментам и даже способны жить и размножаться в фагоцитах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Фагоцитарный индекс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среднее число </a:t>
            </a:r>
            <a:r>
              <a:rPr lang="ru-RU" dirty="0" err="1" smtClean="0"/>
              <a:t>фагоцитированных</a:t>
            </a:r>
            <a:r>
              <a:rPr lang="ru-RU" dirty="0" smtClean="0"/>
              <a:t> бактерий в одном лейкоците. Для его определения в препаратах подсчитывают 100 </a:t>
            </a:r>
            <a:r>
              <a:rPr lang="ru-RU" dirty="0" err="1" smtClean="0"/>
              <a:t>нейтрофильных</a:t>
            </a:r>
            <a:r>
              <a:rPr lang="ru-RU" dirty="0" smtClean="0"/>
              <a:t> лейкоцитов и количество поглощенных ими бактерий.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Фагоцитарный индекс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Фагоцитарный индекс вычисляется делением числа </a:t>
            </a:r>
            <a:r>
              <a:rPr lang="ru-RU" dirty="0" err="1" smtClean="0"/>
              <a:t>фагоцитированных</a:t>
            </a:r>
            <a:r>
              <a:rPr lang="ru-RU" dirty="0" smtClean="0"/>
              <a:t> бактерий на общее число подсчитанных нейтрофилов. Например, 100 лейкоцитов </a:t>
            </a:r>
            <a:r>
              <a:rPr lang="ru-RU" dirty="0" err="1" smtClean="0"/>
              <a:t>фагоцитировали</a:t>
            </a:r>
            <a:r>
              <a:rPr lang="ru-RU" dirty="0" smtClean="0"/>
              <a:t> 540 бактериальных тел - фагоцитарный индекс равен 5,4 (540:100).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Фагоцитарный индекс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Фагоцитарный индекс в норме должен быть равен 92-94%.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Трех клеточная кооперация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кооперации участвуют: </a:t>
            </a:r>
          </a:p>
          <a:p>
            <a:pPr marL="596646" indent="-514350">
              <a:buAutoNum type="arabicPeriod"/>
            </a:pPr>
            <a:r>
              <a:rPr lang="ru-RU" dirty="0" smtClean="0"/>
              <a:t>В - клетки </a:t>
            </a:r>
          </a:p>
          <a:p>
            <a:pPr marL="596646" indent="-514350">
              <a:buAutoNum type="arabicPeriod"/>
            </a:pPr>
            <a:r>
              <a:rPr lang="ru-RU" dirty="0" smtClean="0"/>
              <a:t>Т- клетки </a:t>
            </a:r>
          </a:p>
          <a:p>
            <a:pPr marL="596646" indent="-514350">
              <a:buAutoNum type="arabicPeriod"/>
            </a:pPr>
            <a:r>
              <a:rPr lang="ru-RU" dirty="0" smtClean="0"/>
              <a:t>Макрофаги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Трех клеточная кооперация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Антиген (бактериальный или вирусный) захватывается макрофагом.</a:t>
            </a:r>
          </a:p>
          <a:p>
            <a:pPr marL="596646" indent="-514350">
              <a:buAutoNum type="arabicPeriod"/>
            </a:pPr>
            <a:r>
              <a:rPr lang="ru-RU" dirty="0" smtClean="0"/>
              <a:t>После внутриклеточной переработки фрагменты антигена выводятся на клеточную поверхность в </a:t>
            </a:r>
            <a:r>
              <a:rPr lang="ru-RU" dirty="0" err="1" smtClean="0"/>
              <a:t>иммуногенной</a:t>
            </a:r>
            <a:r>
              <a:rPr lang="ru-RU" dirty="0" smtClean="0"/>
              <a:t> ,доступной для В- </a:t>
            </a:r>
          </a:p>
          <a:p>
            <a:pPr marL="596646" indent="-514350">
              <a:buNone/>
            </a:pPr>
            <a:r>
              <a:rPr lang="ru-RU" dirty="0" smtClean="0"/>
              <a:t>      и Т-клеток форме.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Трех клеточная кооперация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3. В-клетки распознают антиген на поверхности макрофага с помощью своих антиген -распознающих рецепторов и тем самым подготавливают себя к продукции антител.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Трех клеточная кооперация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Одна из популяций Т- клеток - Т- хелперы также распознают этот антиген и становятся способными к оказанию помощи В - клеткам для полноценного развития последних в антитело- продуценты.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3726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Иммунизация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процедура введения в организм антигена.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Антиген (иммуноген)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вещества или те формы веществ, которые при введении во внутреннюю среду организма способны индуцировать на себя иммунный ответ в виде выработки специфических антител и/или иммунных </a:t>
            </a:r>
          </a:p>
          <a:p>
            <a:pPr>
              <a:buNone/>
            </a:pPr>
            <a:r>
              <a:rPr lang="ru-RU" dirty="0" smtClean="0"/>
              <a:t>Т-лимфоцитов.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Гаптены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Гаптены</a:t>
            </a:r>
            <a:r>
              <a:rPr lang="ru-RU" dirty="0" smtClean="0"/>
              <a:t> - низкомолекулярные вещества, не обладающие иммуногенностью и приобретающие её при увеличении молекулярного веса.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Адъюванты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соединение или комплекс веществ, используемое для усиления иммунного ответа при введении одновременно с иммуногеном (т.е образование иммунного ответа).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Создают депо антигенов   </a:t>
            </a:r>
          </a:p>
          <a:p>
            <a:pPr marL="596646" indent="-514350">
              <a:buAutoNum type="arabicPeriod"/>
            </a:pPr>
            <a:r>
              <a:rPr lang="ru-RU" dirty="0" smtClean="0"/>
              <a:t>Укрупняют молекулу</a:t>
            </a:r>
          </a:p>
          <a:p>
            <a:pPr marL="596646" indent="-514350">
              <a:buAutoNum type="arabicPeriod"/>
            </a:pPr>
            <a:r>
              <a:rPr lang="ru-RU" dirty="0" smtClean="0"/>
              <a:t>Активируют лимфоидную ткань.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антигенов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По чужеродности</a:t>
            </a:r>
          </a:p>
          <a:p>
            <a:pPr marL="596646" indent="-514350">
              <a:buAutoNum type="arabicPeriod"/>
            </a:pPr>
            <a:r>
              <a:rPr lang="ru-RU" dirty="0" smtClean="0"/>
              <a:t>По типу вызываемого ответа</a:t>
            </a:r>
          </a:p>
          <a:p>
            <a:pPr marL="596646" indent="-514350">
              <a:buAutoNum type="arabicPeriod"/>
            </a:pPr>
            <a:r>
              <a:rPr lang="ru-RU" dirty="0" smtClean="0"/>
              <a:t>По связи с тимусом</a:t>
            </a:r>
          </a:p>
          <a:p>
            <a:pPr marL="596646" indent="-514350">
              <a:buAutoNum type="arabicPeriod"/>
            </a:pPr>
            <a:r>
              <a:rPr lang="ru-RU" dirty="0" smtClean="0"/>
              <a:t>По локализации в микроорганизме</a:t>
            </a:r>
          </a:p>
          <a:p>
            <a:pPr marL="596646" indent="-514350">
              <a:buAutoNum type="arabicPeriod"/>
            </a:pPr>
            <a:r>
              <a:rPr lang="ru-RU" dirty="0" smtClean="0"/>
              <a:t>По специфичности для микроорганизма - носителя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235</TotalTime>
  <Words>792</Words>
  <Application>Microsoft Office PowerPoint</Application>
  <PresentationFormat>Экран (4:3)</PresentationFormat>
  <Paragraphs>131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Солнцестояние</vt:lpstr>
      <vt:lpstr>Лекция №2  Иммунный ответ  клеточного типа</vt:lpstr>
      <vt:lpstr>План</vt:lpstr>
      <vt:lpstr>Антиген (иммуноген)</vt:lpstr>
      <vt:lpstr>Иммунизация</vt:lpstr>
      <vt:lpstr>Антиген (иммуноген)</vt:lpstr>
      <vt:lpstr>Гаптены</vt:lpstr>
      <vt:lpstr>Адъюванты</vt:lpstr>
      <vt:lpstr>Механизм действия</vt:lpstr>
      <vt:lpstr>Классификация антигенов</vt:lpstr>
      <vt:lpstr>По чужеродности</vt:lpstr>
      <vt:lpstr>По типу вызываемого иммунного ответа</vt:lpstr>
      <vt:lpstr>По связи с тимусом</vt:lpstr>
      <vt:lpstr>По локализации в м/о</vt:lpstr>
      <vt:lpstr>По специфичности для микроорганизма - носителя </vt:lpstr>
      <vt:lpstr>Схема иммунного ответа</vt:lpstr>
      <vt:lpstr>Доиммунное воспаление</vt:lpstr>
      <vt:lpstr>Распознавание а/г лимфоцитом</vt:lpstr>
      <vt:lpstr>Деструкция а/г</vt:lpstr>
      <vt:lpstr>Выведение продуктов распада а/г</vt:lpstr>
      <vt:lpstr>Иммунный ответ клеточного типа</vt:lpstr>
      <vt:lpstr>Распознавание а/г</vt:lpstr>
      <vt:lpstr>Распознавание а/г</vt:lpstr>
      <vt:lpstr>Распознавание а/г</vt:lpstr>
      <vt:lpstr>Стадии клеточного иммунитета</vt:lpstr>
      <vt:lpstr>Стадии клеточного иммунитета</vt:lpstr>
      <vt:lpstr>Стадии клеточного иммунитета</vt:lpstr>
      <vt:lpstr>Стадии клеточного иммунитета</vt:lpstr>
      <vt:lpstr>Фагоцитоз</vt:lpstr>
      <vt:lpstr>Завершенный фагоцитоз</vt:lpstr>
      <vt:lpstr>Завершенный фагоцитоз</vt:lpstr>
      <vt:lpstr>Незавершенный фагоцитоз</vt:lpstr>
      <vt:lpstr>Фагоцитарный индекс</vt:lpstr>
      <vt:lpstr>Фагоцитарный индекс</vt:lpstr>
      <vt:lpstr>Фагоцитарный индекс</vt:lpstr>
      <vt:lpstr>Трех клеточная кооперация</vt:lpstr>
      <vt:lpstr>Трех клеточная кооперация</vt:lpstr>
      <vt:lpstr>Трех клеточная кооперация</vt:lpstr>
      <vt:lpstr>Трех клеточная кооперация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№2  Иммунный ответ  клеточного типа</dc:title>
  <dc:creator>user</dc:creator>
  <cp:lastModifiedBy>user</cp:lastModifiedBy>
  <cp:revision>21</cp:revision>
  <dcterms:created xsi:type="dcterms:W3CDTF">2017-09-10T06:21:27Z</dcterms:created>
  <dcterms:modified xsi:type="dcterms:W3CDTF">2019-09-01T09:55:54Z</dcterms:modified>
</cp:coreProperties>
</file>