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312" r:id="rId7"/>
    <p:sldId id="261" r:id="rId8"/>
    <p:sldId id="290" r:id="rId9"/>
    <p:sldId id="262" r:id="rId10"/>
    <p:sldId id="263" r:id="rId11"/>
    <p:sldId id="301" r:id="rId12"/>
    <p:sldId id="291" r:id="rId13"/>
    <p:sldId id="264" r:id="rId14"/>
    <p:sldId id="265" r:id="rId15"/>
    <p:sldId id="300" r:id="rId16"/>
    <p:sldId id="302" r:id="rId17"/>
    <p:sldId id="266" r:id="rId18"/>
    <p:sldId id="325" r:id="rId19"/>
    <p:sldId id="277" r:id="rId20"/>
    <p:sldId id="303" r:id="rId21"/>
    <p:sldId id="321" r:id="rId22"/>
    <p:sldId id="323" r:id="rId23"/>
    <p:sldId id="324" r:id="rId24"/>
    <p:sldId id="317" r:id="rId25"/>
    <p:sldId id="316" r:id="rId26"/>
    <p:sldId id="307" r:id="rId27"/>
    <p:sldId id="309" r:id="rId28"/>
    <p:sldId id="299" r:id="rId29"/>
    <p:sldId id="295" r:id="rId30"/>
    <p:sldId id="296" r:id="rId31"/>
    <p:sldId id="267" r:id="rId32"/>
    <p:sldId id="268" r:id="rId33"/>
    <p:sldId id="292" r:id="rId34"/>
    <p:sldId id="269" r:id="rId35"/>
    <p:sldId id="270" r:id="rId36"/>
    <p:sldId id="274" r:id="rId37"/>
    <p:sldId id="275" r:id="rId38"/>
    <p:sldId id="320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1"/>
            <a:ext cx="7958166" cy="26717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Современный подход к лечению ДОА</a:t>
            </a:r>
            <a:br>
              <a:rPr lang="ru-RU" dirty="0" smtClean="0"/>
            </a:br>
            <a:r>
              <a:rPr lang="ru-RU" dirty="0" smtClean="0"/>
              <a:t>НПВС: </a:t>
            </a:r>
            <a:r>
              <a:rPr lang="ru-RU" dirty="0" err="1" smtClean="0"/>
              <a:t>классификация,способ</a:t>
            </a:r>
            <a:r>
              <a:rPr lang="ru-RU" dirty="0" smtClean="0"/>
              <a:t> применения.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Выполнила: Ординатор 1 года</a:t>
            </a:r>
          </a:p>
          <a:p>
            <a:pPr algn="r"/>
            <a:r>
              <a:rPr lang="ru-RU" dirty="0" err="1" smtClean="0"/>
              <a:t>Суняйкина</a:t>
            </a:r>
            <a:r>
              <a:rPr lang="ru-RU" dirty="0" smtClean="0"/>
              <a:t> К.С.</a:t>
            </a:r>
          </a:p>
          <a:p>
            <a:pPr algn="r"/>
            <a:r>
              <a:rPr lang="ru-RU" dirty="0" smtClean="0"/>
              <a:t>Кафедра травматологии, ортопедии и нейрохирургии с курсом ПО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777318" cy="493714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ИЛ-1 влияет на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плазминоген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способствуя превращению его в активный плазмин, который, в свою очередь, переводит неактивные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проматриксные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протеазы в активную форму, усиливая деградацию внеклеточного матрикса.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ИЛ-1β повышает экскрецию кальция, активирует остеобласты, в результате чего снижается интенсивность формирования костной ткани. Уменьшение под его влиянием концентрации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остеокальцина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приводит к разрушению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субхондральной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кости.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. 2. Рекомендации EULAR по ведению пациентов с ОА [10]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85831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05880" cy="49371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настоящее время терапия ОА направлена на замедление прогрессирования заболевания, облегчение болевых симптомов, уменьшение функциональных нарушений, предотвращение инвалидности и улучшение качества жизни.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Согласно существующим практическим рекомендациям (ACR, EULAR, NICE, АРР от 2013 г.), лечение ОА должно проводиться с использованием комплексного подхода,  включающего как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немедикаментозные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так и медикаментозные средства.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Принимая во внимание возраст пациентов,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полиморбидность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высокие затраты, многочисленные побочные эффекты и осложнения лекарственной терапии, следует отметить, что в настоящее время особенно актуален поиск новых,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немедикаментозных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методов лечения ОА.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501090" cy="785818"/>
          </a:xfrm>
        </p:spPr>
        <p:txBody>
          <a:bodyPr/>
          <a:lstStyle/>
          <a:p>
            <a:pPr algn="ctr"/>
            <a:r>
              <a:rPr lang="ru-RU" dirty="0" err="1" smtClean="0"/>
              <a:t>Немедикаментозное</a:t>
            </a:r>
            <a:r>
              <a:rPr lang="ru-RU" dirty="0" smtClean="0"/>
              <a:t> 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486570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первом этапе нефармакологического лечения осуществляются доступ к информации и обучение больных.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Для этого пациенту необходимо владеть информацией о своем заболевании, факторах, способствующих его прогрессированию, методах лечения.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2013 г. EULAR опубликовала обширные рекомендации по нефармакологическому лечению ОА тазобедренных и коленных суставов. Согласно данным рекомендациям, все пациенты должны получить индивидуальный план терапии который включает в себя: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1. Информацию и обучение контролю ОА.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2.  Индивидуальную программу физических упражнений.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3.  Информацию о поддержании и темпе выполнения нагрузок.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4.  Снижение массы тела при избыточном весе и ожирении.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5.  Уменьшение влияния негативных механических факторов (например, ношение соответствующей обуви).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6.  Использование вспомогательных устройств для ходьбы и соответствующих технологий.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50085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Особое внимание следует обратить на имеющиеся в каждом конкретном случае факторы риска возникновения и прогрессирования ОА.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Так, ожирение существенно увеличивает нагрузку на суставы нижних конечностей, по значимости этот фактор даже превосходит наследственность.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Групповые и индивидуальные занятия лечебной физкультурой (ЛФК) должны быть обязательной частью лечения больных ОА.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Основные задачи ЛФК при ОА следующие: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предупреждение и коррекция функциональных нарушений;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снижение болевого синдрома путем приспособления суставов к дозированной нагрузке;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борьба с гипотрофией и атрофией мышц;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повышение общего тонуса и трудоспособности.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Лечебная гимнастика должна включать статические и динамические упражнения.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Имеется большое количество доказательств, что водные упражнения являются более эффективными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2013 г. рабочая группа EULAR единогласно высказалась в пользу ношения удобной обуви для пациентов с ОА . Обоснованно применение приспособлений для ходьбы и дополнительных технологий для дома, включающее увеличение высоты стульев, поручни для лестниц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др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. 1. Рекомендации для нехирургического лечения О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429684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. 3. Алгоритм рекомендаций ESCEO для лечения О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786874" cy="628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185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Медикаментозные препараты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643998" cy="557216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algn="ctr">
              <a:buNone/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Используемые в терапии ОА, делятся на две основные группы: </a:t>
            </a:r>
          </a:p>
          <a:p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Симптом-модифицирующие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(анальгетики и НПВП), которые быстро купируют боль и воспаление в суставах.</a:t>
            </a:r>
          </a:p>
          <a:p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НПВП подразделяют на селективные (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с-НПВП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и неселективные (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н-НПВП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Последние в терапевтических дозах блокируют не только ЦОГ2, но и ЦОГ1, играющую большую роль в поддержании ряда важных функций организма, в частности устойчивости слизистой оболочки ЖКТ к повреждающему действию внешних агрессивных факторов. Эта особенность определяет существенное различие между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с-НПВП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н-НПВП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степени негативного влияния на ЖКТ. Основные НПВП, применяемые в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России,представлены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табл. 2. </a:t>
            </a:r>
          </a:p>
          <a:p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Селективными ЦОГ2-ингибиторами (для которых в англоязычной литературе существует название «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коксибы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от аббревиатуры «COX-2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inhibitor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являются два препарата –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целекоксиб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эторикоксиб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Ряд российских экспертов также рекомендует выделение препаратов с умеренной селективностью в отношении ЦОГ2 –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мелоксикама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нимесулида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Остальные представители этой лекарственной группы относятся к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н-НПВП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500" dirty="0" smtClean="0">
              <a:solidFill>
                <a:schemeClr val="tx1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Симптом-модифицирующие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препараты замедленного действия (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symptomatic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slow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acting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drugs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for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500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osteoarthritis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(SYSADOA)). </a:t>
            </a:r>
            <a:br>
              <a:rPr lang="ru-RU" sz="45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4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Симптоматические лекарственные средства быстрого действия: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491174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 выборе НПВП для лечения больного ОА врач должен учесть следующие важные моменты: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хороший обезболивающий эффект; 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Влияние НПВП на ЖКТ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Влияние НПВП на суставной хрящ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Возрастные особенности больных ОА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Необходимость и возможность длительного приема НПВП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Возможности улучшения эффективности и переносимости НПВП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Отсутствие отрицательного действия на хрящ;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Удобная лекарственная форма.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настоящее время этим требованиям наиболее точно отвечают производные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арилпропионовой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кислоты. Препараты этой группы, в первую очередь ибупрофен, считаются классическими для лечения ОА, поскольку они отличаются хорошим обезболивающим эффектом и удовлетворительной переносимостью.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nv_2015_04_13_tab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3719"/>
            <a:ext cx="8858312" cy="674339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Неослабевающий интерес к проблеме лечения ОА продиктован в первую очередь широкой распространенностью и прогрессирующим характером течения этого заболевания, приводящего к снижению или потере трудоспособности, ранней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инвалидизации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работающего населения и выраженному снижению качества жизни.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47147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НПВП, наиболее часто применяющиеся для лечения ОА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1071545"/>
          <a:ext cx="8858312" cy="485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087"/>
                <a:gridCol w="2262203"/>
                <a:gridCol w="3048022"/>
              </a:tblGrid>
              <a:tr h="503047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Группа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Препарат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Средние дозы, мг/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сут</a:t>
                      </a:r>
                      <a:endParaRPr lang="ru-RU" sz="1100" dirty="0"/>
                    </a:p>
                  </a:txBody>
                  <a:tcPr/>
                </a:tc>
              </a:tr>
              <a:tr h="586886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Производные </a:t>
                      </a:r>
                      <a:r>
                        <a:rPr lang="ru-RU" sz="1100" b="1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арилпропионовой</a:t>
                      </a:r>
                      <a:r>
                        <a:rPr lang="ru-RU" sz="11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кислоты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Ибупрофен 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бруфен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, 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мотрин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800 – 1600</a:t>
                      </a:r>
                      <a:endParaRPr lang="ru-RU" sz="1100" dirty="0"/>
                    </a:p>
                  </a:txBody>
                  <a:tcPr/>
                </a:tc>
              </a:tr>
              <a:tr h="419204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Флюрбипрофен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флугалин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200</a:t>
                      </a:r>
                      <a:endParaRPr lang="ru-RU" sz="1100" dirty="0"/>
                    </a:p>
                  </a:txBody>
                  <a:tcPr/>
                </a:tc>
              </a:tr>
              <a:tr h="419204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Напроксен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напросин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500 – 1000</a:t>
                      </a:r>
                      <a:endParaRPr lang="ru-RU" sz="1100" dirty="0"/>
                    </a:p>
                  </a:txBody>
                  <a:tcPr/>
                </a:tc>
              </a:tr>
              <a:tr h="419204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Кетопрофен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кетонал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150 – 300</a:t>
                      </a:r>
                      <a:endParaRPr lang="ru-RU" sz="1100" dirty="0"/>
                    </a:p>
                  </a:txBody>
                  <a:tcPr/>
                </a:tc>
              </a:tr>
              <a:tr h="564621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Тиапрофеновая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кислота 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сургам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600</a:t>
                      </a:r>
                      <a:endParaRPr lang="ru-RU" sz="1100" dirty="0"/>
                    </a:p>
                  </a:txBody>
                  <a:tcPr/>
                </a:tc>
              </a:tr>
              <a:tr h="838411">
                <a:tc>
                  <a:txBody>
                    <a:bodyPr/>
                    <a:lstStyle/>
                    <a:p>
                      <a:r>
                        <a:rPr lang="ru-RU" sz="11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Производные </a:t>
                      </a:r>
                      <a:r>
                        <a:rPr lang="ru-RU" sz="1100" b="1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арилуксусной</a:t>
                      </a:r>
                      <a:r>
                        <a:rPr lang="ru-RU" sz="11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кислоты</a:t>
                      </a:r>
                      <a:endParaRPr lang="ru-RU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Диклофенак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(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вольтарен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, 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диклонат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, 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диклак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, 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ортофен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</a:t>
                      </a:r>
                      <a:r>
                        <a:rPr lang="ru-RU" sz="11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диклоран</a:t>
                      </a:r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100 – 150</a:t>
                      </a:r>
                      <a:endParaRPr lang="ru-RU" sz="1100" dirty="0"/>
                    </a:p>
                  </a:txBody>
                  <a:tcPr/>
                </a:tc>
              </a:tr>
              <a:tr h="503046">
                <a:tc>
                  <a:txBody>
                    <a:bodyPr/>
                    <a:lstStyle/>
                    <a:p>
                      <a:r>
                        <a:rPr lang="ru-RU" sz="1200" b="1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Оксикамы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Пироксикам</a:t>
                      </a:r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(</a:t>
                      </a:r>
                      <a:r>
                        <a:rPr lang="ru-RU" sz="12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фельден</a:t>
                      </a:r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20 – 40</a:t>
                      </a:r>
                      <a:endParaRPr lang="ru-RU" sz="1200" dirty="0"/>
                    </a:p>
                  </a:txBody>
                  <a:tcPr/>
                </a:tc>
              </a:tr>
              <a:tr h="604162">
                <a:tc>
                  <a:txBody>
                    <a:bodyPr/>
                    <a:lstStyle/>
                    <a:p>
                      <a:r>
                        <a:rPr lang="ru-RU" sz="12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Производные </a:t>
                      </a:r>
                      <a:r>
                        <a:rPr lang="ru-RU" sz="1200" b="1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индолуксусной</a:t>
                      </a:r>
                      <a:r>
                        <a:rPr lang="ru-RU" sz="1200" b="1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кислоты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Индометацин</a:t>
                      </a:r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 (</a:t>
                      </a:r>
                      <a:r>
                        <a:rPr lang="ru-RU" sz="1200" b="0" i="0" dirty="0" err="1" smtClean="0">
                          <a:solidFill>
                            <a:srgbClr val="555555"/>
                          </a:solidFill>
                          <a:latin typeface="Exo2Light"/>
                        </a:rPr>
                        <a:t>метиндол</a:t>
                      </a:r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solidFill>
                            <a:srgbClr val="555555"/>
                          </a:solidFill>
                          <a:latin typeface="Exo2Light"/>
                        </a:rPr>
                        <a:t>100 – 150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Больные  должны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 детально  информированы  о  достоинствах  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недостатках  НПВП.  Все  НПВП  в  эквивалентных  дозах  обладают  сходной  эффективностью,  выбор  НПВП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определяется,  прежде  всего,  безопасностью  в  конкретных  клинических  условиях .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Осложнения  со  стороны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ЖКТ,  включая  поражение  желудка,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энтеропатии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—  одни  из  наиболее  серьёзных  побочных  эффектов  НПВП.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Ряд препаратов, таких как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индометацин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дифлунисал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напроксен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кетопрофен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могут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кумулировать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с повышением вероятности токсических реакций у пожилых пациентов, это связывают с возрастным снижением функции почек 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  С другой стороны, не все препараты пожилые пациенты переносят хуже. Есть данные, что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фармакокинетика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ибупрофена не меняется в пожилом возрасте на фоне возрастных изменений функций печени в отличие от ряда других препаратов, например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сулиндака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Влияние на ЖКТ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2864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В настоящее время можно считать доказанным, что прием больших доз НПВП часто вызывает эрозивно-язвенное поражение ЖКТ, в первую очередь слизистой желудка .Эрозивно-язвенное поражение слизистой ЖКТ является характерным последствием применения НПВП, непосредственно связанным с механизмом их действия – ингибированием циклооксигеназы-1.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Суммируя данные различных клинических испытаний, уже сейчас можно получить довольно определенную картину. Согласно данным Комитета по безопасности лекарств Великобритании и ряда других исследований , в порядке нарастания относительного риска развития неблагоприятных реакций со стороны ЖКТ наиболее распространенными в нашей стране НПВП являются: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1) ибупрофен;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диклофенак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флюрбипрофен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4)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напроксен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кетопрофен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6)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пироксикам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7)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индометацин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 Таким образом, наиболее хорошо переносится ибупрофен, а наиболее часто поражение пищеварительного тракта встречается при лечении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индометацином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000108"/>
            <a:ext cx="8686800" cy="2952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Комбинации с </a:t>
            </a:r>
            <a:r>
              <a:rPr lang="ru-RU" sz="3100" b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гастропротекторами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настоящее время делаются попытки уменьшить риск развития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гастропатий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при лечении НПВП путем комбинации их с 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гастропротекторами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средствами, применяемыми для лечения язвенной болезни желудка и двенадцатиперстной кишки, обладающими профилактическим эффектом. Наиболее известен препарат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артротек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комбинация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диклофенака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или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мизопростола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сайтотек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который близок по структуре к естественному простагландину Е1, стимулирующему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слизеобразование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подавляющему секрецию желудочного сока. Имеется ряд обнадеживающих сообщений об уменьшении частоты эрозивно-язвенного поражения ЖКТ при лечении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артротеком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однако это нельзя считать установленным фактом. Есть данные о том, что при ОА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артротек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достоверно не отличается от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диклофенака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ни по эффективности, ни по переносимости. Поэтому целесообразность комбинации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диклофенак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мизопростол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еще требует подтверждения.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5"/>
            <a:ext cx="8686800" cy="571501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Вероятность развития нежелательных явлений значительно уменьшается при местном использовании НПВП. Особое значение это имеет у пациентов с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коморбидными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состояниями. Согласно последним рекомендациям OARSI, местное применение НПВП считается более безопасным, такие препараты обладают лучшей переносимостью, чем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пероральные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НПВП. Большой интерес в этой связи представляют новые комбинированные препараты для местного лечения ОА, содержащие НПВП и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хондропротекторы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– например,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Терафлекс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Хондрокрем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Форте. Входящий в его состав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мелоксикам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является современным НПВП и селективно ингибирует ЦОГ-2 в очаге воспаления, при этом не оказывая повреждающего действия на хрящевую ткань.</a:t>
            </a:r>
          </a:p>
          <a:p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Второй компонент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Терафлекс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Хондрокрем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Форте –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хондроитин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обладает свойствами улучшать реологические свойства синовиальной жидкости и подавлять деструктивные процессы при воспалении суставов. При совместном применении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Терафлекса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3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Хондрокрема</a:t>
            </a:r>
            <a: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Форте наблюдается взаимное усиление обезболивающего и противовоспалительного эффектов его отдельных компонентов.</a:t>
            </a:r>
            <a:br>
              <a:rPr lang="ru-RU" sz="3800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Рекомендовано  при  слабых  или  умеренных  болях  в  суставах,  без  признаков  выраженного  воспаления применять  парацетамол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минимальной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эффективной дозе, но не выше 3,0 г/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Дозу  парацетамола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подбирают  индивидуально,  но  не  более  3,0  г/сутки.  Высокие  дозы  сопровождаются  развитием  осложнений  со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  ЖКТ ,  почек  и  вызывают  повышение  АД у  мужчин  и  женщин. Препарат не следует назначать больным с поражениями печени и хроническим алкоголизмом.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НПВП применяются в минимальной эффективной дозе, назначаются на максимально короткие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сроки.  Для  купирования  боли  при  ОА  коленных  и  суставов  кистей  и  при  нежелании  больного  принимать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НПВП внутрь рекомендуются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трансдермальные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(топические) формы НПВП.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Необходимость и возможность длительного приема НПВП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dirty="0" smtClean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143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Существует довольно распространенное мнение о том, что НПВП необходимо назначать только короткими курсами, максимум на несколько недель, для снятия болевого синдрома. В то же время характерной особенностью ОА является прогрессирующая дегенерация хряща у лиц пожилого и старческого возраста, клинически проявляющаяся болями, скованностью и ограничением движений в пораженных суставах, и по мере прогрессирования явления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синовита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соответственно болевой синдром становятся все более стойкими.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 В Институте ревматологии РАМН проведено клиническое исследование посвященное изучению эффективности и переносимости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флюрбипрофена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флугалин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при непрерывном длительном (12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мес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приеме у больных ОА. Это исследование позволило сделать вывод о том, что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флугалин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является достаточно эффективным средством для купирования болевого синдрома при ОА, обладающим удовлетворительной переносимостью.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Возможности улучшения эффективности и переносимости НПВП</a:t>
            </a:r>
            <a:b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Пролонгированные формы НПВП</a:t>
            </a:r>
            <a:r>
              <a:rPr lang="ru-RU" sz="2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Одним из способов улучшить фармакокинетические параметры НПВП является применение пролонгированных форм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 Это позволяет более длительно поддерживать достаточно высокий уровень препарата в крови, сократить число приемов препарата в день и добиться некоторого улучшения переносимости со стороны ЖКТ. Наиболее хорошо зарекомендовали себя пролонгированные формы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диклофенака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вольтарен-ретард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), ибупрофена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бруфен-ретард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флюрбипрофена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флугалин-ретард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  Ибупрофен показал более высокую эффективность и лучшую переносимость пролонгированной формы по сравнению с обычной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таблетированной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формой препарата при ОА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ревматоидном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артрите. Исследования продемонстрировали, что пролонгированная форма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флюрбипрофена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флугалин-ретард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 дает несколько более выраженный обезболивающий эффект при ОА, чем короткоживущая форма препарата (что, очевидно, обусловлено более плавным снижением концентрации препарата в крови после однократного приема). Кроме того, имелась отчетливая тенденция к лучшей переносимости пролонгированной формы со стороны ЖКТ. Для больных применение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флугалина-ретард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было существенно более удобным, поскольку позволяло принимать лекарство 1 раз в день.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05880" cy="486570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**  рекомендовано  применять  для  купирования  в  течение  короткого  периода  сильной  боли  при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неэффективности  парацетамола**  или  НПВП,  а  также  невозможности  назначения  оптимальных  доз  этих  ЛС.</a:t>
            </a:r>
          </a:p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Трамадол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опиоидный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анальгетик  применяют  в  первые  дни  по  50  мг/сутки  с  постепенным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дозы до 200–300 мг/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течение короткого периода времени.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Внутрисуставное введение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глюкокортикоидов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(ГКС) рекомендовано при ОА с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синовитом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 ОА  ГКС  вводят  в  коленные  суставы  для  уменьшения  боли  и  симптомов  воспаления,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длительность  эффекта  от  1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до  1  мес.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Рекомендуется  использовать  однократные  инъекции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метилпреднизолона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**  (40  мг)  или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триамцинолона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(20  мг  или  40  мг).  Не  рекомендуется  выполнять  более  1-2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инъекций в год в один и тот же сустав.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Симптоматические лекарственные средства замедленного действия (</a:t>
            </a:r>
            <a:r>
              <a:rPr lang="ru-RU" sz="2000" dirty="0" smtClean="0"/>
              <a:t>SYSADOA</a:t>
            </a:r>
            <a:r>
              <a:rPr lang="ru-RU" sz="2400" dirty="0" smtClean="0"/>
              <a:t>)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35785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 разнообразных препаратов, которые положительно влияют на симптомы ОА и имеют доказательства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болезнь-модифицирующего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действия при их длительном применении.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Метаанализы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плацебо-контролируемых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исследований SYSADOA доказали, что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глюкозамина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сульфат (ГС),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хондроитина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сульфат (ХС)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диацереин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неомыляемые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соединения авокадо/соя обладают положительным действием (от небольшого до умеренного) при ОА . ESCEO рекомендуют использование этих препаратов, но только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фармацевтически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качественных, как первое базисное лечение ОА. Рекомендовано всем больным сразу после установления диагноза первичного ОА назначение SYSADOA.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Симптоматический  эффект  от  применения SYSADOA развивается  через  8-12  недель  после  начала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приема,  для  структурно-модифицирующего  действия  препаратов  продолжительность  лечения  должна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составлять  не  менее  2-х  лет.  В  отличие  от  НПВП  после  прекращения  лечения  обладают  эффектом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последействия в течение 2-4-х месяцев.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Препараты,  содержащие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глюкозамин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хондроитин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сульфат  или  их  комбинацию  обладают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умеренным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анальгетическим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действием  и  высокой  безопасностью.  Получены  данные  об  их  возможном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структурно-модифицирующем  действии  (замедление  сужения  суставной  щели)  при  ОА  коленных  суставов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хондроитин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сульфат,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глюкозамин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сульфат или их  комбинации) и мелких  суставов  кистей 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хондроитин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сульфат).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3579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 данным разных авторов, распространенность ОА в популяции колеблется от 5 до 18%. По данным ВОЗ, более 40% лиц пожилого возраста страдают ОА, около 80% больных имеют различные ограничения подвижности, а каждый четвертый больной не может осуществлять повседневную деятельность. В РФ, по данным официальной статистики, зарегистрировано 3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млн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700 тыс. больных ОА, причем первичная заболеваемость возросла более чем на 20% и составляет 745 тыс.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Общеизвестно, что данное заболевание чаще встречается у женщин, а также у лиц старше 55 лет.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ОА является причиной большого количества обращений за медицинской помощью и основным показанием к назначению лекарственных препаратов, исследователи прогнозируют увеличение стоимости лечения заболевания в ближайшем будущем в несколько раз.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реальной клинической практике, несмотря на проводимую консервативную терапию, заболевание прогрессирует и может вызвать формирование серьезной функциональной недостаточности, приводя к тотальному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эндопротезированию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суставов, которое является дорогостоящим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инвазивным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методом лечения.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14"/>
            <a:ext cx="9001156" cy="67151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 препарата  группы  ингибиторы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интерлейкина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1  –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диацереин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рекомендовано  для  лечения  ОА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коленных  и  тазобедренных  суставов  в  качестве  симптоматического  средства  для  уменьшения  боли  и  как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альтернатива НПВП.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Диацереин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оказывает  небольшой  эффект  на  уменьшение  боли  в  коленных  и  тазобедренных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суставах.  Действие  препарата  развивается  через  2-4  недели,  а  эффект  сохраняется  в  течение  нескольких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месяцев  после  завершения  лечения.  Из-за  высокого  риска  развития  диареи  и  возможного  влияния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диацереина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печень,  препарат  желательно  назначать  в  возрасте  до  65  лет.  Лечение  начинают  с  50  мг  в  сутки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протяжении 2-4 недель, затем дозу увеличивают до 50 мг 2 раза в сутки, длительно.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 препарата  группы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неомыляемые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соединения  авокадо  и  сои  (НСА С)  –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пиаскледин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рекомендовано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уменьшения боли, улучшения функции суставов и, вероятно, замедления прогрессирования ОА.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НСА С  уменьшает  боль,  снижает  потребность  в  НПВП.  В  двух  исследованиях  было  показано, что  НСА С  обладает  потенциальным  структурно-модифицирующий  эффектом  при  О А  тазобедренных  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коленных суставов.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Пиаскледин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применяют по 300 мг 1раз в сутки, длительно.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Внутрисуставное  введения  препаратов  группы  производные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гиалуроната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при  ОА  рекомендовано  для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уменьшения боли и улучшении функции сустава.</a:t>
            </a:r>
          </a:p>
          <a:p>
            <a:pPr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 РКИ  и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метаанализов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свидетельствуют  об  эффективности  препаратов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гиалуроновой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кислоты  в  отношении  уменьшения  боли,  улучшения  функции  сустава.  Лечение  хорошо  переносится,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очень  редко  возникают  боли  по  типу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псевдоподагрической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атаки.  Результаты  сравнительных  исследований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препаратов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гиалуроната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глюкокортикоидов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показывают  примерно  равную  эффективность  через  4  недели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 инъекции и достоверно больший эффект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гиалуроната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спустя 5 - 13 недель после введения 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48756" cy="493714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В 2014 г. Европейское ESCEO разработало алгоритм лечения ОА для практикующих врачей по итогам анализа данных клинических исследований.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 первом этапе лечения ОА рабочая группа ESCEO рекомендует начинать базисную терапию SYSADOA, к которым по необходимости добавляется краткосрочное применение парацетамола для экстренного обезболивания.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Пероральные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НПВП играют ключевую роль на втором этапе лечения пациента с ОА, при этом выбор препаратов очень разнообразен.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Наиболее важный механизм, который определяет эффективность НПВП, связан с подавлением активности ЦОГ, при этом ЦОГ-1 участвует в регуляции гомеостаза, а уровень ЦОГ-2 существенно увеличивается при развитии воспаления. </a:t>
            </a:r>
          </a:p>
          <a:p>
            <a:pPr>
              <a:buNone/>
            </a:pPr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Глюкозамина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сульфат (ГС)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хондроитина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сульфат (ХС)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Являются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сульфатированными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гликозаминогликанами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расположенными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экстрацеллюлярном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матриксе хряща. В многочисленных исследованиях доказано структурно-модифицирующее (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хондропротективное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свойство этих средств, которое обычно наступает после 2–4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лечения и сохраняется в течение 4–8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и более после его прекращения.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Назначение  препаратов, рекомендовано  для  уменьшения  боли,  улучшения  функции  суставов;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ГС (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глюкозамин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сульфат)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05880" cy="479426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Стимулирует синтез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хондроцитами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протеогликанов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гиалуроновой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кислоты, достоверно снижает активность матриксных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металлопротеиназ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подавляет синтез оксида азота. В долгосрочном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рандомизированном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исследовании продемонстрировано, что прием ГС вдвое снизил частоту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эндопротезирования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коленного сустава по сравнению с группой плацебо. В реальной клинической практике прием 1500 мг/ сутки в течение 4-12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курс 2-3/ год. ГС снижает потребность в приеме НПВП на 36–50%. 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России появились инъекционная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пероральная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формы ГС —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Сустагард®Артро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Комплексное противовоспалительное действие ГС, снижающее синтез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провоспалительных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цитокинов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ослабляющее их воздействие на клетки, является фактором, влияющим на патогенез не только ОА, но 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коморбидных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ему патологий, сопровождающихся хроническим воспалением.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ХС (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хондроитина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сульфат)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486570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Входит в состав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протеогликановых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комплексов матрикса хряща, обладает выраженной гидрофобностью, что способствует сохранению эластических свойств хряща. 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метаанализе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у 703 пациентов с ОА эффективность ХС была достоверно выше эффективности плацебо по уровню боли, индексу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Лекена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ХС выпускается преимущественно в виде форм для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перорального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применения, при этом его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биодоступность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составляет в среднем от 10 до 20%. Внутримышечный способ введения ХС значительно увеличивает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биодоступность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и в системном кровотоке препарат выявляется через 30 мин. Эффект от проводимой терапии был отмечен у 90% пациентов. ХС применяют по 500 мг 2 раза в сутки, длительно. Курс повторять 2-3 раза/год. 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77318" cy="48657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Большая эффективность SYSADOA достигается при их комбинированном применении. Общеизвестно, что ХС оптимизирует состав синовиальной жидкости, а ГС стимулирует выработку ХС.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Недавнее исследование показало, что комбинация ХС (1200 мг/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глюкозамина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гидрохлорида (ГГ) (1500 мг/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сут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) не уступала по эффективности (уменьшение боли, восстановление подвижности)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целекоксибу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. </a:t>
            </a:r>
          </a:p>
          <a:p>
            <a:endParaRPr lang="ru-RU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Симптом-модифицирующее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и структурно-модифицирующее действие комбинации ГС (1500 мг) и ХС (800 мг) выявлено и в исследовании М.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Fransen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После 2-х лет лечения авторами было обнаружено статистически значимое уменьшение сужения суставной щели по сравнению с таковым при применении плацебо (средняя разница – 0,10 мм; 95% ДИ: 0,002–0,20 мм; р=0,046).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Таким образом, ГС/ГГ и ХС являются основными и наиболее эффективными SYSADOA при ОА. Оказывает противовоспалительное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аналгезирующее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действие, а при длительном применении тормозит прогрессирование ОА.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   Современный подход к терапии ОА предполагает выбор лекарственных препаратов на основе знаний механизма данного заболевания, что позволяет дифференцированно влиять на болевой синдром и снижать риск нежелательных явлений. </a:t>
            </a:r>
            <a:endParaRPr lang="ru-RU" dirty="0" smtClean="0"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Хирургическое лечение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Эндопротезирование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суставов  рекомендовано  пациентам  с  ОА  тазобедренных  и  коленных  суставов  с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выраженным  болями,  не  поддающимся  консервативному  лечению,  при  наличии  серьёзного  нарушения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функций  сустава  (до  развития  значительных  деформаций,  нестабильности  сустава,  контрактур  и  мышечной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атрофии).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ОА обычно характеризуется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полиартикулярным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поражением суставов, однако наиболее типичной локализацией является коленный сустав 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 данным недавнего эпидемиологического исследования в РФ, поражение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коленных суставов встречается в 92% случаев, тазобедренных — в 42%,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суставов кистей – в 38%. 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течение длительного времени ОА рассматривался как заболевание суставов, связанное с разрушением суставного хряща, обусловленное старением организма.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последние годы доказано, что ОА – это гетерогенная группа болезней различной этиологии, но с одинаковыми биологическими, морфологическими и клиническими исходами. В патологический процесс вовлекается все структуры сустава: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суставной хрящ</a:t>
            </a:r>
          </a:p>
          <a:p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субхондральная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кость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связочный аппарат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капсула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синовиальная оболочка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околосуставные мышцы.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Схема: патологические изменения в суставе при ОА</a:t>
            </a:r>
            <a:r>
              <a:rPr lang="ru-RU" sz="28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  <p:pic>
        <p:nvPicPr>
          <p:cNvPr id="4" name="Содержимое 3" descr="https://www.rmj.ru/data/articles/Image/t5/n15/mal964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85860"/>
            <a:ext cx="42148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358246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Факторы риска развития ОА :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84030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Системные (пол, генетическая предрасположенность, минеральная плотность костной ткани, гормональный статус)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Локальные (травмы, слабость мышц, нарушение оси сустава, дисплазия суставов) 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Внешние факторы (ожирение, профессиональные факторы, спортивная нагрузка).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   Развитие ОА связано с нарушением баланса между разрушением и восстановлением тканей сустава в результате действия механической нагрузки, которая приводит к потере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протеогликанов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истончению поверхностных слоев хряща, а при длительном действии этого фактора – к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разволокнению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пластинки, образованию трещин вплоть до полного исчезновения хряща.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Согласно современным представлениям, ОА характеризуется увеличением катаболизма матрикса суставного хряща,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ремоделированием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костной ткани и воспалением синовиальной оболочки с выработкой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провоспалительных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медиаторов . 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Исследования последних лет указывают на существенную роль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цитокинов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патогенезе ОА, синтез которых может изменяться в зависимости от продолжительности и тяжести заболевания, что свидетельствует в пользу иммунного характера воспаления при этом заболевании.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7864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Наибольшее значение имеют ИЛ-1β,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ФНО-α,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ИЛ-6, –15, –17 и -18.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Данные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цитокины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повышенных количествах определяются в синовиальной оболочке, синовиальной жидкости и хряще у больных ОА. </a:t>
            </a:r>
          </a:p>
          <a:p>
            <a:pPr>
              <a:buNone/>
            </a:pP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ФНО-α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влияет на блокирование синтеза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хондроцитами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протеогликанов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белков, связывающих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протеогликаны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и коллаген II типа.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В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хондроцитах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цитокины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повышают синтез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металлопротеаз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а также снижают синтез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протеогликанов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тканевого ингибитора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металлопротеаз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при этом стимулируют выработку кислородных радикалов, оксида азота, что способствует прогрессированию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катаболических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процессов в хряще.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свою очередь оксид азота, снижая концентрацию антагониста рецептора ИЛ-1 (ИЛ-1аР), сам активирует ИЛ–1. Кроме того, оксид азота влияет на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апоптоз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хондроцитов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который в 2–4 раза выше у больных ОА, чем у здоровых лиц.          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ИЛ-1β стимулирует выработку и других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провоспалительных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цитокинов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– ИЛ-6, -8. </a:t>
            </a:r>
          </a:p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Характерной особенностью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хондроцитов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при ОА является и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гиперэкспрессия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фермента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циклооксигеназы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(ЦОГ)-2, индуцирующего синтез простагландинов, участвующих в развитии воспаления.</a:t>
            </a:r>
            <a:b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639</TotalTime>
  <Words>2361</Words>
  <PresentationFormat>Экран (4:3)</PresentationFormat>
  <Paragraphs>154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Трек</vt:lpstr>
      <vt:lpstr>Современный подход к лечению ДОА НПВС: классификация,способ применения.</vt:lpstr>
      <vt:lpstr>Слайд 2</vt:lpstr>
      <vt:lpstr>Слайд 3</vt:lpstr>
      <vt:lpstr>Слайд 4</vt:lpstr>
      <vt:lpstr>Слайд 5</vt:lpstr>
      <vt:lpstr>Схема: патологические изменения в суставе при ОА </vt:lpstr>
      <vt:lpstr>Факторы риска развития ОА : </vt:lpstr>
      <vt:lpstr>Слайд 8</vt:lpstr>
      <vt:lpstr>Слайд 9</vt:lpstr>
      <vt:lpstr>Слайд 10</vt:lpstr>
      <vt:lpstr>Слайд 11</vt:lpstr>
      <vt:lpstr>Слайд 12</vt:lpstr>
      <vt:lpstr>Немедикаментозное лечение</vt:lpstr>
      <vt:lpstr>Слайд 14</vt:lpstr>
      <vt:lpstr>Слайд 15</vt:lpstr>
      <vt:lpstr>Слайд 16</vt:lpstr>
      <vt:lpstr>Медикаментозные препараты</vt:lpstr>
      <vt:lpstr>Симптоматические лекарственные средства быстрого действия: </vt:lpstr>
      <vt:lpstr>Слайд 19</vt:lpstr>
      <vt:lpstr>НПВП, наиболее часто применяющиеся для лечения ОА </vt:lpstr>
      <vt:lpstr>Слайд 21</vt:lpstr>
      <vt:lpstr>Влияние на ЖКТ </vt:lpstr>
      <vt:lpstr>Комбинации с гастропротекторами  </vt:lpstr>
      <vt:lpstr>Слайд 24</vt:lpstr>
      <vt:lpstr>Слайд 25</vt:lpstr>
      <vt:lpstr>Необходимость и возможность длительного приема НПВП </vt:lpstr>
      <vt:lpstr>Возможности улучшения эффективности и переносимости НПВП Пролонгированные формы НПВП </vt:lpstr>
      <vt:lpstr>Слайд 28</vt:lpstr>
      <vt:lpstr>Симптоматические лекарственные средства замедленного действия (SYSADOA) </vt:lpstr>
      <vt:lpstr>Слайд 30</vt:lpstr>
      <vt:lpstr>Слайд 31</vt:lpstr>
      <vt:lpstr>Глюкозамина сульфат (ГС) и хондроитина сульфат (ХС) </vt:lpstr>
      <vt:lpstr> ГС ( глюкозамин сульфат) </vt:lpstr>
      <vt:lpstr>ХС (хондроитина сульфат) </vt:lpstr>
      <vt:lpstr>Слайд 35</vt:lpstr>
      <vt:lpstr>Слайд 36</vt:lpstr>
      <vt:lpstr>Хирургическое лечение 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подход к лечению ДОА НПВС: классификация,способ применения.</dc:title>
  <dc:creator>USER</dc:creator>
  <cp:lastModifiedBy>USER</cp:lastModifiedBy>
  <cp:revision>64</cp:revision>
  <dcterms:created xsi:type="dcterms:W3CDTF">2020-04-20T04:58:13Z</dcterms:created>
  <dcterms:modified xsi:type="dcterms:W3CDTF">2020-04-22T20:08:17Z</dcterms:modified>
</cp:coreProperties>
</file>