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95" r:id="rId3"/>
    <p:sldId id="382" r:id="rId4"/>
    <p:sldId id="380" r:id="rId5"/>
    <p:sldId id="397" r:id="rId6"/>
    <p:sldId id="398" r:id="rId7"/>
    <p:sldId id="393" r:id="rId8"/>
    <p:sldId id="396" r:id="rId9"/>
    <p:sldId id="400" r:id="rId10"/>
    <p:sldId id="332" r:id="rId11"/>
    <p:sldId id="401" r:id="rId12"/>
    <p:sldId id="402" r:id="rId13"/>
    <p:sldId id="404" r:id="rId14"/>
    <p:sldId id="406" r:id="rId15"/>
    <p:sldId id="407" r:id="rId16"/>
    <p:sldId id="341" r:id="rId17"/>
    <p:sldId id="408" r:id="rId18"/>
    <p:sldId id="409" r:id="rId19"/>
    <p:sldId id="410" r:id="rId20"/>
    <p:sldId id="411" r:id="rId21"/>
    <p:sldId id="415" r:id="rId22"/>
    <p:sldId id="416" r:id="rId23"/>
    <p:sldId id="417" r:id="rId24"/>
    <p:sldId id="420" r:id="rId25"/>
    <p:sldId id="425" r:id="rId26"/>
    <p:sldId id="426" r:id="rId27"/>
    <p:sldId id="394" r:id="rId28"/>
    <p:sldId id="421" r:id="rId29"/>
    <p:sldId id="422" r:id="rId30"/>
    <p:sldId id="423" r:id="rId31"/>
    <p:sldId id="428" r:id="rId32"/>
    <p:sldId id="427" r:id="rId33"/>
    <p:sldId id="319" r:id="rId34"/>
    <p:sldId id="424" r:id="rId35"/>
    <p:sldId id="387" r:id="rId36"/>
    <p:sldId id="388" r:id="rId37"/>
    <p:sldId id="375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EB9F9DE-F4CD-4EC8-8378-3C02D2B5697B}">
          <p14:sldIdLst>
            <p14:sldId id="256"/>
            <p14:sldId id="395"/>
            <p14:sldId id="382"/>
            <p14:sldId id="380"/>
            <p14:sldId id="397"/>
            <p14:sldId id="398"/>
            <p14:sldId id="393"/>
            <p14:sldId id="396"/>
            <p14:sldId id="400"/>
            <p14:sldId id="332"/>
            <p14:sldId id="401"/>
            <p14:sldId id="402"/>
            <p14:sldId id="404"/>
            <p14:sldId id="406"/>
            <p14:sldId id="407"/>
            <p14:sldId id="341"/>
            <p14:sldId id="408"/>
            <p14:sldId id="409"/>
            <p14:sldId id="410"/>
            <p14:sldId id="411"/>
            <p14:sldId id="415"/>
            <p14:sldId id="416"/>
            <p14:sldId id="417"/>
            <p14:sldId id="420"/>
            <p14:sldId id="425"/>
            <p14:sldId id="426"/>
            <p14:sldId id="394"/>
            <p14:sldId id="421"/>
            <p14:sldId id="422"/>
            <p14:sldId id="423"/>
            <p14:sldId id="428"/>
            <p14:sldId id="427"/>
          </p14:sldIdLst>
        </p14:section>
        <p14:section name="Раздел без заголовка" id="{42DE47F3-76FC-426B-BD6E-49F21EFFAFF1}">
          <p14:sldIdLst>
            <p14:sldId id="319"/>
            <p14:sldId id="424"/>
            <p14:sldId id="387"/>
            <p14:sldId id="388"/>
            <p14:sldId id="3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0806"/>
    <a:srgbClr val="FF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50" autoAdjust="0"/>
    <p:restoredTop sz="96835" autoAdjust="0"/>
  </p:normalViewPr>
  <p:slideViewPr>
    <p:cSldViewPr>
      <p:cViewPr>
        <p:scale>
          <a:sx n="94" d="100"/>
          <a:sy n="94" d="100"/>
        </p:scale>
        <p:origin x="-72" y="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7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&#1050;&#1085;&#1080;&#1075;&#1072;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8763973947701E-2"/>
          <c:y val="3.6443293946503759E-2"/>
          <c:w val="0.67430105958977349"/>
          <c:h val="0.843173265004596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Лист2!$B$10</c:f>
              <c:strCache>
                <c:ptCount val="1"/>
                <c:pt idx="0">
                  <c:v>Благоприятное</c:v>
                </c:pt>
              </c:strCache>
            </c:strRef>
          </c:tx>
          <c:invertIfNegative val="0"/>
          <c:cat>
            <c:strRef>
              <c:f>Лист2!$C$9:$E$9</c:f>
              <c:strCache>
                <c:ptCount val="3"/>
                <c:pt idx="0">
                  <c:v>3 курс</c:v>
                </c:pt>
                <c:pt idx="1">
                  <c:v> 4 курс</c:v>
                </c:pt>
                <c:pt idx="2">
                  <c:v>5 курс</c:v>
                </c:pt>
              </c:strCache>
            </c:strRef>
          </c:cat>
          <c:val>
            <c:numRef>
              <c:f>Лист2!$C$10:$E$10</c:f>
              <c:numCache>
                <c:formatCode>General</c:formatCode>
                <c:ptCount val="3"/>
                <c:pt idx="0">
                  <c:v>98.1</c:v>
                </c:pt>
                <c:pt idx="1">
                  <c:v>97.8</c:v>
                </c:pt>
                <c:pt idx="2">
                  <c:v>96</c:v>
                </c:pt>
              </c:numCache>
            </c:numRef>
          </c:val>
        </c:ser>
        <c:ser>
          <c:idx val="1"/>
          <c:order val="1"/>
          <c:tx>
            <c:strRef>
              <c:f>Лист2!$B$11</c:f>
              <c:strCache>
                <c:ptCount val="1"/>
                <c:pt idx="0">
                  <c:v>Неблагоприятное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4000" baseline="0">
                    <a:solidFill>
                      <a:srgbClr val="560806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Лист2!$C$9:$E$9</c:f>
              <c:strCache>
                <c:ptCount val="3"/>
                <c:pt idx="0">
                  <c:v>3 курс</c:v>
                </c:pt>
                <c:pt idx="1">
                  <c:v> 4 курс</c:v>
                </c:pt>
                <c:pt idx="2">
                  <c:v>5 курс</c:v>
                </c:pt>
              </c:strCache>
            </c:strRef>
          </c:cat>
          <c:val>
            <c:numRef>
              <c:f>Лист2!$C$11:$E$11</c:f>
              <c:numCache>
                <c:formatCode>General</c:formatCode>
                <c:ptCount val="3"/>
                <c:pt idx="0">
                  <c:v>1.9</c:v>
                </c:pt>
                <c:pt idx="1">
                  <c:v>2.2000000000000002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7365376"/>
        <c:axId val="177366912"/>
        <c:axId val="0"/>
      </c:bar3DChart>
      <c:catAx>
        <c:axId val="1773653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ru-RU"/>
          </a:p>
        </c:txPr>
        <c:crossAx val="177366912"/>
        <c:crosses val="autoZero"/>
        <c:auto val="1"/>
        <c:lblAlgn val="ctr"/>
        <c:lblOffset val="100"/>
        <c:noMultiLvlLbl val="0"/>
      </c:catAx>
      <c:valAx>
        <c:axId val="177366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ru-RU"/>
          </a:p>
        </c:txPr>
        <c:crossAx val="17736537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139010401477593"/>
          <c:y val="1.4496106216508669E-2"/>
          <c:w val="0.73063235151161665"/>
          <c:h val="0.937058743853422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Лист2!$A$2</c:f>
              <c:strCache>
                <c:ptCount val="1"/>
                <c:pt idx="0">
                  <c:v>ВЫБЕРИТЕ ВАРИАНТ ОТВЕТА</c:v>
                </c:pt>
              </c:strCache>
            </c:strRef>
          </c:tx>
          <c:invertIfNegative val="0"/>
          <c:cat>
            <c:strRef>
              <c:f>Лист2!$B$1:$X$1</c:f>
              <c:strCache>
                <c:ptCount val="22"/>
                <c:pt idx="0">
                  <c:v>Емельяновская РБ</c:v>
                </c:pt>
                <c:pt idx="1">
                  <c:v>Ермаковская РБ</c:v>
                </c:pt>
                <c:pt idx="2">
                  <c:v>Канская МБ</c:v>
                </c:pt>
                <c:pt idx="3">
                  <c:v>Кежемская РБ</c:v>
                </c:pt>
                <c:pt idx="4">
                  <c:v>КБ №42 ФМБА РФ</c:v>
                </c:pt>
                <c:pt idx="5">
                  <c:v>КБ №51 ФМБА РФ</c:v>
                </c:pt>
                <c:pt idx="6">
                  <c:v>ККБ</c:v>
                </c:pt>
                <c:pt idx="7">
                  <c:v>Краснотуранская РБ</c:v>
                </c:pt>
                <c:pt idx="8">
                  <c:v>КМКБ  №20 </c:v>
                </c:pt>
                <c:pt idx="9">
                  <c:v>КМКБ №7</c:v>
                </c:pt>
                <c:pt idx="10">
                  <c:v>ККГВВ</c:v>
                </c:pt>
                <c:pt idx="11">
                  <c:v>КККЦОМД</c:v>
                </c:pt>
                <c:pt idx="12">
                  <c:v>КМРД №1</c:v>
                </c:pt>
                <c:pt idx="13">
                  <c:v>КМРД №5</c:v>
                </c:pt>
                <c:pt idx="14">
                  <c:v>Манская РБ</c:v>
                </c:pt>
                <c:pt idx="15">
                  <c:v>Нижнеингашская РБ</c:v>
                </c:pt>
                <c:pt idx="16">
                  <c:v>Новоселовская РБ</c:v>
                </c:pt>
                <c:pt idx="17">
                  <c:v>Норильская МБ №1</c:v>
                </c:pt>
                <c:pt idx="18">
                  <c:v>Партизанская РБ</c:v>
                </c:pt>
                <c:pt idx="19">
                  <c:v>Рыбинская РБ</c:v>
                </c:pt>
                <c:pt idx="20">
                  <c:v>Тасеевская РБ</c:v>
                </c:pt>
                <c:pt idx="21">
                  <c:v>Ужурская РБ</c:v>
                </c:pt>
              </c:strCache>
            </c:strRef>
          </c:cat>
          <c:val>
            <c:numRef>
              <c:f>Лист2!$B$2:$X$2</c:f>
              <c:numCache>
                <c:formatCode>General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Лист2!$A$3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Лист2!$B$1:$X$1</c:f>
              <c:strCache>
                <c:ptCount val="22"/>
                <c:pt idx="0">
                  <c:v>Емельяновская РБ</c:v>
                </c:pt>
                <c:pt idx="1">
                  <c:v>Ермаковская РБ</c:v>
                </c:pt>
                <c:pt idx="2">
                  <c:v>Канская МБ</c:v>
                </c:pt>
                <c:pt idx="3">
                  <c:v>Кежемская РБ</c:v>
                </c:pt>
                <c:pt idx="4">
                  <c:v>КБ №42 ФМБА РФ</c:v>
                </c:pt>
                <c:pt idx="5">
                  <c:v>КБ №51 ФМБА РФ</c:v>
                </c:pt>
                <c:pt idx="6">
                  <c:v>ККБ</c:v>
                </c:pt>
                <c:pt idx="7">
                  <c:v>Краснотуранская РБ</c:v>
                </c:pt>
                <c:pt idx="8">
                  <c:v>КМКБ  №20 </c:v>
                </c:pt>
                <c:pt idx="9">
                  <c:v>КМКБ №7</c:v>
                </c:pt>
                <c:pt idx="10">
                  <c:v>ККГВВ</c:v>
                </c:pt>
                <c:pt idx="11">
                  <c:v>КККЦОМД</c:v>
                </c:pt>
                <c:pt idx="12">
                  <c:v>КМРД №1</c:v>
                </c:pt>
                <c:pt idx="13">
                  <c:v>КМРД №5</c:v>
                </c:pt>
                <c:pt idx="14">
                  <c:v>Манская РБ</c:v>
                </c:pt>
                <c:pt idx="15">
                  <c:v>Нижнеингашская РБ</c:v>
                </c:pt>
                <c:pt idx="16">
                  <c:v>Новоселовская РБ</c:v>
                </c:pt>
                <c:pt idx="17">
                  <c:v>Норильская МБ №1</c:v>
                </c:pt>
                <c:pt idx="18">
                  <c:v>Партизанская РБ</c:v>
                </c:pt>
                <c:pt idx="19">
                  <c:v>Рыбинская РБ</c:v>
                </c:pt>
                <c:pt idx="20">
                  <c:v>Тасеевская РБ</c:v>
                </c:pt>
                <c:pt idx="21">
                  <c:v>Ужурская РБ</c:v>
                </c:pt>
              </c:strCache>
            </c:strRef>
          </c:cat>
          <c:val>
            <c:numRef>
              <c:f>Лист2!$B$3:$X$3</c:f>
              <c:numCache>
                <c:formatCode>General</c:formatCode>
                <c:ptCount val="23"/>
                <c:pt idx="0">
                  <c:v>36.49</c:v>
                </c:pt>
                <c:pt idx="1">
                  <c:v>50</c:v>
                </c:pt>
                <c:pt idx="2">
                  <c:v>100</c:v>
                </c:pt>
                <c:pt idx="3">
                  <c:v>50</c:v>
                </c:pt>
                <c:pt idx="4">
                  <c:v>50</c:v>
                </c:pt>
                <c:pt idx="5">
                  <c:v>40</c:v>
                </c:pt>
                <c:pt idx="6">
                  <c:v>28.57</c:v>
                </c:pt>
                <c:pt idx="7">
                  <c:v>24.53</c:v>
                </c:pt>
                <c:pt idx="8">
                  <c:v>39.880000000000003</c:v>
                </c:pt>
                <c:pt idx="9">
                  <c:v>19.21</c:v>
                </c:pt>
                <c:pt idx="10">
                  <c:v>33.65</c:v>
                </c:pt>
                <c:pt idx="11">
                  <c:v>100</c:v>
                </c:pt>
                <c:pt idx="12">
                  <c:v>33.54</c:v>
                </c:pt>
                <c:pt idx="13">
                  <c:v>43.24</c:v>
                </c:pt>
                <c:pt idx="14">
                  <c:v>66.67</c:v>
                </c:pt>
                <c:pt idx="15">
                  <c:v>50</c:v>
                </c:pt>
                <c:pt idx="16">
                  <c:v>100</c:v>
                </c:pt>
                <c:pt idx="17">
                  <c:v>100</c:v>
                </c:pt>
                <c:pt idx="18">
                  <c:v>50</c:v>
                </c:pt>
                <c:pt idx="19">
                  <c:v>100</c:v>
                </c:pt>
                <c:pt idx="20">
                  <c:v>66.67</c:v>
                </c:pt>
                <c:pt idx="21">
                  <c:v>50</c:v>
                </c:pt>
              </c:numCache>
            </c:numRef>
          </c:val>
        </c:ser>
        <c:ser>
          <c:idx val="2"/>
          <c:order val="2"/>
          <c:tx>
            <c:strRef>
              <c:f>Лист2!$A$4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00B05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Лист2!$B$1:$X$1</c:f>
              <c:strCache>
                <c:ptCount val="22"/>
                <c:pt idx="0">
                  <c:v>Емельяновская РБ</c:v>
                </c:pt>
                <c:pt idx="1">
                  <c:v>Ермаковская РБ</c:v>
                </c:pt>
                <c:pt idx="2">
                  <c:v>Канская МБ</c:v>
                </c:pt>
                <c:pt idx="3">
                  <c:v>Кежемская РБ</c:v>
                </c:pt>
                <c:pt idx="4">
                  <c:v>КБ №42 ФМБА РФ</c:v>
                </c:pt>
                <c:pt idx="5">
                  <c:v>КБ №51 ФМБА РФ</c:v>
                </c:pt>
                <c:pt idx="6">
                  <c:v>ККБ</c:v>
                </c:pt>
                <c:pt idx="7">
                  <c:v>Краснотуранская РБ</c:v>
                </c:pt>
                <c:pt idx="8">
                  <c:v>КМКБ  №20 </c:v>
                </c:pt>
                <c:pt idx="9">
                  <c:v>КМКБ №7</c:v>
                </c:pt>
                <c:pt idx="10">
                  <c:v>ККГВВ</c:v>
                </c:pt>
                <c:pt idx="11">
                  <c:v>КККЦОМД</c:v>
                </c:pt>
                <c:pt idx="12">
                  <c:v>КМРД №1</c:v>
                </c:pt>
                <c:pt idx="13">
                  <c:v>КМРД №5</c:v>
                </c:pt>
                <c:pt idx="14">
                  <c:v>Манская РБ</c:v>
                </c:pt>
                <c:pt idx="15">
                  <c:v>Нижнеингашская РБ</c:v>
                </c:pt>
                <c:pt idx="16">
                  <c:v>Новоселовская РБ</c:v>
                </c:pt>
                <c:pt idx="17">
                  <c:v>Норильская МБ №1</c:v>
                </c:pt>
                <c:pt idx="18">
                  <c:v>Партизанская РБ</c:v>
                </c:pt>
                <c:pt idx="19">
                  <c:v>Рыбинская РБ</c:v>
                </c:pt>
                <c:pt idx="20">
                  <c:v>Тасеевская РБ</c:v>
                </c:pt>
                <c:pt idx="21">
                  <c:v>Ужурская РБ</c:v>
                </c:pt>
              </c:strCache>
            </c:strRef>
          </c:cat>
          <c:val>
            <c:numRef>
              <c:f>Лист2!$B$4:$X$4</c:f>
              <c:numCache>
                <c:formatCode>General</c:formatCode>
                <c:ptCount val="23"/>
                <c:pt idx="0">
                  <c:v>51.35</c:v>
                </c:pt>
                <c:pt idx="1">
                  <c:v>50</c:v>
                </c:pt>
                <c:pt idx="2">
                  <c:v>0</c:v>
                </c:pt>
                <c:pt idx="3">
                  <c:v>50</c:v>
                </c:pt>
                <c:pt idx="4">
                  <c:v>0</c:v>
                </c:pt>
                <c:pt idx="5">
                  <c:v>20</c:v>
                </c:pt>
                <c:pt idx="6">
                  <c:v>28.57</c:v>
                </c:pt>
                <c:pt idx="7">
                  <c:v>42.45</c:v>
                </c:pt>
                <c:pt idx="8">
                  <c:v>33.33</c:v>
                </c:pt>
                <c:pt idx="9">
                  <c:v>58.94</c:v>
                </c:pt>
                <c:pt idx="10">
                  <c:v>46.15</c:v>
                </c:pt>
                <c:pt idx="11">
                  <c:v>0</c:v>
                </c:pt>
                <c:pt idx="12">
                  <c:v>46.58</c:v>
                </c:pt>
                <c:pt idx="13">
                  <c:v>56.76</c:v>
                </c:pt>
                <c:pt idx="14">
                  <c:v>33.33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50</c:v>
                </c:pt>
                <c:pt idx="19">
                  <c:v>0</c:v>
                </c:pt>
                <c:pt idx="20">
                  <c:v>0</c:v>
                </c:pt>
                <c:pt idx="21">
                  <c:v>50</c:v>
                </c:pt>
              </c:numCache>
            </c:numRef>
          </c:val>
        </c:ser>
        <c:ser>
          <c:idx val="3"/>
          <c:order val="3"/>
          <c:tx>
            <c:strRef>
              <c:f>Лист2!$A$5</c:f>
              <c:strCache>
                <c:ptCount val="1"/>
                <c:pt idx="0">
                  <c:v>Иногда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Лист2!$B$1:$X$1</c:f>
              <c:strCache>
                <c:ptCount val="22"/>
                <c:pt idx="0">
                  <c:v>Емельяновская РБ</c:v>
                </c:pt>
                <c:pt idx="1">
                  <c:v>Ермаковская РБ</c:v>
                </c:pt>
                <c:pt idx="2">
                  <c:v>Канская МБ</c:v>
                </c:pt>
                <c:pt idx="3">
                  <c:v>Кежемская РБ</c:v>
                </c:pt>
                <c:pt idx="4">
                  <c:v>КБ №42 ФМБА РФ</c:v>
                </c:pt>
                <c:pt idx="5">
                  <c:v>КБ №51 ФМБА РФ</c:v>
                </c:pt>
                <c:pt idx="6">
                  <c:v>ККБ</c:v>
                </c:pt>
                <c:pt idx="7">
                  <c:v>Краснотуранская РБ</c:v>
                </c:pt>
                <c:pt idx="8">
                  <c:v>КМКБ  №20 </c:v>
                </c:pt>
                <c:pt idx="9">
                  <c:v>КМКБ №7</c:v>
                </c:pt>
                <c:pt idx="10">
                  <c:v>ККГВВ</c:v>
                </c:pt>
                <c:pt idx="11">
                  <c:v>КККЦОМД</c:v>
                </c:pt>
                <c:pt idx="12">
                  <c:v>КМРД №1</c:v>
                </c:pt>
                <c:pt idx="13">
                  <c:v>КМРД №5</c:v>
                </c:pt>
                <c:pt idx="14">
                  <c:v>Манская РБ</c:v>
                </c:pt>
                <c:pt idx="15">
                  <c:v>Нижнеингашская РБ</c:v>
                </c:pt>
                <c:pt idx="16">
                  <c:v>Новоселовская РБ</c:v>
                </c:pt>
                <c:pt idx="17">
                  <c:v>Норильская МБ №1</c:v>
                </c:pt>
                <c:pt idx="18">
                  <c:v>Партизанская РБ</c:v>
                </c:pt>
                <c:pt idx="19">
                  <c:v>Рыбинская РБ</c:v>
                </c:pt>
                <c:pt idx="20">
                  <c:v>Тасеевская РБ</c:v>
                </c:pt>
                <c:pt idx="21">
                  <c:v>Ужурская РБ</c:v>
                </c:pt>
              </c:strCache>
            </c:strRef>
          </c:cat>
          <c:val>
            <c:numRef>
              <c:f>Лист2!$B$5:$X$5</c:f>
              <c:numCache>
                <c:formatCode>General</c:formatCode>
                <c:ptCount val="23"/>
                <c:pt idx="0">
                  <c:v>12.16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50</c:v>
                </c:pt>
                <c:pt idx="5">
                  <c:v>40</c:v>
                </c:pt>
                <c:pt idx="6">
                  <c:v>42.86</c:v>
                </c:pt>
                <c:pt idx="7">
                  <c:v>33.020000000000003</c:v>
                </c:pt>
                <c:pt idx="8">
                  <c:v>26.79</c:v>
                </c:pt>
                <c:pt idx="9">
                  <c:v>21.85</c:v>
                </c:pt>
                <c:pt idx="10">
                  <c:v>20.190000000000001</c:v>
                </c:pt>
                <c:pt idx="11">
                  <c:v>0</c:v>
                </c:pt>
                <c:pt idx="12">
                  <c:v>19.88</c:v>
                </c:pt>
                <c:pt idx="13">
                  <c:v>0</c:v>
                </c:pt>
                <c:pt idx="14">
                  <c:v>0</c:v>
                </c:pt>
                <c:pt idx="15">
                  <c:v>50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33.33</c:v>
                </c:pt>
                <c:pt idx="2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128448"/>
        <c:axId val="143129984"/>
      </c:barChart>
      <c:catAx>
        <c:axId val="143128448"/>
        <c:scaling>
          <c:orientation val="minMax"/>
        </c:scaling>
        <c:delete val="0"/>
        <c:axPos val="l"/>
        <c:majorTickMark val="out"/>
        <c:minorTickMark val="none"/>
        <c:tickLblPos val="nextTo"/>
        <c:crossAx val="143129984"/>
        <c:crosses val="autoZero"/>
        <c:auto val="1"/>
        <c:lblAlgn val="ctr"/>
        <c:lblOffset val="100"/>
        <c:noMultiLvlLbl val="0"/>
      </c:catAx>
      <c:valAx>
        <c:axId val="1431299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43128448"/>
        <c:crosses val="autoZero"/>
        <c:crossBetween val="between"/>
      </c:valAx>
    </c:plotArea>
    <c:legend>
      <c:legendPos val="r"/>
      <c:legendEntry>
        <c:idx val="3"/>
        <c:delete val="1"/>
      </c:legendEntry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Полностью адаптировался(лась)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Лист1!$B$2:$D$2</c:f>
              <c:strCache>
                <c:ptCount val="3"/>
                <c:pt idx="0">
                  <c:v>3 курс</c:v>
                </c:pt>
                <c:pt idx="1">
                  <c:v>4 курс</c:v>
                </c:pt>
                <c:pt idx="2">
                  <c:v>5 курс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87.7</c:v>
                </c:pt>
                <c:pt idx="1">
                  <c:v>87.3</c:v>
                </c:pt>
                <c:pt idx="2">
                  <c:v>79.5</c:v>
                </c:pt>
              </c:numCache>
            </c:numRef>
          </c:val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Адаптировался(лась), но с трудом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Лист1!$B$2:$D$2</c:f>
              <c:strCache>
                <c:ptCount val="3"/>
                <c:pt idx="0">
                  <c:v>3 курс</c:v>
                </c:pt>
                <c:pt idx="1">
                  <c:v>4 курс</c:v>
                </c:pt>
                <c:pt idx="2">
                  <c:v>5 курс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11.5</c:v>
                </c:pt>
                <c:pt idx="1">
                  <c:v>11.2</c:v>
                </c:pt>
                <c:pt idx="2">
                  <c:v>19.100000000000001</c:v>
                </c:pt>
              </c:numCache>
            </c:numRef>
          </c:val>
        </c:ser>
        <c:ser>
          <c:idx val="2"/>
          <c:order val="2"/>
          <c:tx>
            <c:strRef>
              <c:f>Лист1!$A$5</c:f>
              <c:strCache>
                <c:ptCount val="1"/>
                <c:pt idx="0">
                  <c:v>Не адаптировался(лась)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Лист1!$B$2:$D$2</c:f>
              <c:strCache>
                <c:ptCount val="3"/>
                <c:pt idx="0">
                  <c:v>3 курс</c:v>
                </c:pt>
                <c:pt idx="1">
                  <c:v>4 курс</c:v>
                </c:pt>
                <c:pt idx="2">
                  <c:v>5 курс</c:v>
                </c:pt>
              </c:strCache>
            </c:strRef>
          </c:cat>
          <c:val>
            <c:numRef>
              <c:f>Лист1!$B$5:$D$5</c:f>
              <c:numCache>
                <c:formatCode>General</c:formatCode>
                <c:ptCount val="3"/>
                <c:pt idx="0">
                  <c:v>0.8</c:v>
                </c:pt>
                <c:pt idx="1">
                  <c:v>1.5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4632960"/>
        <c:axId val="114638848"/>
        <c:axId val="0"/>
      </c:bar3DChart>
      <c:catAx>
        <c:axId val="1146329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14638848"/>
        <c:crosses val="autoZero"/>
        <c:auto val="1"/>
        <c:lblAlgn val="ctr"/>
        <c:lblOffset val="100"/>
        <c:noMultiLvlLbl val="0"/>
      </c:catAx>
      <c:valAx>
        <c:axId val="114638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1463296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736828235590266E-2"/>
          <c:y val="2.8796228523628092E-2"/>
          <c:w val="0.86892149941100472"/>
          <c:h val="0.553040266767744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Лист1!$K$3</c:f>
              <c:strCache>
                <c:ptCount val="1"/>
                <c:pt idx="0">
                  <c:v>Была для меня полезной и познавательной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Лист1!$L$2:$N$2</c:f>
              <c:strCache>
                <c:ptCount val="3"/>
                <c:pt idx="0">
                  <c:v>3 курс</c:v>
                </c:pt>
                <c:pt idx="1">
                  <c:v>4 курс</c:v>
                </c:pt>
                <c:pt idx="2">
                  <c:v>5 курс</c:v>
                </c:pt>
              </c:strCache>
            </c:strRef>
          </c:cat>
          <c:val>
            <c:numRef>
              <c:f>Лист1!$L$3:$N$3</c:f>
              <c:numCache>
                <c:formatCode>General</c:formatCode>
                <c:ptCount val="3"/>
                <c:pt idx="0">
                  <c:v>91.85</c:v>
                </c:pt>
                <c:pt idx="1">
                  <c:v>90.1</c:v>
                </c:pt>
                <c:pt idx="2">
                  <c:v>87.4</c:v>
                </c:pt>
              </c:numCache>
            </c:numRef>
          </c:val>
        </c:ser>
        <c:ser>
          <c:idx val="1"/>
          <c:order val="1"/>
          <c:tx>
            <c:strRef>
              <c:f>Лист1!$K$4</c:f>
              <c:strCache>
                <c:ptCount val="1"/>
                <c:pt idx="0">
                  <c:v>Не вызвала особого интереса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Лист1!$L$2:$N$2</c:f>
              <c:strCache>
                <c:ptCount val="3"/>
                <c:pt idx="0">
                  <c:v>3 курс</c:v>
                </c:pt>
                <c:pt idx="1">
                  <c:v>4 курс</c:v>
                </c:pt>
                <c:pt idx="2">
                  <c:v>5 курс</c:v>
                </c:pt>
              </c:strCache>
            </c:strRef>
          </c:cat>
          <c:val>
            <c:numRef>
              <c:f>Лист1!$L$4:$N$4</c:f>
              <c:numCache>
                <c:formatCode>General</c:formatCode>
                <c:ptCount val="3"/>
                <c:pt idx="0">
                  <c:v>7.2</c:v>
                </c:pt>
                <c:pt idx="1">
                  <c:v>9.5</c:v>
                </c:pt>
                <c:pt idx="2">
                  <c:v>11.7</c:v>
                </c:pt>
              </c:numCache>
            </c:numRef>
          </c:val>
        </c:ser>
        <c:ser>
          <c:idx val="2"/>
          <c:order val="2"/>
          <c:tx>
            <c:strRef>
              <c:f>Лист1!$K$5</c:f>
              <c:strCache>
                <c:ptCount val="1"/>
                <c:pt idx="0">
                  <c:v>Была для меня бесполезной (ничего нового я не узнал(ла))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Лист1!$L$2:$N$2</c:f>
              <c:strCache>
                <c:ptCount val="3"/>
                <c:pt idx="0">
                  <c:v>3 курс</c:v>
                </c:pt>
                <c:pt idx="1">
                  <c:v>4 курс</c:v>
                </c:pt>
                <c:pt idx="2">
                  <c:v>5 курс</c:v>
                </c:pt>
              </c:strCache>
            </c:strRef>
          </c:cat>
          <c:val>
            <c:numRef>
              <c:f>Лист1!$L$5:$N$5</c:f>
              <c:numCache>
                <c:formatCode>General</c:formatCode>
                <c:ptCount val="3"/>
                <c:pt idx="0">
                  <c:v>0.95</c:v>
                </c:pt>
                <c:pt idx="1">
                  <c:v>0.4</c:v>
                </c:pt>
                <c:pt idx="2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4674304"/>
        <c:axId val="11207040"/>
        <c:axId val="0"/>
      </c:bar3DChart>
      <c:catAx>
        <c:axId val="1146743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1207040"/>
        <c:crosses val="autoZero"/>
        <c:auto val="1"/>
        <c:lblAlgn val="ctr"/>
        <c:lblOffset val="100"/>
        <c:noMultiLvlLbl val="0"/>
      </c:catAx>
      <c:valAx>
        <c:axId val="11207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146743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7277720637255581E-2"/>
          <c:y val="0.70359025053554314"/>
          <c:w val="0.93272227936274443"/>
          <c:h val="0.27987520165990948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Лист1!$X$3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Лист1!$Y$2:$AA$2</c:f>
              <c:strCache>
                <c:ptCount val="3"/>
                <c:pt idx="0">
                  <c:v>3 курс</c:v>
                </c:pt>
                <c:pt idx="1">
                  <c:v>4 курс</c:v>
                </c:pt>
                <c:pt idx="2">
                  <c:v>5курс</c:v>
                </c:pt>
              </c:strCache>
            </c:strRef>
          </c:cat>
          <c:val>
            <c:numRef>
              <c:f>Лист1!$Y$3:$AA$3</c:f>
              <c:numCache>
                <c:formatCode>General</c:formatCode>
                <c:ptCount val="3"/>
                <c:pt idx="0">
                  <c:v>43.3</c:v>
                </c:pt>
                <c:pt idx="1">
                  <c:v>51.8</c:v>
                </c:pt>
                <c:pt idx="2">
                  <c:v>26.7</c:v>
                </c:pt>
              </c:numCache>
            </c:numRef>
          </c:val>
        </c:ser>
        <c:ser>
          <c:idx val="1"/>
          <c:order val="1"/>
          <c:tx>
            <c:strRef>
              <c:f>Лист1!$X$4</c:f>
              <c:strCache>
                <c:ptCount val="1"/>
                <c:pt idx="0">
                  <c:v>Частично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Лист1!$Y$2:$AA$2</c:f>
              <c:strCache>
                <c:ptCount val="3"/>
                <c:pt idx="0">
                  <c:v>3 курс</c:v>
                </c:pt>
                <c:pt idx="1">
                  <c:v>4 курс</c:v>
                </c:pt>
                <c:pt idx="2">
                  <c:v>5курс</c:v>
                </c:pt>
              </c:strCache>
            </c:strRef>
          </c:cat>
          <c:val>
            <c:numRef>
              <c:f>Лист1!$Y$4:$AA$4</c:f>
              <c:numCache>
                <c:formatCode>General</c:formatCode>
                <c:ptCount val="3"/>
                <c:pt idx="0">
                  <c:v>36.6</c:v>
                </c:pt>
                <c:pt idx="1">
                  <c:v>34.1</c:v>
                </c:pt>
                <c:pt idx="2">
                  <c:v>36.9</c:v>
                </c:pt>
              </c:numCache>
            </c:numRef>
          </c:val>
        </c:ser>
        <c:ser>
          <c:idx val="2"/>
          <c:order val="2"/>
          <c:tx>
            <c:strRef>
              <c:f>Лист1!$X$5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2"/>
              <c:layout>
                <c:manualLayout>
                  <c:x val="5.0391226371672988E-2"/>
                  <c:y val="4.8904739215799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Лист1!$Y$2:$AA$2</c:f>
              <c:strCache>
                <c:ptCount val="3"/>
                <c:pt idx="0">
                  <c:v>3 курс</c:v>
                </c:pt>
                <c:pt idx="1">
                  <c:v>4 курс</c:v>
                </c:pt>
                <c:pt idx="2">
                  <c:v>5курс</c:v>
                </c:pt>
              </c:strCache>
            </c:strRef>
          </c:cat>
          <c:val>
            <c:numRef>
              <c:f>Лист1!$Y$5:$AA$5</c:f>
              <c:numCache>
                <c:formatCode>General</c:formatCode>
                <c:ptCount val="3"/>
                <c:pt idx="0">
                  <c:v>20.100000000000001</c:v>
                </c:pt>
                <c:pt idx="1">
                  <c:v>14.1</c:v>
                </c:pt>
                <c:pt idx="2">
                  <c:v>36.4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1243904"/>
        <c:axId val="11245440"/>
        <c:axId val="0"/>
      </c:bar3DChart>
      <c:catAx>
        <c:axId val="112439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1245440"/>
        <c:crosses val="autoZero"/>
        <c:auto val="1"/>
        <c:lblAlgn val="ctr"/>
        <c:lblOffset val="100"/>
        <c:noMultiLvlLbl val="0"/>
      </c:catAx>
      <c:valAx>
        <c:axId val="11245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124390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Лист1!$Q$3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Лист1!$R$2:$U$2</c:f>
              <c:strCache>
                <c:ptCount val="4"/>
                <c:pt idx="0">
                  <c:v>3 курс</c:v>
                </c:pt>
                <c:pt idx="1">
                  <c:v>4 курс</c:v>
                </c:pt>
                <c:pt idx="2">
                  <c:v>5 курс</c:v>
                </c:pt>
                <c:pt idx="3">
                  <c:v>КССМП</c:v>
                </c:pt>
              </c:strCache>
            </c:strRef>
          </c:cat>
          <c:val>
            <c:numRef>
              <c:f>Лист1!$R$3:$U$3</c:f>
              <c:numCache>
                <c:formatCode>General</c:formatCode>
                <c:ptCount val="4"/>
                <c:pt idx="0">
                  <c:v>26.9</c:v>
                </c:pt>
                <c:pt idx="1">
                  <c:v>27.8</c:v>
                </c:pt>
                <c:pt idx="2">
                  <c:v>27.4</c:v>
                </c:pt>
                <c:pt idx="3">
                  <c:v>37.299999999999997</c:v>
                </c:pt>
              </c:numCache>
            </c:numRef>
          </c:val>
        </c:ser>
        <c:ser>
          <c:idx val="1"/>
          <c:order val="1"/>
          <c:tx>
            <c:strRef>
              <c:f>Лист1!$Q$4</c:f>
              <c:strCache>
                <c:ptCount val="1"/>
                <c:pt idx="0">
                  <c:v>Частично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Лист1!$R$2:$U$2</c:f>
              <c:strCache>
                <c:ptCount val="4"/>
                <c:pt idx="0">
                  <c:v>3 курс</c:v>
                </c:pt>
                <c:pt idx="1">
                  <c:v>4 курс</c:v>
                </c:pt>
                <c:pt idx="2">
                  <c:v>5 курс</c:v>
                </c:pt>
                <c:pt idx="3">
                  <c:v>КССМП</c:v>
                </c:pt>
              </c:strCache>
            </c:strRef>
          </c:cat>
          <c:val>
            <c:numRef>
              <c:f>Лист1!$R$4:$U$4</c:f>
              <c:numCache>
                <c:formatCode>General</c:formatCode>
                <c:ptCount val="4"/>
                <c:pt idx="0">
                  <c:v>45.2</c:v>
                </c:pt>
                <c:pt idx="1">
                  <c:v>53.4</c:v>
                </c:pt>
                <c:pt idx="2">
                  <c:v>59</c:v>
                </c:pt>
                <c:pt idx="3">
                  <c:v>57</c:v>
                </c:pt>
              </c:numCache>
            </c:numRef>
          </c:val>
        </c:ser>
        <c:ser>
          <c:idx val="2"/>
          <c:order val="2"/>
          <c:tx>
            <c:strRef>
              <c:f>Лист1!$Q$5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2222222222222223E-2"/>
                  <c:y val="5.2910787690256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Лист1!$R$2:$U$2</c:f>
              <c:strCache>
                <c:ptCount val="4"/>
                <c:pt idx="0">
                  <c:v>3 курс</c:v>
                </c:pt>
                <c:pt idx="1">
                  <c:v>4 курс</c:v>
                </c:pt>
                <c:pt idx="2">
                  <c:v>5 курс</c:v>
                </c:pt>
                <c:pt idx="3">
                  <c:v>КССМП</c:v>
                </c:pt>
              </c:strCache>
            </c:strRef>
          </c:cat>
          <c:val>
            <c:numRef>
              <c:f>Лист1!$R$5:$U$5</c:f>
              <c:numCache>
                <c:formatCode>General</c:formatCode>
                <c:ptCount val="4"/>
                <c:pt idx="0">
                  <c:v>27.9</c:v>
                </c:pt>
                <c:pt idx="1">
                  <c:v>18.8</c:v>
                </c:pt>
                <c:pt idx="2">
                  <c:v>13.5</c:v>
                </c:pt>
                <c:pt idx="3">
                  <c:v>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14705152"/>
        <c:axId val="114706688"/>
        <c:axId val="0"/>
      </c:bar3DChart>
      <c:catAx>
        <c:axId val="1147051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14706688"/>
        <c:crosses val="autoZero"/>
        <c:auto val="1"/>
        <c:lblAlgn val="ctr"/>
        <c:lblOffset val="100"/>
        <c:noMultiLvlLbl val="0"/>
      </c:catAx>
      <c:valAx>
        <c:axId val="114706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1470515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74949552970301E-2"/>
          <c:y val="5.1400554097404488E-2"/>
          <c:w val="0.69051108622432422"/>
          <c:h val="0.5240427247983244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Лист2!$A$2</c:f>
              <c:strCache>
                <c:ptCount val="1"/>
                <c:pt idx="0">
                  <c:v>ВЫБЕРИТЕ ВАРИАНТ ОТВЕТА</c:v>
                </c:pt>
              </c:strCache>
            </c:strRef>
          </c:tx>
          <c:invertIfNegative val="0"/>
          <c:cat>
            <c:strRef>
              <c:f>Лист2!$B$1:$T$1</c:f>
              <c:strCache>
                <c:ptCount val="19"/>
                <c:pt idx="0">
                  <c:v>Березовская РБ</c:v>
                </c:pt>
                <c:pt idx="1">
                  <c:v>Дивногорская межрайонная больница</c:v>
                </c:pt>
                <c:pt idx="2">
                  <c:v>ДКБ на ст. Красноярск ОАО РЖД</c:v>
                </c:pt>
                <c:pt idx="3">
                  <c:v>Емельяновская РБ</c:v>
                </c:pt>
                <c:pt idx="4">
                  <c:v>Ирбейская РБ</c:v>
                </c:pt>
                <c:pt idx="5">
                  <c:v>Клиническая больница №42 ФМБА РФ</c:v>
                </c:pt>
                <c:pt idx="6">
                  <c:v>ККБ</c:v>
                </c:pt>
                <c:pt idx="7">
                  <c:v>КМКБСМП им. Н.С.Карповича</c:v>
                </c:pt>
                <c:pt idx="8">
                  <c:v>КМКБ №20 им. И.С.Берзона</c:v>
                </c:pt>
                <c:pt idx="9">
                  <c:v>ККГВВ</c:v>
                </c:pt>
                <c:pt idx="10">
                  <c:v>КККЦОМД</c:v>
                </c:pt>
                <c:pt idx="11">
                  <c:v>КМРД №1</c:v>
                </c:pt>
                <c:pt idx="12">
                  <c:v>КМРД №5</c:v>
                </c:pt>
                <c:pt idx="13">
                  <c:v>Норильская МБ №1</c:v>
                </c:pt>
                <c:pt idx="14">
                  <c:v>Норильский МРД</c:v>
                </c:pt>
                <c:pt idx="15">
                  <c:v>Сосновоборская ГБ</c:v>
                </c:pt>
                <c:pt idx="16">
                  <c:v>Ужурская РБ</c:v>
                </c:pt>
                <c:pt idx="17">
                  <c:v>Шарыповская ГБ</c:v>
                </c:pt>
                <c:pt idx="18">
                  <c:v>Шушенская РБ</c:v>
                </c:pt>
              </c:strCache>
            </c:strRef>
          </c:cat>
          <c:val>
            <c:numRef>
              <c:f>Лист2!$B$2:$T$2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Лист2!$A$3</c:f>
              <c:strCache>
                <c:ptCount val="1"/>
                <c:pt idx="0">
                  <c:v>Удовлетворяет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strRef>
              <c:f>Лист2!$B$1:$T$1</c:f>
              <c:strCache>
                <c:ptCount val="19"/>
                <c:pt idx="0">
                  <c:v>Березовская РБ</c:v>
                </c:pt>
                <c:pt idx="1">
                  <c:v>Дивногорская межрайонная больница</c:v>
                </c:pt>
                <c:pt idx="2">
                  <c:v>ДКБ на ст. Красноярск ОАО РЖД</c:v>
                </c:pt>
                <c:pt idx="3">
                  <c:v>Емельяновская РБ</c:v>
                </c:pt>
                <c:pt idx="4">
                  <c:v>Ирбейская РБ</c:v>
                </c:pt>
                <c:pt idx="5">
                  <c:v>Клиническая больница №42 ФМБА РФ</c:v>
                </c:pt>
                <c:pt idx="6">
                  <c:v>ККБ</c:v>
                </c:pt>
                <c:pt idx="7">
                  <c:v>КМКБСМП им. Н.С.Карповича</c:v>
                </c:pt>
                <c:pt idx="8">
                  <c:v>КМКБ №20 им. И.С.Берзона</c:v>
                </c:pt>
                <c:pt idx="9">
                  <c:v>ККГВВ</c:v>
                </c:pt>
                <c:pt idx="10">
                  <c:v>КККЦОМД</c:v>
                </c:pt>
                <c:pt idx="11">
                  <c:v>КМРД №1</c:v>
                </c:pt>
                <c:pt idx="12">
                  <c:v>КМРД №5</c:v>
                </c:pt>
                <c:pt idx="13">
                  <c:v>Норильская МБ №1</c:v>
                </c:pt>
                <c:pt idx="14">
                  <c:v>Норильский МРД</c:v>
                </c:pt>
                <c:pt idx="15">
                  <c:v>Сосновоборская ГБ</c:v>
                </c:pt>
                <c:pt idx="16">
                  <c:v>Ужурская РБ</c:v>
                </c:pt>
                <c:pt idx="17">
                  <c:v>Шарыповская ГБ</c:v>
                </c:pt>
                <c:pt idx="18">
                  <c:v>Шушенская РБ</c:v>
                </c:pt>
              </c:strCache>
            </c:strRef>
          </c:cat>
          <c:val>
            <c:numRef>
              <c:f>Лист2!$B$3:$T$3</c:f>
              <c:numCache>
                <c:formatCode>General</c:formatCode>
                <c:ptCount val="19"/>
                <c:pt idx="0">
                  <c:v>50</c:v>
                </c:pt>
                <c:pt idx="1">
                  <c:v>75</c:v>
                </c:pt>
                <c:pt idx="2">
                  <c:v>83.78</c:v>
                </c:pt>
                <c:pt idx="3">
                  <c:v>75</c:v>
                </c:pt>
                <c:pt idx="4">
                  <c:v>0</c:v>
                </c:pt>
                <c:pt idx="5">
                  <c:v>80</c:v>
                </c:pt>
                <c:pt idx="6">
                  <c:v>88.68</c:v>
                </c:pt>
                <c:pt idx="7">
                  <c:v>78.569999999999993</c:v>
                </c:pt>
                <c:pt idx="8">
                  <c:v>86.75</c:v>
                </c:pt>
                <c:pt idx="9">
                  <c:v>83.33</c:v>
                </c:pt>
                <c:pt idx="10">
                  <c:v>85.09</c:v>
                </c:pt>
                <c:pt idx="11">
                  <c:v>84.94</c:v>
                </c:pt>
                <c:pt idx="12">
                  <c:v>79.569999999999993</c:v>
                </c:pt>
                <c:pt idx="13">
                  <c:v>25</c:v>
                </c:pt>
                <c:pt idx="14">
                  <c:v>50</c:v>
                </c:pt>
                <c:pt idx="15">
                  <c:v>66.67</c:v>
                </c:pt>
                <c:pt idx="16">
                  <c:v>0</c:v>
                </c:pt>
                <c:pt idx="17">
                  <c:v>50</c:v>
                </c:pt>
                <c:pt idx="18">
                  <c:v>50</c:v>
                </c:pt>
              </c:numCache>
            </c:numRef>
          </c:val>
        </c:ser>
        <c:ser>
          <c:idx val="2"/>
          <c:order val="2"/>
          <c:tx>
            <c:strRef>
              <c:f>Лист2!$A$4</c:f>
              <c:strCache>
                <c:ptCount val="1"/>
                <c:pt idx="0">
                  <c:v>Не удовлетворяет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numFmt formatCode="#,##0.0" sourceLinked="0"/>
              <c:spPr/>
              <c:txPr>
                <a:bodyPr/>
                <a:lstStyle/>
                <a:p>
                  <a:pPr>
                    <a:defRPr sz="18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8818476481053923E-3"/>
                  <c:y val="-6.8310787187693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.0" sourceLinked="0"/>
              <c:spPr/>
              <c:txPr>
                <a:bodyPr/>
                <a:lstStyle/>
                <a:p>
                  <a:pPr>
                    <a:defRPr sz="18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6.6176075088077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9212317654035946E-3"/>
                  <c:y val="-8.3253771885001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4409238240526961E-3"/>
                  <c:y val="-6.8310787187693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8.8818476481053923E-3"/>
                  <c:y val="-6.4041362988462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.0" sourceLinked="0"/>
              <c:spPr/>
              <c:txPr>
                <a:bodyPr/>
                <a:lstStyle/>
                <a:p>
                  <a:pPr>
                    <a:defRPr sz="18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.0" sourceLinked="0"/>
              <c:spPr/>
              <c:txPr>
                <a:bodyPr/>
                <a:lstStyle/>
                <a:p>
                  <a:pPr>
                    <a:defRPr sz="18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numFmt formatCode="#,##0.0" sourceLinked="0"/>
              <c:spPr/>
              <c:txPr>
                <a:bodyPr/>
                <a:lstStyle/>
                <a:p>
                  <a:pPr>
                    <a:defRPr sz="18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numFmt formatCode="#,##0.0" sourceLinked="0"/>
              <c:spPr/>
              <c:txPr>
                <a:bodyPr/>
                <a:lstStyle/>
                <a:p>
                  <a:pPr>
                    <a:defRPr sz="18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0"/>
                  <c:y val="-4.2694241992308313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8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Лист2!$B$1:$T$1</c:f>
              <c:strCache>
                <c:ptCount val="19"/>
                <c:pt idx="0">
                  <c:v>Березовская РБ</c:v>
                </c:pt>
                <c:pt idx="1">
                  <c:v>Дивногорская межрайонная больница</c:v>
                </c:pt>
                <c:pt idx="2">
                  <c:v>ДКБ на ст. Красноярск ОАО РЖД</c:v>
                </c:pt>
                <c:pt idx="3">
                  <c:v>Емельяновская РБ</c:v>
                </c:pt>
                <c:pt idx="4">
                  <c:v>Ирбейская РБ</c:v>
                </c:pt>
                <c:pt idx="5">
                  <c:v>Клиническая больница №42 ФМБА РФ</c:v>
                </c:pt>
                <c:pt idx="6">
                  <c:v>ККБ</c:v>
                </c:pt>
                <c:pt idx="7">
                  <c:v>КМКБСМП им. Н.С.Карповича</c:v>
                </c:pt>
                <c:pt idx="8">
                  <c:v>КМКБ №20 им. И.С.Берзона</c:v>
                </c:pt>
                <c:pt idx="9">
                  <c:v>ККГВВ</c:v>
                </c:pt>
                <c:pt idx="10">
                  <c:v>КККЦОМД</c:v>
                </c:pt>
                <c:pt idx="11">
                  <c:v>КМРД №1</c:v>
                </c:pt>
                <c:pt idx="12">
                  <c:v>КМРД №5</c:v>
                </c:pt>
                <c:pt idx="13">
                  <c:v>Норильская МБ №1</c:v>
                </c:pt>
                <c:pt idx="14">
                  <c:v>Норильский МРД</c:v>
                </c:pt>
                <c:pt idx="15">
                  <c:v>Сосновоборская ГБ</c:v>
                </c:pt>
                <c:pt idx="16">
                  <c:v>Ужурская РБ</c:v>
                </c:pt>
                <c:pt idx="17">
                  <c:v>Шарыповская ГБ</c:v>
                </c:pt>
                <c:pt idx="18">
                  <c:v>Шушенская РБ</c:v>
                </c:pt>
              </c:strCache>
            </c:strRef>
          </c:cat>
          <c:val>
            <c:numRef>
              <c:f>Лист2!$B$4:$T$4</c:f>
              <c:numCache>
                <c:formatCode>General</c:formatCode>
                <c:ptCount val="19"/>
                <c:pt idx="0">
                  <c:v>50</c:v>
                </c:pt>
                <c:pt idx="1">
                  <c:v>25</c:v>
                </c:pt>
                <c:pt idx="2">
                  <c:v>16.22</c:v>
                </c:pt>
                <c:pt idx="3">
                  <c:v>25</c:v>
                </c:pt>
                <c:pt idx="4">
                  <c:v>100</c:v>
                </c:pt>
                <c:pt idx="5">
                  <c:v>20</c:v>
                </c:pt>
                <c:pt idx="6">
                  <c:v>11.32</c:v>
                </c:pt>
                <c:pt idx="7">
                  <c:v>21.43</c:v>
                </c:pt>
                <c:pt idx="8">
                  <c:v>13.25</c:v>
                </c:pt>
                <c:pt idx="9">
                  <c:v>16.670000000000002</c:v>
                </c:pt>
                <c:pt idx="10">
                  <c:v>14.91</c:v>
                </c:pt>
                <c:pt idx="11">
                  <c:v>15.06</c:v>
                </c:pt>
                <c:pt idx="12">
                  <c:v>20.43</c:v>
                </c:pt>
                <c:pt idx="13">
                  <c:v>75</c:v>
                </c:pt>
                <c:pt idx="14">
                  <c:v>50</c:v>
                </c:pt>
                <c:pt idx="15">
                  <c:v>33.33</c:v>
                </c:pt>
                <c:pt idx="16">
                  <c:v>100</c:v>
                </c:pt>
                <c:pt idx="17">
                  <c:v>50</c:v>
                </c:pt>
                <c:pt idx="18">
                  <c:v>50</c:v>
                </c:pt>
              </c:numCache>
            </c:numRef>
          </c:val>
        </c:ser>
        <c:ser>
          <c:idx val="3"/>
          <c:order val="3"/>
          <c:tx>
            <c:strRef>
              <c:f>Лист2!$A$5</c:f>
              <c:strCache>
                <c:ptCount val="1"/>
                <c:pt idx="0">
                  <c:v>Справочная система© КрасГМУ 2005-2016, Свидетельство №2012610886 1349 x 618</c:v>
                </c:pt>
              </c:strCache>
            </c:strRef>
          </c:tx>
          <c:invertIfNegative val="0"/>
          <c:cat>
            <c:strRef>
              <c:f>Лист2!$B$1:$T$1</c:f>
              <c:strCache>
                <c:ptCount val="19"/>
                <c:pt idx="0">
                  <c:v>Березовская РБ</c:v>
                </c:pt>
                <c:pt idx="1">
                  <c:v>Дивногорская межрайонная больница</c:v>
                </c:pt>
                <c:pt idx="2">
                  <c:v>ДКБ на ст. Красноярск ОАО РЖД</c:v>
                </c:pt>
                <c:pt idx="3">
                  <c:v>Емельяновская РБ</c:v>
                </c:pt>
                <c:pt idx="4">
                  <c:v>Ирбейская РБ</c:v>
                </c:pt>
                <c:pt idx="5">
                  <c:v>Клиническая больница №42 ФМБА РФ</c:v>
                </c:pt>
                <c:pt idx="6">
                  <c:v>ККБ</c:v>
                </c:pt>
                <c:pt idx="7">
                  <c:v>КМКБСМП им. Н.С.Карповича</c:v>
                </c:pt>
                <c:pt idx="8">
                  <c:v>КМКБ №20 им. И.С.Берзона</c:v>
                </c:pt>
                <c:pt idx="9">
                  <c:v>ККГВВ</c:v>
                </c:pt>
                <c:pt idx="10">
                  <c:v>КККЦОМД</c:v>
                </c:pt>
                <c:pt idx="11">
                  <c:v>КМРД №1</c:v>
                </c:pt>
                <c:pt idx="12">
                  <c:v>КМРД №5</c:v>
                </c:pt>
                <c:pt idx="13">
                  <c:v>Норильская МБ №1</c:v>
                </c:pt>
                <c:pt idx="14">
                  <c:v>Норильский МРД</c:v>
                </c:pt>
                <c:pt idx="15">
                  <c:v>Сосновоборская ГБ</c:v>
                </c:pt>
                <c:pt idx="16">
                  <c:v>Ужурская РБ</c:v>
                </c:pt>
                <c:pt idx="17">
                  <c:v>Шарыповская ГБ</c:v>
                </c:pt>
                <c:pt idx="18">
                  <c:v>Шушенская РБ</c:v>
                </c:pt>
              </c:strCache>
            </c:strRef>
          </c:cat>
          <c:val>
            <c:numRef>
              <c:f>Лист2!$B$5:$T$5</c:f>
              <c:numCache>
                <c:formatCode>General</c:formatCode>
                <c:ptCount val="19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4771072"/>
        <c:axId val="114772608"/>
        <c:axId val="0"/>
      </c:bar3DChart>
      <c:catAx>
        <c:axId val="114771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14772608"/>
        <c:crosses val="autoZero"/>
        <c:auto val="1"/>
        <c:lblAlgn val="ctr"/>
        <c:lblOffset val="100"/>
        <c:noMultiLvlLbl val="0"/>
      </c:catAx>
      <c:valAx>
        <c:axId val="114772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14771072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3"/>
        <c:delete val="1"/>
      </c:legendEntry>
      <c:overlay val="0"/>
      <c:txPr>
        <a:bodyPr/>
        <a:lstStyle/>
        <a:p>
          <a:pPr>
            <a:defRPr sz="160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670579372022944E-2"/>
          <c:y val="4.0161397695915764E-2"/>
          <c:w val="0.50069821133469428"/>
          <c:h val="0.4594178078786768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580066008375075E-2"/>
          <c:y val="3.6781604369540338E-2"/>
          <c:w val="0.5738438382879405"/>
          <c:h val="0.7262912324987146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Лист1!$A$12</c:f>
              <c:strCache>
                <c:ptCount val="1"/>
                <c:pt idx="0">
                  <c:v>Постоянно был(а) вовлечен(а) в практическую деятельность</c:v>
                </c:pt>
              </c:strCache>
            </c:strRef>
          </c:tx>
          <c:invertIfNegative val="0"/>
          <c:cat>
            <c:strRef>
              <c:f>Лист1!$B$11:$P$11</c:f>
              <c:strCache>
                <c:ptCount val="15"/>
                <c:pt idx="0">
                  <c:v>Ачинская МБ №1</c:v>
                </c:pt>
                <c:pt idx="1">
                  <c:v>ДКБ на ст. Красноярск ОАО РЖД</c:v>
                </c:pt>
                <c:pt idx="2">
                  <c:v>Емельяновская РБ</c:v>
                </c:pt>
                <c:pt idx="3">
                  <c:v>Енисейская РБ</c:v>
                </c:pt>
                <c:pt idx="4">
                  <c:v>Казачинская РБ</c:v>
                </c:pt>
                <c:pt idx="5">
                  <c:v>Кежемская РБ</c:v>
                </c:pt>
                <c:pt idx="6">
                  <c:v>КМКБСМП им. Н.С.Карповича</c:v>
                </c:pt>
                <c:pt idx="7">
                  <c:v>КМКБ №20 им. И.С.Берзона</c:v>
                </c:pt>
                <c:pt idx="8">
                  <c:v>КМКБ №7</c:v>
                </c:pt>
                <c:pt idx="9">
                  <c:v>КМП №5</c:v>
                </c:pt>
                <c:pt idx="10">
                  <c:v>КККЦОМД</c:v>
                </c:pt>
                <c:pt idx="11">
                  <c:v>КМРД №1</c:v>
                </c:pt>
                <c:pt idx="12">
                  <c:v>КМРД №4</c:v>
                </c:pt>
                <c:pt idx="13">
                  <c:v>КМРД №5</c:v>
                </c:pt>
                <c:pt idx="14">
                  <c:v>Шарыповская городская больница</c:v>
                </c:pt>
              </c:strCache>
            </c:strRef>
          </c:cat>
          <c:val>
            <c:numRef>
              <c:f>Лист1!$B$12:$P$12</c:f>
              <c:numCache>
                <c:formatCode>General</c:formatCode>
                <c:ptCount val="15"/>
                <c:pt idx="0">
                  <c:v>50</c:v>
                </c:pt>
                <c:pt idx="1">
                  <c:v>75</c:v>
                </c:pt>
                <c:pt idx="2">
                  <c:v>83.78</c:v>
                </c:pt>
                <c:pt idx="3">
                  <c:v>75</c:v>
                </c:pt>
                <c:pt idx="4">
                  <c:v>0</c:v>
                </c:pt>
                <c:pt idx="5">
                  <c:v>75</c:v>
                </c:pt>
                <c:pt idx="6">
                  <c:v>73.8</c:v>
                </c:pt>
                <c:pt idx="7">
                  <c:v>77.5</c:v>
                </c:pt>
                <c:pt idx="8">
                  <c:v>80.8</c:v>
                </c:pt>
                <c:pt idx="9">
                  <c:v>80.77</c:v>
                </c:pt>
                <c:pt idx="10">
                  <c:v>85.1</c:v>
                </c:pt>
                <c:pt idx="11">
                  <c:v>72.8</c:v>
                </c:pt>
                <c:pt idx="12">
                  <c:v>92</c:v>
                </c:pt>
                <c:pt idx="13">
                  <c:v>75.7</c:v>
                </c:pt>
                <c:pt idx="14">
                  <c:v>50</c:v>
                </c:pt>
              </c:numCache>
            </c:numRef>
          </c:val>
        </c:ser>
        <c:ser>
          <c:idx val="1"/>
          <c:order val="1"/>
          <c:tx>
            <c:strRef>
              <c:f>Лист1!$A$13</c:f>
              <c:strCache>
                <c:ptCount val="1"/>
                <c:pt idx="0">
                  <c:v>Проявлял(а) активность только при появлении собственной инициативы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Лист1!$B$11:$P$11</c:f>
              <c:strCache>
                <c:ptCount val="15"/>
                <c:pt idx="0">
                  <c:v>Ачинская МБ №1</c:v>
                </c:pt>
                <c:pt idx="1">
                  <c:v>ДКБ на ст. Красноярск ОАО РЖД</c:v>
                </c:pt>
                <c:pt idx="2">
                  <c:v>Емельяновская РБ</c:v>
                </c:pt>
                <c:pt idx="3">
                  <c:v>Енисейская РБ</c:v>
                </c:pt>
                <c:pt idx="4">
                  <c:v>Казачинская РБ</c:v>
                </c:pt>
                <c:pt idx="5">
                  <c:v>Кежемская РБ</c:v>
                </c:pt>
                <c:pt idx="6">
                  <c:v>КМКБСМП им. Н.С.Карповича</c:v>
                </c:pt>
                <c:pt idx="7">
                  <c:v>КМКБ №20 им. И.С.Берзона</c:v>
                </c:pt>
                <c:pt idx="8">
                  <c:v>КМКБ №7</c:v>
                </c:pt>
                <c:pt idx="9">
                  <c:v>КМП №5</c:v>
                </c:pt>
                <c:pt idx="10">
                  <c:v>КККЦОМД</c:v>
                </c:pt>
                <c:pt idx="11">
                  <c:v>КМРД №1</c:v>
                </c:pt>
                <c:pt idx="12">
                  <c:v>КМРД №4</c:v>
                </c:pt>
                <c:pt idx="13">
                  <c:v>КМРД №5</c:v>
                </c:pt>
                <c:pt idx="14">
                  <c:v>Шарыповская городская больница</c:v>
                </c:pt>
              </c:strCache>
            </c:strRef>
          </c:cat>
          <c:val>
            <c:numRef>
              <c:f>Лист1!$B$13:$P$13</c:f>
              <c:numCache>
                <c:formatCode>General</c:formatCode>
                <c:ptCount val="15"/>
                <c:pt idx="0">
                  <c:v>50</c:v>
                </c:pt>
                <c:pt idx="1">
                  <c:v>25</c:v>
                </c:pt>
                <c:pt idx="2">
                  <c:v>16.22</c:v>
                </c:pt>
                <c:pt idx="3">
                  <c:v>25</c:v>
                </c:pt>
                <c:pt idx="4">
                  <c:v>100</c:v>
                </c:pt>
                <c:pt idx="5">
                  <c:v>25</c:v>
                </c:pt>
                <c:pt idx="6">
                  <c:v>26.2</c:v>
                </c:pt>
                <c:pt idx="7">
                  <c:v>20.5</c:v>
                </c:pt>
                <c:pt idx="8">
                  <c:v>16.3</c:v>
                </c:pt>
                <c:pt idx="9">
                  <c:v>16.350000000000001</c:v>
                </c:pt>
                <c:pt idx="10">
                  <c:v>13</c:v>
                </c:pt>
                <c:pt idx="11">
                  <c:v>23.4</c:v>
                </c:pt>
                <c:pt idx="12">
                  <c:v>8</c:v>
                </c:pt>
                <c:pt idx="13">
                  <c:v>23</c:v>
                </c:pt>
                <c:pt idx="14">
                  <c:v>50</c:v>
                </c:pt>
              </c:numCache>
            </c:numRef>
          </c:val>
        </c:ser>
        <c:ser>
          <c:idx val="2"/>
          <c:order val="2"/>
          <c:tx>
            <c:strRef>
              <c:f>Лист1!$A$14</c:f>
              <c:strCache>
                <c:ptCount val="1"/>
                <c:pt idx="0">
                  <c:v>Был(а) предоставлен(а) сам(а) себе и не знал(а), чем заняться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7"/>
              <c:layout>
                <c:manualLayout>
                  <c:x val="-1.0101010101010064E-2"/>
                  <c:y val="-2.2296544035674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8.0808080808080808E-3"/>
                  <c:y val="-2.9728725380899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8181818181818181E-2"/>
                  <c:y val="-2.9728725380899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2.8282828282828285E-2"/>
                  <c:y val="-2.9728725380899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4834210340265222E-3"/>
                  <c:y val="3.08412114416227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elete val="1"/>
            </c:dLbl>
            <c:dLbl>
              <c:idx val="13"/>
              <c:layout>
                <c:manualLayout>
                  <c:x val="1.2121053050186908E-2"/>
                  <c:y val="-1.1148272017837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3.2323232323232247E-2"/>
                  <c:y val="3.71609067261241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aseline="0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Лист1!$B$11:$P$11</c:f>
              <c:strCache>
                <c:ptCount val="15"/>
                <c:pt idx="0">
                  <c:v>Ачинская МБ №1</c:v>
                </c:pt>
                <c:pt idx="1">
                  <c:v>ДКБ на ст. Красноярск ОАО РЖД</c:v>
                </c:pt>
                <c:pt idx="2">
                  <c:v>Емельяновская РБ</c:v>
                </c:pt>
                <c:pt idx="3">
                  <c:v>Енисейская РБ</c:v>
                </c:pt>
                <c:pt idx="4">
                  <c:v>Казачинская РБ</c:v>
                </c:pt>
                <c:pt idx="5">
                  <c:v>Кежемская РБ</c:v>
                </c:pt>
                <c:pt idx="6">
                  <c:v>КМКБСМП им. Н.С.Карповича</c:v>
                </c:pt>
                <c:pt idx="7">
                  <c:v>КМКБ №20 им. И.С.Берзона</c:v>
                </c:pt>
                <c:pt idx="8">
                  <c:v>КМКБ №7</c:v>
                </c:pt>
                <c:pt idx="9">
                  <c:v>КМП №5</c:v>
                </c:pt>
                <c:pt idx="10">
                  <c:v>КККЦОМД</c:v>
                </c:pt>
                <c:pt idx="11">
                  <c:v>КМРД №1</c:v>
                </c:pt>
                <c:pt idx="12">
                  <c:v>КМРД №4</c:v>
                </c:pt>
                <c:pt idx="13">
                  <c:v>КМРД №5</c:v>
                </c:pt>
                <c:pt idx="14">
                  <c:v>Шарыповская городская больница</c:v>
                </c:pt>
              </c:strCache>
            </c:strRef>
          </c:cat>
          <c:val>
            <c:numRef>
              <c:f>Лист1!$B$14:$P$14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2.9</c:v>
                </c:pt>
                <c:pt idx="9">
                  <c:v>2.88</c:v>
                </c:pt>
                <c:pt idx="10">
                  <c:v>1.9</c:v>
                </c:pt>
                <c:pt idx="11">
                  <c:v>3.8</c:v>
                </c:pt>
                <c:pt idx="12">
                  <c:v>0</c:v>
                </c:pt>
                <c:pt idx="13">
                  <c:v>1.3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292672"/>
        <c:axId val="11294208"/>
        <c:axId val="0"/>
      </c:bar3DChart>
      <c:catAx>
        <c:axId val="112926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 baseline="0"/>
            </a:pPr>
            <a:endParaRPr lang="ru-RU"/>
          </a:p>
        </c:txPr>
        <c:crossAx val="11294208"/>
        <c:crosses val="autoZero"/>
        <c:auto val="1"/>
        <c:lblAlgn val="ctr"/>
        <c:lblOffset val="100"/>
        <c:noMultiLvlLbl val="0"/>
      </c:catAx>
      <c:valAx>
        <c:axId val="11294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29267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aseline="0"/>
            </a:pPr>
            <a:endParaRPr lang="ru-RU"/>
          </a:p>
        </c:txPr>
      </c:legendEntry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Лист3!$A$2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Лист3!$B$1:$O$1</c:f>
              <c:strCache>
                <c:ptCount val="14"/>
                <c:pt idx="0">
                  <c:v>Емельяновская РБ</c:v>
                </c:pt>
                <c:pt idx="1">
                  <c:v>Краснотуранская РБ</c:v>
                </c:pt>
                <c:pt idx="2">
                  <c:v>КМКБСМП</c:v>
                </c:pt>
                <c:pt idx="3">
                  <c:v>КМКБ №20 </c:v>
                </c:pt>
                <c:pt idx="4">
                  <c:v>КМКБ №7</c:v>
                </c:pt>
                <c:pt idx="5">
                  <c:v>ККГВВ</c:v>
                </c:pt>
                <c:pt idx="6">
                  <c:v>ККЦОМД</c:v>
                </c:pt>
                <c:pt idx="7">
                  <c:v>КМРД №1</c:v>
                </c:pt>
                <c:pt idx="8">
                  <c:v>КМРД №4</c:v>
                </c:pt>
                <c:pt idx="9">
                  <c:v>КМРД №5</c:v>
                </c:pt>
                <c:pt idx="10">
                  <c:v>Курагинская РБ</c:v>
                </c:pt>
                <c:pt idx="11">
                  <c:v>Лесосибирская МБ</c:v>
                </c:pt>
                <c:pt idx="12">
                  <c:v>Партизанская РБ</c:v>
                </c:pt>
                <c:pt idx="13">
                  <c:v>Тасеевская РБ</c:v>
                </c:pt>
              </c:strCache>
            </c:strRef>
          </c:cat>
          <c:val>
            <c:numRef>
              <c:f>Лист3!$B$2:$O$2</c:f>
              <c:numCache>
                <c:formatCode>General</c:formatCode>
                <c:ptCount val="14"/>
                <c:pt idx="0">
                  <c:v>95.95</c:v>
                </c:pt>
                <c:pt idx="1">
                  <c:v>90.57</c:v>
                </c:pt>
                <c:pt idx="2">
                  <c:v>100</c:v>
                </c:pt>
                <c:pt idx="3">
                  <c:v>83.93</c:v>
                </c:pt>
                <c:pt idx="4">
                  <c:v>80.13</c:v>
                </c:pt>
                <c:pt idx="5">
                  <c:v>78.849999999999994</c:v>
                </c:pt>
                <c:pt idx="6">
                  <c:v>100</c:v>
                </c:pt>
                <c:pt idx="7">
                  <c:v>81.37</c:v>
                </c:pt>
                <c:pt idx="8">
                  <c:v>76.989999999999995</c:v>
                </c:pt>
                <c:pt idx="9">
                  <c:v>100</c:v>
                </c:pt>
                <c:pt idx="10">
                  <c:v>88.09</c:v>
                </c:pt>
                <c:pt idx="11">
                  <c:v>66.67</c:v>
                </c:pt>
                <c:pt idx="12">
                  <c:v>50</c:v>
                </c:pt>
                <c:pt idx="13">
                  <c:v>66.67</c:v>
                </c:pt>
              </c:numCache>
            </c:numRef>
          </c:val>
        </c:ser>
        <c:ser>
          <c:idx val="1"/>
          <c:order val="1"/>
          <c:tx>
            <c:strRef>
              <c:f>Лист3!$A$3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Лист3!$B$1:$O$1</c:f>
              <c:strCache>
                <c:ptCount val="14"/>
                <c:pt idx="0">
                  <c:v>Емельяновская РБ</c:v>
                </c:pt>
                <c:pt idx="1">
                  <c:v>Краснотуранская РБ</c:v>
                </c:pt>
                <c:pt idx="2">
                  <c:v>КМКБСМП</c:v>
                </c:pt>
                <c:pt idx="3">
                  <c:v>КМКБ №20 </c:v>
                </c:pt>
                <c:pt idx="4">
                  <c:v>КМКБ №7</c:v>
                </c:pt>
                <c:pt idx="5">
                  <c:v>ККГВВ</c:v>
                </c:pt>
                <c:pt idx="6">
                  <c:v>ККЦОМД</c:v>
                </c:pt>
                <c:pt idx="7">
                  <c:v>КМРД №1</c:v>
                </c:pt>
                <c:pt idx="8">
                  <c:v>КМРД №4</c:v>
                </c:pt>
                <c:pt idx="9">
                  <c:v>КМРД №5</c:v>
                </c:pt>
                <c:pt idx="10">
                  <c:v>Курагинская РБ</c:v>
                </c:pt>
                <c:pt idx="11">
                  <c:v>Лесосибирская МБ</c:v>
                </c:pt>
                <c:pt idx="12">
                  <c:v>Партизанская РБ</c:v>
                </c:pt>
                <c:pt idx="13">
                  <c:v>Тасеевская РБ</c:v>
                </c:pt>
              </c:strCache>
            </c:strRef>
          </c:cat>
          <c:val>
            <c:numRef>
              <c:f>Лист3!$B$3:$O$3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1.79</c:v>
                </c:pt>
                <c:pt idx="4">
                  <c:v>1.99</c:v>
                </c:pt>
                <c:pt idx="5">
                  <c:v>2.88</c:v>
                </c:pt>
                <c:pt idx="6">
                  <c:v>0</c:v>
                </c:pt>
                <c:pt idx="7">
                  <c:v>1.86</c:v>
                </c:pt>
                <c:pt idx="8">
                  <c:v>3.77</c:v>
                </c:pt>
                <c:pt idx="9">
                  <c:v>0</c:v>
                </c:pt>
                <c:pt idx="10">
                  <c:v>2.5499999999999998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Лист3!$A$4</c:f>
              <c:strCache>
                <c:ptCount val="1"/>
                <c:pt idx="0">
                  <c:v>Иногда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aseline="0">
                    <a:solidFill>
                      <a:srgbClr val="00B05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Лист3!$B$1:$O$1</c:f>
              <c:strCache>
                <c:ptCount val="14"/>
                <c:pt idx="0">
                  <c:v>Емельяновская РБ</c:v>
                </c:pt>
                <c:pt idx="1">
                  <c:v>Краснотуранская РБ</c:v>
                </c:pt>
                <c:pt idx="2">
                  <c:v>КМКБСМП</c:v>
                </c:pt>
                <c:pt idx="3">
                  <c:v>КМКБ №20 </c:v>
                </c:pt>
                <c:pt idx="4">
                  <c:v>КМКБ №7</c:v>
                </c:pt>
                <c:pt idx="5">
                  <c:v>ККГВВ</c:v>
                </c:pt>
                <c:pt idx="6">
                  <c:v>ККЦОМД</c:v>
                </c:pt>
                <c:pt idx="7">
                  <c:v>КМРД №1</c:v>
                </c:pt>
                <c:pt idx="8">
                  <c:v>КМРД №4</c:v>
                </c:pt>
                <c:pt idx="9">
                  <c:v>КМРД №5</c:v>
                </c:pt>
                <c:pt idx="10">
                  <c:v>Курагинская РБ</c:v>
                </c:pt>
                <c:pt idx="11">
                  <c:v>Лесосибирская МБ</c:v>
                </c:pt>
                <c:pt idx="12">
                  <c:v>Партизанская РБ</c:v>
                </c:pt>
                <c:pt idx="13">
                  <c:v>Тасеевская РБ</c:v>
                </c:pt>
              </c:strCache>
            </c:strRef>
          </c:cat>
          <c:val>
            <c:numRef>
              <c:f>Лист3!$B$4:$O$4</c:f>
              <c:numCache>
                <c:formatCode>General</c:formatCode>
                <c:ptCount val="14"/>
                <c:pt idx="0">
                  <c:v>4.05</c:v>
                </c:pt>
                <c:pt idx="1">
                  <c:v>9.43</c:v>
                </c:pt>
                <c:pt idx="2">
                  <c:v>0</c:v>
                </c:pt>
                <c:pt idx="3">
                  <c:v>14.29</c:v>
                </c:pt>
                <c:pt idx="4">
                  <c:v>17.88</c:v>
                </c:pt>
                <c:pt idx="5">
                  <c:v>18.27</c:v>
                </c:pt>
                <c:pt idx="6">
                  <c:v>0</c:v>
                </c:pt>
                <c:pt idx="7">
                  <c:v>16.77</c:v>
                </c:pt>
                <c:pt idx="8">
                  <c:v>19.25</c:v>
                </c:pt>
                <c:pt idx="9">
                  <c:v>0</c:v>
                </c:pt>
                <c:pt idx="10">
                  <c:v>9.36</c:v>
                </c:pt>
                <c:pt idx="11">
                  <c:v>33.33</c:v>
                </c:pt>
                <c:pt idx="12">
                  <c:v>50</c:v>
                </c:pt>
                <c:pt idx="13">
                  <c:v>33.33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43075968"/>
        <c:axId val="143090048"/>
      </c:barChart>
      <c:catAx>
        <c:axId val="143075968"/>
        <c:scaling>
          <c:orientation val="minMax"/>
        </c:scaling>
        <c:delete val="0"/>
        <c:axPos val="l"/>
        <c:majorTickMark val="none"/>
        <c:minorTickMark val="none"/>
        <c:tickLblPos val="nextTo"/>
        <c:crossAx val="143090048"/>
        <c:crosses val="autoZero"/>
        <c:auto val="1"/>
        <c:lblAlgn val="ctr"/>
        <c:lblOffset val="100"/>
        <c:noMultiLvlLbl val="0"/>
      </c:catAx>
      <c:valAx>
        <c:axId val="143090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307596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0.06643</cdr:x>
      <cdr:y>0.09524</cdr:y>
    </cdr:from>
    <cdr:to>
      <cdr:x>0.11017</cdr:x>
      <cdr:y>0.22252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46656" y="431056"/>
          <a:ext cx="360040" cy="5760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400" dirty="0" smtClean="0">
              <a:solidFill>
                <a:schemeClr val="tx1"/>
              </a:solidFill>
            </a:rPr>
            <a:t>%</a:t>
          </a:r>
          <a:r>
            <a:rPr lang="ru-RU" dirty="0" smtClean="0">
              <a:solidFill>
                <a:schemeClr val="tx1"/>
              </a:solidFill>
            </a:rPr>
            <a:t>К</a:t>
          </a:r>
          <a:r>
            <a:rPr lang="ru-RU" dirty="0" smtClean="0"/>
            <a:t>%%</a:t>
          </a:r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0.0624</cdr:x>
      <cdr:y>0.02899</cdr:y>
    </cdr:from>
    <cdr:to>
      <cdr:x>0.17529</cdr:x>
      <cdr:y>0.15782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23528" y="144016"/>
          <a:ext cx="585267" cy="640135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0.07081</cdr:x>
      <cdr:y>0</cdr:y>
    </cdr:from>
    <cdr:to>
      <cdr:x>0.21468</cdr:x>
      <cdr:y>0.12521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88032" y="0"/>
          <a:ext cx="585267" cy="640135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0.23932</cdr:x>
      <cdr:y>0.0125</cdr:y>
    </cdr:from>
    <cdr:to>
      <cdr:x>0.2735</cdr:x>
      <cdr:y>0.7625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2016224" y="72008"/>
          <a:ext cx="288032" cy="432048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0.48718</cdr:x>
      <cdr:y>0</cdr:y>
    </cdr:from>
    <cdr:to>
      <cdr:x>0.54701</cdr:x>
      <cdr:y>0.87209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4104456" y="0"/>
          <a:ext cx="504056" cy="540059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4CAC5-8879-4D80-ADD4-B09C6CF70390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7EC89-B49E-4FC1-87F7-67165B7B85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541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Расширенное заседание Учёного Совета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7EC89-B49E-4FC1-87F7-67165B7B856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984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412F6-0F0F-4C4C-8518-0BDF3D0F6A9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744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7EC89-B49E-4FC1-87F7-67165B7B856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909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7EC89-B49E-4FC1-87F7-67165B7B856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617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7EC89-B49E-4FC1-87F7-67165B7B856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777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9C9B-07B8-4C3A-BEF4-9AD5BC4580F3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AE51-11D6-423B-87A9-2AE1B176C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583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9C9B-07B8-4C3A-BEF4-9AD5BC4580F3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AE51-11D6-423B-87A9-2AE1B176C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557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9C9B-07B8-4C3A-BEF4-9AD5BC4580F3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AE51-11D6-423B-87A9-2AE1B176C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4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9C9B-07B8-4C3A-BEF4-9AD5BC4580F3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AE51-11D6-423B-87A9-2AE1B176C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06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9C9B-07B8-4C3A-BEF4-9AD5BC4580F3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AE51-11D6-423B-87A9-2AE1B176C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734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9C9B-07B8-4C3A-BEF4-9AD5BC4580F3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AE51-11D6-423B-87A9-2AE1B176C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133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9C9B-07B8-4C3A-BEF4-9AD5BC4580F3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AE51-11D6-423B-87A9-2AE1B176C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018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9C9B-07B8-4C3A-BEF4-9AD5BC4580F3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AE51-11D6-423B-87A9-2AE1B176C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03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9C9B-07B8-4C3A-BEF4-9AD5BC4580F3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AE51-11D6-423B-87A9-2AE1B176C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124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9C9B-07B8-4C3A-BEF4-9AD5BC4580F3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AE51-11D6-423B-87A9-2AE1B176C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059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9C9B-07B8-4C3A-BEF4-9AD5BC4580F3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AE51-11D6-423B-87A9-2AE1B176C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840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A9C9B-07B8-4C3A-BEF4-9AD5BC4580F3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3AE51-11D6-423B-87A9-2AE1B176C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22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72" y="116632"/>
            <a:ext cx="8568952" cy="1470025"/>
          </a:xfrm>
        </p:spPr>
        <p:txBody>
          <a:bodyPr>
            <a:normAutofit/>
          </a:bodyPr>
          <a:lstStyle/>
          <a:p>
            <a:r>
              <a:rPr lang="ru-RU" sz="3600" b="1" smtClean="0">
                <a:solidFill>
                  <a:srgbClr val="C00000"/>
                </a:solidFill>
                <a:ea typeface="+mn-ea"/>
                <a:cs typeface="+mn-cs"/>
              </a:rPr>
              <a:t>Итоги летней производственной практики 2016 года</a:t>
            </a:r>
            <a:endParaRPr lang="ru-RU" sz="3600" b="1" dirty="0">
              <a:solidFill>
                <a:srgbClr val="C00000"/>
              </a:solidFill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2968" y="6418496"/>
            <a:ext cx="7704856" cy="433789"/>
          </a:xfrm>
        </p:spPr>
        <p:txBody>
          <a:bodyPr>
            <a:noAutofit/>
          </a:bodyPr>
          <a:lstStyle/>
          <a:p>
            <a:r>
              <a:rPr lang="ru-RU" sz="1400" b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Ученый Совет лечебного факультета, 12 октября 2016 г.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7912" y="5373216"/>
            <a:ext cx="71461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Зав. отделом производственной практики Е.П.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Шитьковская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Руководитель ЛПП 4 курса А.А. Коваленко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Руководитель ЛПП 3 и 5 курсов Черняева М.С.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270030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http://krasgmu.ru/sys/files/attach/2f/2f0bed9daee34946a7a7575529ef441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29545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3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14380" y="188640"/>
            <a:ext cx="8550208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 Дифференцированный зачет </a:t>
            </a:r>
            <a:r>
              <a:rPr lang="ru-RU" sz="2000" b="1" dirty="0"/>
              <a:t>после ЛПП проходил на базе кафедры-центра </a:t>
            </a:r>
            <a:r>
              <a:rPr lang="ru-RU" sz="2000" b="1" dirty="0" err="1" smtClean="0"/>
              <a:t>симуляционных</a:t>
            </a:r>
            <a:r>
              <a:rPr lang="ru-RU" sz="2000" b="1" dirty="0" smtClean="0"/>
              <a:t> </a:t>
            </a:r>
            <a:r>
              <a:rPr lang="ru-RU" sz="2000" b="1" dirty="0"/>
              <a:t>технологий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AutoShape 8"/>
          <p:cNvSpPr>
            <a:spLocks noChangeAspect="1" noChangeArrowheads="1" noTextEdit="1"/>
          </p:cNvSpPr>
          <p:nvPr/>
        </p:nvSpPr>
        <p:spPr bwMode="gray">
          <a:xfrm flipH="1">
            <a:off x="4997828" y="5274977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5022653" y="5013176"/>
            <a:ext cx="22136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endParaRPr lang="ru-RU" altLang="ru-RU" sz="1600" b="1" i="1" dirty="0">
              <a:solidFill>
                <a:srgbClr val="000000"/>
              </a:solidFill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760" y="3274019"/>
            <a:ext cx="2160240" cy="3325490"/>
          </a:xfrm>
          <a:prstGeom prst="roundRect">
            <a:avLst>
              <a:gd name="adj" fmla="val 16667"/>
            </a:avLst>
          </a:prstGeom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771800" y="1600200"/>
            <a:ext cx="5915000" cy="4999309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Впервые введены  планшеты с </a:t>
            </a:r>
            <a:r>
              <a:rPr lang="ru-RU" sz="2000" dirty="0" smtClean="0"/>
              <a:t>электронными чек-листами </a:t>
            </a:r>
            <a:r>
              <a:rPr lang="ru-RU" sz="2000" dirty="0"/>
              <a:t>, по которым экзаменатор оценивает ответ студента , что намного облегчает подсчет итогового балла и ускоряет время прохождения экзамена.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Впервые дифференцированный зачет для студентов 6 курса был </a:t>
            </a:r>
            <a:r>
              <a:rPr lang="ru-RU" sz="2000" dirty="0"/>
              <a:t>проведен в формате аккредитации специалиста, которая подразумевает маршрутизацию студентов по станциям, где за определенное количество времени студенту необходимо выполнить каждый практический навык</a:t>
            </a:r>
            <a:r>
              <a:rPr lang="ru-RU" sz="2000" dirty="0" smtClean="0"/>
              <a:t>. </a:t>
            </a:r>
          </a:p>
          <a:p>
            <a:r>
              <a:rPr lang="ru-RU" sz="2000" dirty="0" smtClean="0"/>
              <a:t>Каждому студенту </a:t>
            </a:r>
            <a:r>
              <a:rPr lang="ru-RU" sz="2000" dirty="0"/>
              <a:t>присваивался индивидуальный номер и выдавалась  </a:t>
            </a:r>
            <a:r>
              <a:rPr lang="ru-RU" sz="2000" dirty="0" smtClean="0"/>
              <a:t>               чип-карта </a:t>
            </a:r>
            <a:r>
              <a:rPr lang="ru-RU" sz="2000" dirty="0"/>
              <a:t>для активации видеокамеры.</a:t>
            </a:r>
          </a:p>
        </p:txBody>
      </p:sp>
      <p:pic>
        <p:nvPicPr>
          <p:cNvPr id="9" name="Picture 4" descr="http://krasgmu.ru/sys/files/attach/bd/bddf7d2def3de36f7e548e7767dd20a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81223"/>
            <a:ext cx="2930128" cy="390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11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a typeface="+mn-ea"/>
                <a:cs typeface="+mn-cs"/>
              </a:rPr>
              <a:t>Результаты экзаменов по итогам летней производственной практики</a:t>
            </a:r>
            <a:endParaRPr lang="ru-RU" sz="2800" b="1" dirty="0">
              <a:solidFill>
                <a:srgbClr val="C00000"/>
              </a:solidFill>
              <a:ea typeface="+mn-ea"/>
              <a:cs typeface="+mn-cs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2627958"/>
              </p:ext>
            </p:extLst>
          </p:nvPr>
        </p:nvGraphicFramePr>
        <p:xfrm>
          <a:off x="179512" y="908720"/>
          <a:ext cx="8856984" cy="583791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{72833802-FEF1-4C79-8D5D-14CF1EAF98D9}</a:tableStyleId>
              </a:tblPr>
              <a:tblGrid>
                <a:gridCol w="750869"/>
                <a:gridCol w="3856514"/>
                <a:gridCol w="1078058"/>
                <a:gridCol w="942515"/>
                <a:gridCol w="1114212"/>
                <a:gridCol w="1114816"/>
              </a:tblGrid>
              <a:tr h="11809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Курс</a:t>
                      </a:r>
                      <a:endParaRPr lang="ru-RU" sz="2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Название производственной практики</a:t>
                      </a:r>
                      <a:endParaRPr lang="ru-RU" sz="2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Средний балл</a:t>
                      </a:r>
                      <a:endParaRPr lang="ru-RU" sz="2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Качественный показатель</a:t>
                      </a:r>
                      <a:endParaRPr lang="ru-RU" sz="2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1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2015 </a:t>
                      </a:r>
                      <a:r>
                        <a:rPr lang="ru-RU" sz="1600" b="1" dirty="0">
                          <a:effectLst/>
                        </a:rPr>
                        <a:t>год</a:t>
                      </a:r>
                      <a:endParaRPr lang="ru-RU" sz="14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</a:rPr>
                        <a:t>2016год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2015год</a:t>
                      </a:r>
                      <a:endParaRPr lang="ru-RU" sz="14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 год</a:t>
                      </a:r>
                      <a:endParaRPr lang="ru-RU" sz="16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689" marR="60689" marT="0" marB="0"/>
                </a:tc>
              </a:tr>
              <a:tr h="583492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Специальность «Лечебное дело»</a:t>
                      </a:r>
                      <a:endParaRPr lang="ru-RU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14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курс</a:t>
                      </a:r>
                      <a:endParaRPr lang="ru-RU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Помощник младшего медицинского персонала</a:t>
                      </a:r>
                      <a:endParaRPr lang="ru-RU" sz="2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+mn-lt"/>
                          <a:ea typeface="MS Mincho"/>
                          <a:cs typeface="Times New Roman" pitchFamily="18" charset="0"/>
                        </a:rPr>
                        <a:t>4.</a:t>
                      </a:r>
                      <a:r>
                        <a:rPr lang="ru-RU" sz="2400" b="1" dirty="0" smtClean="0">
                          <a:effectLst/>
                          <a:latin typeface="+mn-lt"/>
                          <a:ea typeface="MS Mincho"/>
                          <a:cs typeface="Times New Roman" pitchFamily="18" charset="0"/>
                        </a:rPr>
                        <a:t>39</a:t>
                      </a:r>
                      <a:endParaRPr lang="ru-RU" sz="2400" b="1" dirty="0">
                        <a:effectLst/>
                        <a:latin typeface="+mn-lt"/>
                        <a:ea typeface="MS Mincho"/>
                        <a:cs typeface="Times New Roman" pitchFamily="18" charset="0"/>
                      </a:endParaRPr>
                    </a:p>
                  </a:txBody>
                  <a:tcPr marL="60689" marR="60689" marT="0" marB="0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4.</a:t>
                      </a:r>
                      <a:r>
                        <a:rPr lang="ru-RU" sz="24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60689" marR="60689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81,4%</a:t>
                      </a: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90,59%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/>
                </a:tc>
              </a:tr>
              <a:tr h="519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курс</a:t>
                      </a:r>
                      <a:endParaRPr lang="ru-RU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Помощник палатной медицинской сестры</a:t>
                      </a:r>
                      <a:endParaRPr lang="ru-RU" sz="2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+mn-lt"/>
                          <a:ea typeface="MS Mincho"/>
                          <a:cs typeface="Times New Roman" pitchFamily="18" charset="0"/>
                        </a:rPr>
                        <a:t>4.</a:t>
                      </a:r>
                      <a:r>
                        <a:rPr lang="ru-RU" sz="2400" b="1" dirty="0" smtClean="0">
                          <a:effectLst/>
                          <a:latin typeface="+mn-lt"/>
                          <a:ea typeface="MS Mincho"/>
                          <a:cs typeface="Times New Roman" pitchFamily="18" charset="0"/>
                        </a:rPr>
                        <a:t>7</a:t>
                      </a:r>
                      <a:endParaRPr lang="ru-RU" sz="2400" b="1" dirty="0">
                        <a:effectLst/>
                        <a:latin typeface="+mn-lt"/>
                        <a:ea typeface="MS Mincho"/>
                        <a:cs typeface="Times New Roman" pitchFamily="18" charset="0"/>
                      </a:endParaRPr>
                    </a:p>
                  </a:txBody>
                  <a:tcPr marL="60689" marR="60689" marT="0" marB="0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4,74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93,64%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91,97%</a:t>
                      </a:r>
                      <a:endParaRPr lang="ru-RU" sz="2400" dirty="0"/>
                    </a:p>
                  </a:txBody>
                  <a:tcPr marL="60689" marR="60689" marT="0" marB="0"/>
                </a:tc>
              </a:tr>
              <a:tr h="5324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курс</a:t>
                      </a:r>
                      <a:endParaRPr lang="ru-RU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Помощник</a:t>
                      </a:r>
                      <a:r>
                        <a:rPr lang="ru-RU" sz="2000" baseline="0" dirty="0" smtClean="0">
                          <a:effectLst/>
                        </a:rPr>
                        <a:t> процедурной мед. сестры</a:t>
                      </a:r>
                      <a:endParaRPr lang="ru-RU" sz="2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+mn-lt"/>
                          <a:ea typeface="MS Mincho"/>
                          <a:cs typeface="Times New Roman" pitchFamily="18" charset="0"/>
                        </a:rPr>
                        <a:t>4.</a:t>
                      </a:r>
                      <a:r>
                        <a:rPr lang="ru-RU" sz="2400" b="1" dirty="0" smtClean="0">
                          <a:effectLst/>
                          <a:latin typeface="+mn-lt"/>
                          <a:ea typeface="MS Mincho"/>
                          <a:cs typeface="Times New Roman" pitchFamily="18" charset="0"/>
                        </a:rPr>
                        <a:t>5</a:t>
                      </a:r>
                      <a:endParaRPr lang="ru-RU" sz="2400" b="1" dirty="0">
                        <a:effectLst/>
                        <a:latin typeface="+mn-lt"/>
                        <a:ea typeface="MS Mincho"/>
                        <a:cs typeface="Times New Roman" pitchFamily="18" charset="0"/>
                      </a:endParaRPr>
                    </a:p>
                  </a:txBody>
                  <a:tcPr marL="60689" marR="60689" marT="0" marB="0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4,47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93,98%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79,91%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 marL="60689" marR="60689" marT="0" marB="0"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 курс</a:t>
                      </a:r>
                      <a:endParaRPr lang="ru-RU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Помощник врача стационара</a:t>
                      </a:r>
                      <a:endParaRPr lang="ru-RU" sz="2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+mn-lt"/>
                          <a:ea typeface="MS Mincho"/>
                          <a:cs typeface="Times New Roman" pitchFamily="18" charset="0"/>
                        </a:rPr>
                        <a:t>4.</a:t>
                      </a:r>
                      <a:r>
                        <a:rPr lang="ru-RU" sz="2400" b="1" dirty="0" smtClean="0">
                          <a:effectLst/>
                          <a:latin typeface="+mn-lt"/>
                          <a:ea typeface="MS Mincho"/>
                          <a:cs typeface="Times New Roman" pitchFamily="18" charset="0"/>
                        </a:rPr>
                        <a:t>26</a:t>
                      </a:r>
                      <a:endParaRPr lang="ru-RU" sz="2400" b="1" dirty="0">
                        <a:effectLst/>
                        <a:latin typeface="+mn-lt"/>
                        <a:ea typeface="MS Mincho"/>
                        <a:cs typeface="Times New Roman" pitchFamily="18" charset="0"/>
                      </a:endParaRPr>
                    </a:p>
                  </a:txBody>
                  <a:tcPr marL="60689" marR="60689" marT="0" marB="0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4,44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82,9%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67,26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 marL="60689" marR="60689" marT="0" marB="0"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19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 курс</a:t>
                      </a:r>
                      <a:endParaRPr lang="ru-RU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Помощник врача скорой неотложной помощи</a:t>
                      </a:r>
                      <a:endParaRPr lang="ru-RU" sz="20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+mn-lt"/>
                          <a:ea typeface="MS Mincho"/>
                          <a:cs typeface="Times New Roman" pitchFamily="18" charset="0"/>
                        </a:rPr>
                        <a:t>4.</a:t>
                      </a:r>
                      <a:r>
                        <a:rPr lang="ru-RU" sz="2400" b="1" dirty="0" smtClean="0">
                          <a:effectLst/>
                          <a:latin typeface="+mn-lt"/>
                          <a:ea typeface="MS Mincho"/>
                          <a:cs typeface="Times New Roman" pitchFamily="18" charset="0"/>
                        </a:rPr>
                        <a:t>43</a:t>
                      </a:r>
                      <a:endParaRPr lang="ru-RU" sz="2400" b="1" dirty="0">
                        <a:effectLst/>
                        <a:latin typeface="+mn-lt"/>
                        <a:ea typeface="MS Mincho"/>
                        <a:cs typeface="Times New Roman" pitchFamily="18" charset="0"/>
                      </a:endParaRPr>
                    </a:p>
                  </a:txBody>
                  <a:tcPr marL="60689" marR="60689" marT="0" marB="0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3,38</a:t>
                      </a:r>
                      <a:endParaRPr lang="ru-RU" sz="24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89,8%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689" marR="60689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28,92%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 marL="60689" marR="60689" marT="0" marB="0"/>
                </a:tc>
              </a:tr>
              <a:tr h="653644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60689" marR="6068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4427984" y="5373216"/>
            <a:ext cx="4716016" cy="648072"/>
          </a:xfrm>
          <a:prstGeom prst="ellipse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804249" y="4293096"/>
            <a:ext cx="2339751" cy="1080120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47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Средний балл по отдельным практическим навыкам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0852049"/>
              </p:ext>
            </p:extLst>
          </p:nvPr>
        </p:nvGraphicFramePr>
        <p:xfrm>
          <a:off x="467544" y="1340768"/>
          <a:ext cx="756084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9814"/>
                <a:gridCol w="308102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Помощник процедурной</a:t>
                      </a:r>
                      <a:r>
                        <a:rPr lang="ru-RU" sz="2400" baseline="0" dirty="0" smtClean="0"/>
                        <a:t> медицинской сестры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Лечебный факультет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Внутривенная</a:t>
                      </a:r>
                      <a:r>
                        <a:rPr lang="ru-RU" sz="2400" baseline="0" dirty="0" smtClean="0"/>
                        <a:t> инъекция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3,64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Подготовка</a:t>
                      </a:r>
                      <a:r>
                        <a:rPr lang="ru-RU" sz="2400" baseline="0" dirty="0" smtClean="0"/>
                        <a:t> набора инструментов для ПХО раны</a:t>
                      </a:r>
                      <a:r>
                        <a:rPr lang="ru-RU" sz="2400" dirty="0" smtClean="0"/>
                        <a:t>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3,77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внутримышечная/</a:t>
                      </a:r>
                    </a:p>
                    <a:p>
                      <a:r>
                        <a:rPr lang="ru-RU" sz="2400" dirty="0" smtClean="0"/>
                        <a:t>подкожная инъекция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3,88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Практический навык по выбору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3,87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Оценка дневника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3,64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83568" y="5798160"/>
            <a:ext cx="7344816" cy="10081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Следует отметить определенные трудности у студентов при заполнение дневника производственной практики в таких графах как : мое самое значимое достижение , что мне следует улучить завтра. </a:t>
            </a:r>
          </a:p>
        </p:txBody>
      </p:sp>
    </p:spTree>
    <p:extLst>
      <p:ext uri="{BB962C8B-B14F-4D97-AF65-F5344CB8AC3E}">
        <p14:creationId xmlns:p14="http://schemas.microsoft.com/office/powerpoint/2010/main" val="1934431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Средний балл по отдельным практическим навыкам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9731176"/>
              </p:ext>
            </p:extLst>
          </p:nvPr>
        </p:nvGraphicFramePr>
        <p:xfrm>
          <a:off x="457200" y="1600200"/>
          <a:ext cx="8003232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1616"/>
                <a:gridCol w="400161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Помощник врача стационара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Лечебный факультет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аускультация легких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4,4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Наложение и</a:t>
                      </a:r>
                      <a:r>
                        <a:rPr lang="ru-RU" sz="2400" baseline="0" dirty="0" smtClean="0"/>
                        <a:t> с</a:t>
                      </a:r>
                      <a:r>
                        <a:rPr lang="ru-RU" sz="2400" dirty="0" smtClean="0"/>
                        <a:t>нятие швов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4,4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Измерение АД/ЭКГ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4,8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Оказание акушерского пособия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4,3</a:t>
                      </a:r>
                    </a:p>
                    <a:p>
                      <a:pPr algn="ctr"/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Практический навык по выбору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4,5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261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/>
              <a:t>Средний балл по отдельным практическим навыкам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9909112"/>
              </p:ext>
            </p:extLst>
          </p:nvPr>
        </p:nvGraphicFramePr>
        <p:xfrm>
          <a:off x="395536" y="1196752"/>
          <a:ext cx="8136904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7248"/>
                <a:gridCol w="35596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Помощник врача амбулаторно-поликлинического учреждения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Лечебный факультет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иммобилизация верхней/ нижней конечности 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4,61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сердечно-легочная реанимация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4,3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временная остановка кровотечения 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4,7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регистрация ЭКГ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3,8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расшифровка ЭКГ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3,07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Практический навык по выбору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4,6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7881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Анализ неудовлетворительных оценок по ЛПП «Помощник врача амбулаторно-поликлинического учреждения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1846502"/>
              </p:ext>
            </p:extLst>
          </p:nvPr>
        </p:nvGraphicFramePr>
        <p:xfrm>
          <a:off x="107502" y="1340769"/>
          <a:ext cx="8928993" cy="53692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2330"/>
                <a:gridCol w="1440160"/>
                <a:gridCol w="1944216"/>
                <a:gridCol w="2592287"/>
              </a:tblGrid>
              <a:tr h="8096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Название станции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Целое число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% от всех «2» (191)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% от всех студентов (235)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0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Иммобилизация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5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2,6</a:t>
                      </a:r>
                      <a:endParaRPr lang="ru-RU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2,1</a:t>
                      </a:r>
                      <a:endParaRPr lang="ru-RU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СЛР – 15</a:t>
                      </a:r>
                      <a:endParaRPr lang="ru-RU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14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7,3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6,1</a:t>
                      </a:r>
                      <a:endParaRPr lang="ru-RU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2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Остановка кровотечения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</a:t>
                      </a:r>
                      <a:endParaRPr lang="ru-RU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0,5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0,4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ЭКГ </a:t>
                      </a:r>
                      <a:endParaRPr lang="ru-RU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</a:rPr>
                        <a:t>153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</a:rPr>
                        <a:t>80,2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</a:rPr>
                        <a:t>65,1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1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Навык по выбору</a:t>
                      </a:r>
                      <a:endParaRPr lang="ru-RU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5</a:t>
                      </a:r>
                      <a:endParaRPr lang="ru-RU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2,6</a:t>
                      </a:r>
                      <a:endParaRPr lang="ru-RU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2,1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Дневник </a:t>
                      </a:r>
                      <a:endParaRPr lang="ru-RU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3</a:t>
                      </a:r>
                      <a:endParaRPr lang="ru-RU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1,6</a:t>
                      </a:r>
                      <a:endParaRPr lang="ru-RU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1,3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1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Собеседование </a:t>
                      </a:r>
                      <a:endParaRPr lang="ru-RU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10</a:t>
                      </a:r>
                      <a:endParaRPr lang="ru-RU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5,2</a:t>
                      </a:r>
                      <a:endParaRPr lang="ru-RU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4,3</a:t>
                      </a:r>
                      <a:endParaRPr lang="ru-RU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65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aptyginaev\Desktop\Фото для презентации Никулиной\IMG_63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74613"/>
            <a:ext cx="2552700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C:\Users\taptyginaev\Desktop\Фото для презентации Никулиной\IMG_63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04838"/>
            <a:ext cx="3779837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C:\Users\taptyginaev\Desktop\Фото для презентации Никулиной\IMG_64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4076700"/>
            <a:ext cx="3703637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C:\Users\taptyginaev\Desktop\Фото для презентации Никулиной\IMG_647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137025"/>
            <a:ext cx="3614737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7" descr="C:\Users\taptyginaev\Desktop\Фото для презентации Никулиной\IMG_302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74613"/>
            <a:ext cx="2773362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Users\taptyginaev\Desktop\Фото для презентации Никулиной\IMG_647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4289425"/>
            <a:ext cx="3614737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49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Замечания по итогам промежуточной аттестации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080" y="894656"/>
            <a:ext cx="8892480" cy="6480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Производственная практика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после 3 курса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«Помощник процедурной медицинской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сестры»</a:t>
            </a:r>
            <a:endParaRPr lang="ru-RU" sz="2400" dirty="0"/>
          </a:p>
        </p:txBody>
      </p:sp>
      <p:pic>
        <p:nvPicPr>
          <p:cNvPr id="4" name="Picture 6" descr="http://krasgmu.ru/sys/files/attach/d4/d41f1ebb37d835a74ead73a011f27ea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24" y="2852936"/>
            <a:ext cx="2951734" cy="393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46414" y="2708920"/>
            <a:ext cx="52523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2. В чек-листе «Собрать набор инструментов</a:t>
            </a:r>
          </a:p>
          <a:p>
            <a:r>
              <a:rPr lang="ru-RU" sz="2000" dirty="0" smtClean="0"/>
              <a:t>для ПХО» не прописаны пункты по </a:t>
            </a:r>
          </a:p>
          <a:p>
            <a:r>
              <a:rPr lang="ru-RU" sz="2000" dirty="0" smtClean="0"/>
              <a:t>соблюдению асептики (взял стерильный </a:t>
            </a:r>
          </a:p>
          <a:p>
            <a:r>
              <a:rPr lang="ru-RU" sz="2000" dirty="0" smtClean="0"/>
              <a:t>лоток; Взял рабочий пинцет для работы </a:t>
            </a:r>
          </a:p>
          <a:p>
            <a:r>
              <a:rPr lang="ru-RU" sz="2000" dirty="0" smtClean="0"/>
              <a:t>со стерильным биксом…);</a:t>
            </a:r>
          </a:p>
          <a:p>
            <a:r>
              <a:rPr lang="ru-RU" sz="2000" dirty="0" smtClean="0"/>
              <a:t>У студентов  отмечается расхождение </a:t>
            </a:r>
          </a:p>
          <a:p>
            <a:r>
              <a:rPr lang="ru-RU" sz="2000" dirty="0" smtClean="0"/>
              <a:t>по верификации инструмента: </a:t>
            </a:r>
          </a:p>
          <a:p>
            <a:r>
              <a:rPr lang="ru-RU" sz="2000" dirty="0" smtClean="0"/>
              <a:t>кровоостанавливающий зажим, </a:t>
            </a:r>
            <a:r>
              <a:rPr lang="ru-RU" sz="2000" dirty="0" err="1" smtClean="0"/>
              <a:t>корцанг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 иглодержатель…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46414" y="5487558"/>
            <a:ext cx="58781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3. При  </a:t>
            </a:r>
            <a:r>
              <a:rPr lang="ru-RU" sz="2000" dirty="0"/>
              <a:t>собеседование студенты отвечали алгоритм оказания доврачебной помощи недостаточно ориентируясь в клинической картине и причинах развития неотложных состояний.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155679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cs typeface="Times New Roman" panose="02020603050405020304" pitchFamily="18" charset="0"/>
              </a:rPr>
              <a:t>.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1529497"/>
            <a:ext cx="8280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cs typeface="Times New Roman" panose="02020603050405020304" pitchFamily="18" charset="0"/>
              </a:rPr>
              <a:t>1. В </a:t>
            </a:r>
            <a:r>
              <a:rPr lang="ru-RU" sz="2000" dirty="0">
                <a:cs typeface="Times New Roman" panose="02020603050405020304" pitchFamily="18" charset="0"/>
              </a:rPr>
              <a:t>электронных  чек-листах отсутствует обнуляющий признак   и нет возможности оценить нарушение последовательности выполнения навыка. В некоторых случаях отмечается расхождение бумажного варианта чек-листа  с </a:t>
            </a:r>
            <a:r>
              <a:rPr lang="ru-RU" sz="2000" dirty="0" smtClean="0">
                <a:cs typeface="Times New Roman" panose="02020603050405020304" pitchFamily="18" charset="0"/>
              </a:rPr>
              <a:t>электронным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5032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880" y="262081"/>
            <a:ext cx="8892480" cy="35860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Предложения по устранению замечания </a:t>
            </a:r>
            <a:r>
              <a:rPr lang="ru-RU" sz="3200" b="1" dirty="0">
                <a:solidFill>
                  <a:srgbClr val="C00000"/>
                </a:solidFill>
              </a:rPr>
              <a:t>по итогам промежуточной аттестации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597146"/>
            <a:ext cx="5400600" cy="514422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1. Пересмотреть </a:t>
            </a:r>
            <a:r>
              <a:rPr lang="ru-RU" sz="2400" dirty="0"/>
              <a:t>чек листы и провести согласование выполнения алгоритма практических навыков и их соответствия с электронной </a:t>
            </a:r>
            <a:r>
              <a:rPr lang="ru-RU" sz="2400" dirty="0" smtClean="0"/>
              <a:t>базой.</a:t>
            </a:r>
          </a:p>
          <a:p>
            <a:pPr marL="0" lvl="0" indent="0">
              <a:buNone/>
            </a:pPr>
            <a:r>
              <a:rPr lang="ru-RU" sz="2400" dirty="0" smtClean="0"/>
              <a:t>2. </a:t>
            </a:r>
            <a:r>
              <a:rPr lang="ru-RU" sz="2400" dirty="0"/>
              <a:t>Пересмотреть чек-лист </a:t>
            </a:r>
            <a:r>
              <a:rPr lang="ru-RU" sz="2400" dirty="0" smtClean="0"/>
              <a:t> «Собрать набор инструментов для ПХО». </a:t>
            </a:r>
            <a:r>
              <a:rPr lang="ru-RU" sz="2400" dirty="0"/>
              <a:t>При изучении навыка на кафедре оперативной хирургии обратить внимание, соблюдение асептики  и верификацию инструментов</a:t>
            </a:r>
          </a:p>
          <a:p>
            <a:pPr marL="0" indent="0">
              <a:buNone/>
            </a:pPr>
            <a:r>
              <a:rPr lang="ru-RU" sz="2400" dirty="0" smtClean="0"/>
              <a:t> 3.Вернуть в билет ситуационные задачи с определением алгоритма оказания доврачебной помощи.</a:t>
            </a:r>
          </a:p>
          <a:p>
            <a:pPr marL="0" indent="0">
              <a:buNone/>
            </a:pPr>
            <a:r>
              <a:rPr lang="ru-RU" sz="2400" dirty="0" smtClean="0"/>
              <a:t>4. Ввести дополнительные вопросы в задания по утилизации для разных видов препаратов.</a:t>
            </a:r>
          </a:p>
          <a:p>
            <a:pPr marL="0" indent="0">
              <a:buNone/>
            </a:pPr>
            <a:r>
              <a:rPr lang="ru-RU" sz="2400" dirty="0" smtClean="0"/>
              <a:t>5. В </a:t>
            </a:r>
            <a:r>
              <a:rPr lang="ru-RU" sz="2400" dirty="0"/>
              <a:t>течение года проводить со студентами практические занятия по отработке  требуемых навыков. </a:t>
            </a:r>
          </a:p>
        </p:txBody>
      </p:sp>
      <p:pic>
        <p:nvPicPr>
          <p:cNvPr id="4" name="Picture 4" descr="http://krasgmu.ru/sys/files/attach/eb/ebd21684daf9ec2b3116999f17e3090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" y="1979054"/>
            <a:ext cx="334837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766149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Производственная практика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после 3 курса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«Помощник процедурной медицинской сестры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215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Замечания по итогам промежуточной аттестации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1451686"/>
            <a:ext cx="5338936" cy="5063118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При записи ЭКГ студенты плохо ориентируются в цветах грудных отведений.</a:t>
            </a:r>
          </a:p>
          <a:p>
            <a:pPr marL="514350" lvl="0" indent="-514350">
              <a:buFont typeface="Arial" panose="020B0604020202020204" pitchFamily="34" charset="0"/>
              <a:buAutoNum type="arabicPeriod"/>
            </a:pPr>
            <a:r>
              <a:rPr lang="ru-RU" sz="2800" dirty="0"/>
              <a:t>При выполнении аускультации легких у студентов возникает затруднение  в определении характера дыхания  и дифференцировке дыхательных шумов.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2800" dirty="0"/>
              <a:t>Навык по наложению и снятию швов очень </a:t>
            </a:r>
            <a:r>
              <a:rPr lang="ru-RU" sz="2800" dirty="0" smtClean="0"/>
              <a:t>объемный (студенты не укладываются по времени)</a:t>
            </a:r>
          </a:p>
          <a:p>
            <a:pPr marL="514350" lvl="0" indent="-514350">
              <a:buFont typeface="Arial" panose="020B0604020202020204" pitchFamily="34" charset="0"/>
              <a:buAutoNum type="arabicPeriod"/>
            </a:pPr>
            <a:r>
              <a:rPr lang="ru-RU" sz="2800" dirty="0"/>
              <a:t>Интерпретация рентгенограмм и результатов лабораторных обследований усложняет оценку собеседования по истории болезни (оценки могут быть разные</a:t>
            </a:r>
            <a:r>
              <a:rPr lang="ru-RU" sz="2800" dirty="0" smtClean="0"/>
              <a:t>)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krasgmu.ru/sys/files/attach/08/085ccacff643eccacd70ec6d19deaaa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2200" y="620688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Производственная практика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после 4 курса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«Помощник врача стационара»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6093296"/>
            <a:ext cx="813690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093296"/>
            <a:ext cx="925252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5. В медицинских учреждениях г. Красноярска  и Красноярского края практика неравноценная (</a:t>
            </a:r>
            <a:r>
              <a:rPr lang="ru-RU" sz="2000" dirty="0" err="1" smtClean="0">
                <a:solidFill>
                  <a:schemeClr val="tx1"/>
                </a:solidFill>
              </a:rPr>
              <a:t>Тасеевская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Идринская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Абанская</a:t>
            </a:r>
            <a:r>
              <a:rPr lang="ru-RU" sz="2000" dirty="0" smtClean="0">
                <a:solidFill>
                  <a:schemeClr val="tx1"/>
                </a:solidFill>
              </a:rPr>
              <a:t>, Партизанская, Березовская РБ не пускают в перевязочную)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59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850" y="260350"/>
            <a:ext cx="8569325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ru-RU" altLang="ru-RU" sz="24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64613" cy="1143000"/>
          </a:xfrm>
        </p:spPr>
        <p:txBody>
          <a:bodyPr/>
          <a:lstStyle/>
          <a:p>
            <a:r>
              <a:rPr lang="ru-RU" altLang="ru-RU" sz="4000" dirty="0">
                <a:solidFill>
                  <a:srgbClr val="FF0000"/>
                </a:solidFill>
              </a:rPr>
              <a:t>Нормативные документы</a:t>
            </a:r>
            <a:endParaRPr lang="ru-RU" altLang="ru-RU" sz="4000" dirty="0" smtClean="0">
              <a:solidFill>
                <a:schemeClr val="accent2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5068888"/>
          </a:xfrm>
        </p:spPr>
        <p:txBody>
          <a:bodyPr/>
          <a:lstStyle/>
          <a:p>
            <a:r>
              <a:rPr lang="ru-RU" altLang="ru-RU" sz="2000" dirty="0" smtClean="0"/>
              <a:t>Федеральный закон от 29.12.2012 г. № 273-ФЗ «Об образовании в Российской Федерации».</a:t>
            </a:r>
          </a:p>
          <a:p>
            <a:r>
              <a:rPr lang="ru-RU" altLang="ru-RU" sz="2000" dirty="0" smtClean="0"/>
              <a:t>Федеральный закон. Об основах охраны здоровья  граждан Российской Федерации от 21.11.2011 </a:t>
            </a:r>
            <a:r>
              <a:rPr lang="en-US" altLang="ru-RU" sz="2000" dirty="0" smtClean="0"/>
              <a:t>N</a:t>
            </a:r>
            <a:r>
              <a:rPr lang="ru-RU" altLang="ru-RU" sz="2000" dirty="0" smtClean="0"/>
              <a:t> 323-ФЗ (ред. От 25.06.2012).</a:t>
            </a:r>
            <a:endParaRPr lang="ru-RU" altLang="ru-RU" sz="2000" b="1" dirty="0" smtClean="0"/>
          </a:p>
          <a:p>
            <a:r>
              <a:rPr lang="ru-RU" altLang="ru-RU" sz="2000" dirty="0" smtClean="0"/>
              <a:t>Приказ «Об утверждении Порядка участия обучающихся по основным профессиональным образовательным программам и дополнительным профессиональным программам в оказании медицинской помощи гражданам и в фармацевтической деятельности» № 585н от 22.08.2013 г.; </a:t>
            </a:r>
          </a:p>
          <a:p>
            <a:r>
              <a:rPr lang="ru-RU" altLang="ru-RU" sz="2000" dirty="0" smtClean="0"/>
              <a:t>Приказ «Об утверждении Порядка организации и проведения практической подготовки обучающихся по профессиональным образовательным программам медицинского образования, фармацевтического образования» № 620н от 03.09.2013 года; 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13684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" y="116632"/>
            <a:ext cx="8229600" cy="85010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Предложения по устранению замечания по итогам промежуточной аттестации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1700808"/>
            <a:ext cx="5805882" cy="460851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600" dirty="0" smtClean="0"/>
              <a:t>1. В </a:t>
            </a:r>
            <a:r>
              <a:rPr lang="ru-RU" sz="3600" dirty="0"/>
              <a:t>чек-листы по ЭКГ внести цвета грудных электродов</a:t>
            </a:r>
          </a:p>
          <a:p>
            <a:pPr>
              <a:buFontTx/>
              <a:buChar char="-"/>
            </a:pPr>
            <a:r>
              <a:rPr lang="ru-RU" sz="3600" dirty="0"/>
              <a:t>Из чек-листа с п. 11 по 14 убрать</a:t>
            </a:r>
          </a:p>
          <a:p>
            <a:pPr marL="0" indent="0">
              <a:buNone/>
            </a:pPr>
            <a:r>
              <a:rPr lang="ru-RU" sz="3600" dirty="0" smtClean="0"/>
              <a:t>2. Разработать отдельный чек-лист по аускультации, выделить аускультацию легких и аускультацию сердца в отдельные обязательные навыки  (в билетах чередовать )</a:t>
            </a:r>
          </a:p>
          <a:p>
            <a:pPr marL="0" indent="0">
              <a:buNone/>
            </a:pPr>
            <a:r>
              <a:rPr lang="ru-RU" sz="3600" dirty="0" smtClean="0"/>
              <a:t>3. Навык «Снятие </a:t>
            </a:r>
            <a:r>
              <a:rPr lang="ru-RU" sz="3600" dirty="0"/>
              <a:t>шва» перенести в навык по </a:t>
            </a:r>
            <a:r>
              <a:rPr lang="ru-RU" sz="3600" dirty="0" smtClean="0"/>
              <a:t>выбору. Оставить </a:t>
            </a:r>
            <a:r>
              <a:rPr lang="ru-RU" sz="3600" dirty="0"/>
              <a:t>только наложение шва, отработать затраты по времени.</a:t>
            </a:r>
          </a:p>
          <a:p>
            <a:pPr marL="0" indent="0">
              <a:buNone/>
            </a:pPr>
            <a:r>
              <a:rPr lang="ru-RU" sz="3600" dirty="0" smtClean="0"/>
              <a:t>4. Выделить отдельную </a:t>
            </a:r>
            <a:r>
              <a:rPr lang="ru-RU" sz="3600" dirty="0"/>
              <a:t>станцию практических навыков по терапии (чтение рентгенограмм, оценка результатов лабораторных обследований, пальпация печени по Курлову)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4" y="2132856"/>
            <a:ext cx="288032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673387" y="1811725"/>
            <a:ext cx="5470613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0740" y="980728"/>
            <a:ext cx="8580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Производственная практика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после 4 курса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«Помощник врача стационара»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517232"/>
            <a:ext cx="8640960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5. Создать рекомендованный список </a:t>
            </a:r>
            <a:r>
              <a:rPr lang="ru-RU" sz="2000" dirty="0">
                <a:solidFill>
                  <a:schemeClr val="tx1"/>
                </a:solidFill>
              </a:rPr>
              <a:t>больниц Красноярска и Красноярского края по терапии, хирургии и акушерства, в которых студенты могут проходить производственную практику помощник врача</a:t>
            </a:r>
          </a:p>
        </p:txBody>
      </p:sp>
    </p:spTree>
    <p:extLst>
      <p:ext uri="{BB962C8B-B14F-4D97-AF65-F5344CB8AC3E}">
        <p14:creationId xmlns:p14="http://schemas.microsoft.com/office/powerpoint/2010/main" val="162025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freetrack.com.ua/supload/cms/Background/linz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77072"/>
            <a:ext cx="2281436" cy="2281436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75" y="-144463"/>
            <a:ext cx="8229600" cy="92211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Замечания </a:t>
            </a:r>
            <a:r>
              <a:rPr lang="ru-RU" sz="2800" b="1" dirty="0">
                <a:solidFill>
                  <a:srgbClr val="C00000"/>
                </a:solidFill>
              </a:rPr>
              <a:t>по итогам промежуточной аттестации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2879" y="548680"/>
            <a:ext cx="88360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Производственная практика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после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5 курса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Помощник врача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амбулаторно-поликлинического звена»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AutoShape 2" descr="data:image/jpeg;base64,/9j/4AAQSkZJRgABAQAAAQABAAD/2wCEAAkGBxASEhIUEBISFBQUFRUWFBQVFBQUFhQVFRYWFhQUFBUYHCggGBolHBQUITEhJSkrLi4uFx8zODMsNygtLisBCgoKDg0OGxAQGy8kHCQsNCwsLCwsLCwsLCwsLCwsLCwsLCwsLCwsLCwsLCwsLCwsLCwsLCwsLCwsLCwsLCwsLP/AABEIALcBEwMBEQACEQEDEQH/xAAbAAEAAgMBAQAAAAAAAAAAAAAAAQMCBAUGB//EAEYQAAIBAgQDBAcHAAcFCQAAAAECAAMRBBIhMSJBUQUyYXEGE1KBkbHBI0JicqHC0RQzY4KS4fBDoqOy8QckNERTVHOD0v/EABkBAQADAQEAAAAAAAAAAAAAAAABAgQDBf/EADwRAAIBAgQDBgUBCAEDBQAAAAABAgMREiExQQRRYSJxgbHB8BMykaHR4QUUIzNCUmLx0nKywhUkNJKz/9oADAMBAAIRAxEAPwD7jAEAQBAEAQBAEAQBAK2qiCjmjE4gQQ6iIGJEmxHxUZrVBixZTTM7yC5MAQBAEAQBAEAQBAEAQBAEAQBAEAQBAEAQBAEAQBAEAQBAEArqVQIKOdjXqViYOUptmpXqW56yCpScYV31Em5FyVqXNxLIg2EqEGSL5m0tQyC6k0XLV6yLHVT5lkg6CAIAgCAIAgCAIAgCAIAgCAIAgCAIAgCAIAgCAIAgCAUYitbbeDlOdskaQYk76SDjmyargC5gk55rXMggoaoT/MkEU8RlOvvlkQby1gQCNRLEM2aVaQWTLlaCTcQ3EqaYu6MoJEAQBAEAQBAEAQBAEAQBAEAQBAEAQBAEAQBAEAQBAObXBLeEgzS1MSQNpBBoYlidBIBgtI2MkgqqGwkg1xSJkkG3hXIOUDTnLEM2U8z74BuUWgsjeoHSQzvTeRbIOggCAIAgCAIAgCAIAgCAIAgCAIAgCAIAgCAIAgCAQYBzKp1lTMyio0ggotJIMWvYwSUbyRYjLrYSUGjYpgKRzMkrYvonkeskGxTvBJvYaQztTL5B1EAQBAEAQBAEAQBAEAQBAEAQBAEAQBAEAQBAEAQCG2MEPQ5dWVMzNd4IK7QCursYJKGe2wuYJJViBroflJuFFvQhaqKbs4J8Ln5SvxIrc6Lh6jzsbdGopJsRY+MupJlHCS1RtUSefLYySpvYYwzpT1NmQdhAEAQBAEAQBAEAQBAEAQBAEAQBAEAQBAEAQBAEAxqHQ+UES0OVUMqZjXqGAUVa6ruQD03PwEpKpGOrOsKE56I1qmMH3V97fwJnlxP9qNcOB/uZreuY/et5WE5urN7mqPDUo7GSoOevnrI7zqkloiwKJYgyFMdIBsUQBsSPIy0W0c5wi9Udfs+ob2Jv0M005t5Mx1KUY5o6M6nMQBAEAQBAEAQBAEAQBAEAQBAEAQBAEAQCCYIYJ2gAnaALwCuu3C3lIehD5HFrYpdba/L4++Z514x0Jp8NKWuR4TtDt/EVMa1FHy00UXC6XY6m532meVaTRup8PCOx6KhRAAnB6miOhTjL20YKOZtc+6WsTHM89jsTSF/tKhPgdf0l1rkXSyucMdtlXyirV99jJwsXVj1/Y+NLga3lYvMmaVjpdo41aVMuxt0/yl9jnvY8the3M7cT1bE8iB+glrMlo+gejq90qxZTybUg2nalqYq56K80mQXgAHeAAd4CCmAgDpA2IJ090bjYloDBMBgwGIAvrAHOABAAO8BEwSIAgCAIBymYjFnXQ0VFvEVB/wDqUX8zwNUrfunXF5r9DpPy8/5nRGR7Btx7/lGxD1QO48j9I2J3NTtQEowHRfmZxr/yzpR/mHAZrB/D6D/KefPQ2QzkeL9HMIKlarWBuxbiHMC5APlpK2bR3l2XZ+9D2tOgxHCCd9h4y2Bt5IoppLN+7nF7Y7AxdUcFwNeY6nxnR0Z30IhxFNLU4lL0OrlWFSlVJscjB0Ci+xsGE0wptPNGedZOOUtjn4P/ALOsYDmZBfNmvnS1ugF5aUJSeSFOrCEc2et7I9GMTSOqqBoO+DzHScFw87nefFU7e+Zt+kvo9XqhAiBgL3GYDx+kuqMiq4iF837seWx3osfXUi2HrIg0ZQGsTy412+InVZLQ4Td5LtHufRPANSCqzltWtfcC2lzz85WnqK2x6bn7po2M24G590bELVkpz8/oIYW5Cc/P6CGFuTTOnvPzMPUR0IU8Puh6hfKQx4fd9I/qD+UyqbfD5wiZaHP7fxDU6WZDZs9MX8M65v8AdvOc21HI08LTjOqlLTPydvub7nUef0M6IyvVEnce/wCkbEvUi+vujYjcDc+Q+sbE7kruf9co2C1ZCHfz+ghkLczkFhAEAQBAOLV/8Tf+7+lJpSP8z6+Rrn/8XxT+7R1ao7vn9DOsdzDLYONV1PP5QtGGs0Qy8Q1Ozfti+Qa7S98jCtTvmFz3R82lKmcC0Mp6+8zy+KU+rrnXQt/yzzZPsrL3dm6nHt6+7I8b6Guy1L2KMLhh11/USuKzTXI11ad0029fRH0ns6xp3XMOJri4015aT0aTTWS92PJqxaeb5+bJpnTdtzzHUzu9dDPHTUxXujibu+HTykv5tCq+XXYxc8PebbqP4kp9rQNdnVmdQ/ibccx1HhIi+hMo9X7ZsKO7xNv1HsnwhPJ5Eyjms37XcZuNVGdt+o6HwhPohKOmb197GfqeJeJufMfxCatog4u67TMxRObvvsOY6nwjFlohg7WrC0eJuN+XMePhDlksgoZvNhKfe420PUdB4SJSyWRMYO7zepRTrpdhnbfw6DwnN145HSPDzzd2X4dQRo7bnmOp8JdzT5FIwdtX7YSnwjibbqP4lm+1oVUezqwycB4m7vh08oT7WgcexrsZVU07zbj5jwkReehaUctTm+ki/ZAXPExHvFN2+k5VHkbOEj/ETvy/7kjole5qd/2mdE8mZJRtJZ7mTLqNTz+kXyIazWYy8W52PzEXyFu0SBxHU7D5mL5E27XvqEGranl8oegWrFLdvP6CHsI6sslS5MAQBAEA41cgVR418v8AwUP7ZWL7f18jTUX8DwX/AOn6nTrDu/m+hnSO5int3iovEm+55npJWjEl2kQy8a77NzPVYv2X75hrtLx9AEGZt+6vM9WkN9n30CXbfh6nn8TQ0rDXvHmegnnzyj75m6mu1+r5I8ZgTbEGwOXMRz06XPunCUtLcuS5s3qCwu7zvzfJHvOxF4Dv3jzPU+M9Dh5ZPw8keRXisvHd82ZrR00vu33m9o+M1S1MkFl+r5laU+AXDd0c26eclt4vEhRWDw5vkYVAuQ77e03TzkpvEVklg8ObM6qrb726/eb2h4ysZZ/ouRecVbf6vmX06Yuve3P3n9lvGTGWT/CEoK61+r5PqedqXHaqnM2Q0xQy5n75R699+i/rMyk/jN9LaLvPYlTh/wCmqNnfFivd6fKepFNcyi78/vv4eM03dn+EePhjiWv1f5LjQUMblu6Pvv1PjKupaO30RdUk576c2UZ6YZrFz3dnfx8ZylxCSX4R0hwzcnr9WarsDn1a2b2m9keM41KzdtNOS5s7UaCTeuvN8kaVHKSQC2/U9B4zm6jy005I0RpLPXXm+S6l9JNOFmBu2hZhzOxvLTm08vJcjnSpxazvq93zLMBjNMr5r5faa/z1E6qu8dpFJcIvhYo3+rOkUU0iQT3Pabp5zRGd5+JjlTtT305ssr0hbdtx949R4yIyzLTirfqzn9uUAfUDXWq3M/8Ao1h9RKN399GaqCUcT7t/84m3QAK0Tc6gHc80JloSvHwOFemo1LdX6lzUxmXfY8z4SU8mVce0gU4xv3TzPURfsi3b8CVXjO/dXmerSL9kJdp935Jprq2/LmekPREpZsiiNX/N+1YlsRDV9/oi20qdCYAgEGAYU3v/AK66iQmTKNjkYsAFGP8A7ofqpp/USI/Nfq/Jmip/Lcf8V/3JnUxFuD8w+RnWO/cYZ2uu8iqBmTzPyMK9mJJYkHC5127r/NIV8L98w0sa7n6BVXO23dX5vF3hXvkEljfcvU4+PpAmsBbXUf4RMdbFp09WaaOG7fX0R4fsckUlcjMf6Q4YDUslTK6/AOLeUxKcuz73PX4mlTVSSVlkvqkk/I9xgqQRDe3ecnyDEfSerTjKOXd5I8GpKMlfv82V0qqgLtZsxB/vHSaJ4rmWm4W98zKlUXINu59IcpY/EmMYfDXd6GdQp6vVV7v0iMpYxKEPh7aGOJKW0VN1/wCYSIylf3yLThC2m68zG6hl0Xf9rRGUrP3uhOELrv8ARnAxqUlqVK7ABV7SoAm+yGgmHa/gC5Puma87uX+S9EewoU5Qp0udOX1vOfodbs3t3s+tWVKLAmzMbggHYbnznoVqdalTxTyPEpxpzmlFczbYoXOi7D5meU6tRxv1PSjSpY7ZaGsyHM2UJy5+fhKylUwrxLxhRxvw9TVehUOaxpA5ud/ZWROVSyz29WWpxo3llv6I4PonUrslQsabn1paxJBy1FWoACeXFoJyjOqelxdDh4zyVtsumXoekweIpsMrDK2uh0I4jtO85yv4LyR5tOjBRuravzZodoYc1KRRH9XVy5qVUW0PK+h0voR/lLKTVXtZq4jCLoXjlkdfC4u1EoKFRiEsXJGpy75tAfdNEJSVSyW/qYqtOPwrtrT0Lq/ahFUU2ohVJpgtnBKs5YoMoFrH1ba30uvWVjVljt70ZolwkXQdS+ey5pNX819zb7QVfW4cad5z8FC/ulk3i+pztFUpPrFff9DLBKuSgNNOE/3UYH5SabeB93qRxSj8bLd3+qbNp1XMu2zfSSm8LOTUcSBC+sG3dPzEZ4fEWWPwJUDO23dX5tDvhXvkEljfcvUmmBmfzHyh3siY2xM1qZ+2PmR8VB/ZKz1Xd6s6UksE+/0X5N+QCYAgGLnQwStTAaN/dH6E/wAyCXnHxOT2k3/d3YfcrB9r6U8QGP6KZC0b7/sdZJfEjHmkvqkvUyx2KqM49TlZaTLmGh9YxBJRWvoQtiOpYS0XJ3w7Iq6dOMYfEycn9Fnm1vd/ZGVbtJWamKKGodSQRkC8J0dmGh/DYnwiM24uxWXDqMk6jSWfW+WyW3XTqS1evnX7Gj3X/wBseqf2clOeF5ct+/oQ48N8Rdt6P+ldP8iBiK2dvsaR4U2reL7XpiG6mFZc9+7oFHhsb7b0X9Pf/kczG4qqWcihYEFQC9PPmNMZSQCVCXtrmvrtM1fHdZPT1Zp4enw6ck6i1Wztay5538LdTztCoMPTrqGt9th6YZbZwppUhUZL88qOZnSlCN8zapU6ssbSfzO23RPpdo6/ZPalR6a2pI7KLVWZ/Vr6zMwYKMpvte/4hNynN6LZfWx51Xh+Hg3edk28Ksm8N3ZvNd3gzGhja68LYeja7Zft+WY6f1e87ydW97ff9DFThwtrOe7/AKVz/wCozp1appi1CjfIP/Mfh/8AjkSdXHpvz/QtCHCfCX8Tb+1cv+oitWrmmQKeGQ5e81Q1Lab5Ai3/AMQkL42PTfqWceDVO7k3lokl923b6MpxdetTButKvcixphaRVsw76u5BT8QNx0O8rF1k9L/6Os48HUWUsGa17V1daWWvRqz5oUazU61Fa1RHFUMbhVUJURSSi8ypBJF7ngOusmHxFlLdfe6Ir/u1SGKmksL53vFp5vqnrbLPQpxFKlVwOJ7hLVsSwGmpRqgUfGmJSKm6c2r7/ZmhzpU+MoXtZKCemjjn5nPwvor2XWxFMBAaX9E9ab1HYB65+yIJbRlVHP8AeE6Sr1uIylolf6/6KOnR4SCkrYsbj4QWafRtr6G9TxGJSwZMO5CgF/W5c1jbNbIbE7zzrV8G+vU2yf7PlWbUrK2mFZZ6a7GBx+JJbLTw67al2fa+gAVfn8ZMvj4Vk9+YhHgFOTcr6bRXPq/I5mJ7dq0uLELSRHYoAvE4b1dw5Ps3Ui1uh8JWbrWV76debO1GjwUnNU5Xad87JWtFWt973JweHqIKa0XRv6RTw+Upa/Ao9dlJ0uEt5S06VVKOG+a/J0jW4acqk5pWhOWumdsPW17nQpV6xVadZKJdb8frGptfMeIDIbXttcjzip8W9mntz5Iz0f3K2KEsm3lZPd5fMGFdlVSlEMouj+tax02P2eum4l5Rq4/HqRRfBqlfFtmsK/5HdwmIqUqaislK1UZQyVC2VjTYrcMg0OW2h3Imml8SNRYt2YOIXDVaEnSlnGN7NJX0vo3pr3XJ7RKlcW5K2TE4dgRa+WiaDMPiKnxMqsXafXyO+KmlSgrXcWn3yckvtY6eNdP6RRHDotQ8vboj6zrG+PwfoYm4fAby+aPlIrauqlaalc/rWsNO64dy9ugBPvFpEXJJrf8AVF6ihKUJv5d+9Rat4v7ZmwcQFdQ4JIzWKrcONLbaA9b267SU5KLTKSjCUk4tJb3en56fky9Y+ccNMcB++eq9Fjt4fEj+D8TV6clzXUlWqZ20pd1fvHq/4YeLCu/8BfBxvN6LZdeplTd8zjKl7jXNcbeV7yHisiYqlief2zMMMCXdmFj6wADQ6BB9WP6RK+T97iDisUVz/wCP4NxD+v8Ar+JBLsWQQTAMSIJMG7y+TD5H+ZG5K+VmtTH2f/2E/wDGlqX59SOK/wCPoWNTVQgRQoDaBRYDRuQkwVk7cjnWm5yTk7u+/cZ1WGZPM/IyUsmRJ9qJDsM6/lfkeqQl2X75kNrGu5+hKuM7flXkerxbsr3yCaxvuXqa9RQS/W45H2ROVak5JNe8zpRqKMpX5+iPG4nDZsaUYHLl9bsbZlVqXyqzBOm7qPT1Z7NGrFcJKSeeLD4NRl6He7IdRTCgk5CRsdsxImyGlui8kePNrXm3s+bJcoy2ubgtyPtGaWnf3yM0WrfXnzNWhUyqBc2y9D0lpR7fiUjK1Pw68i6tWGXn3eh6eUrGLx+J0lUXw/DqY16o8dxyPtDwiEHf/XImpUVvFbPmanapXNhXN+DE09bN/tFekeX9pKSi8n1/Q0UaieKPOL2eyxehn6PVUOGw7EnKzvVPC2pqPVqAbfjlKUb0/v8Ac7ftCf8A7pp7NLR/0xt6HUw+Ew+HB9SrLmzsb+sbXLYAZtlGwA0EsqWCnK3mc6/Gz4irB1He2WlvJZt7vU5eKqKW590cm6nwmH4UnHx5o7qtFT305Pn3GvRIJIuQNNgR16SzpPCvHddDpGusUn3bPr0PA+lzF0qOSSQwtf2QwAHwlKsHZd3Nc2ej+zakfjNPd8n/AGrodL0f7SxOEUrh3GUjusMwB9oDkZZY4JW5c1zZwqKlWlJyve/J8l0MezsJialdq1So+ZtzuPEWGlr3lKlOcptvpuuSOlKvSp0lGK3ez/ufQ912JhXKfaHgt7LanwP1mqNGbm76XPMqcVBUlh1sdXtOgtTDFASpCqyNlJyslmQ20uLqNOYuJpdNuVlz9TJS4hU44nn2Wmuaas/synHYXLg66ZszstVi2Ui7uS2g5C5sPACc402otd5qfExlxEJ2sk4rwTS/2WNVDVqLf2V9j956Z/bJgniv0KVmo0XH/NfZP8nQquMyfmPI+w0vFZP3ujLKSvHv9GSzjMvk3I+EJdlhyWJAsM4/KeR6iLdnxF1j8CVYZ2/KvI9Whrsr3yJTWN9y9SabcT+Y+Uh6IRfaZSTpUPRwf0WJ6L3uXofM119EbSaASpLd2ZQBAEAqrHVPzftaQy8dH3eqNeh/VL4lT8XBk0yvFfM+9ehfWPd/N9DLR3OU9u8VDxJoefyhaMSfaRDHjXQ7N81hfK/fMN9pePoSrcTaHury8Wk27PvoE+0+5epFN9X0O45fhENZIReb97HK7VRiHZAcwPTUiy3EycRBtJrWxo4aok2npf0R5nC9pvSYsNQb3B0vqf1mVVHCV77LyNnw4zhaz1fmzbpduUiOIMup5XGpJ5TZ+8Rvn7yMi4Wdslz8yyl2nTK2Dg8Nuh28Z3+JBy1Wpm+DNQXZenLoZNjky2vy8JZOOLVfUo4zwfK9OQrdp09tSbjQDxEoqkE9V7R2lSm1nF7eZf6XlVwTOqsfVtSqg239W61PkspW/lNp8n90a/2bZ8ZCDTzxR/8AtCS9S/sLD5KGEQhuCnSvpzFOTQp2hrt+Cn7Qr4+InKzzk/U6PaVfQcLc+XlJqr+G80Zqcr1Fk9zzuJr8R0O3TxmNR7Oq15mzH29HpyK8NVux0J25ecthyWaLxnZvJ7bd55zGYAlnW1xmI1HKUlC9ldaerNNKta7SevLojZ7O7PAOoJ90t8PTNaFf3jXJ68uiPU9h9nDQlTlBPLcgmdVRvK98svIyS4m0bJO+fmzv0XsgGVu708Jrce0YIy7GjId/szo3c6eEJdvxIb/h6bGWKa6kWOtuXiJWMTpKVvqvM4vYtUn1IIN1w2GvpzJcH9UnKj/4noftC2bS1qS9Pydyq+qaHc8vwtOyWTPNk8172ZLNxLodm5eUhLJkt9pEZuMaHun5iTbsi/b8CQeI6Hur82kW7IT7T7vyTTOrb8vlD0RKebIo7v8Am/asS2ENX3+iLZUuTAEAQCnEm2U9GX9Tb6yGXp5troVYf+qp+VP9smn6ehXiPnl3+pdV+7pz+hlluc5bBzqunXp0haMO90QzHMNDs3T8MZWDviWXvIj1nEdOS9OrSHawV8Ty95lYqG7aHfqOg8ZWWizJje7yKM5u3Cd/DoPGUkllmWi3nkeV9IOzWW9Wmpy3OddNNTxC0y16KviT92NvC13bC1z5czznrgdpnklfXz5GyDlbTny595gslxWPXfr+CFJ/DXZenTl3m0lgNvlLxjHFr5/g5zlJw+V6dPya/afaXqkJHeO3+hELX18+XcKmJr5X9ufefRadEVsMlKojFXphW4gLhkN7G+m89JQjKDi3t1PNjXqUq0akFmndaHQuRlApkAHqvIEdZeMVZ5+ZwnOTabT16Gl2ziDZRkI3O67W85n4jDgti8zvRcsd8L+35PMV6jFu6fiP5mVRWH5vP8GzFLF8r06fkYR2zHTp0/mThVln5/gupO77L+35LaqcT8J3vy5geMs4xvr59ehSNSVn2Xr05LqbHZ9FmawU7+H8zooJ2s/P8HJ1Grtp69Pyeowl1UAIbC/Nep8ZqcUsrmJTk87eXMlHbKOA7dV/mS0sWpVN4dPIMxyHhPd6jp5yUli1DbwabdDKq5t3TuOY6jxkJK+paTdtPI4nYXfqCx4MtPcfcr4jx6ETjRSu8/d2ej+0JScIZau/1jA7jsbrwnfqOh8Z2SVnmec27rL3YMxuOE8+Y8JFlZktu6yFzm2Ox6dRGwu8WhIJzHTkOnUxsL9rQlDq2nTp0h6ILVinu3n9BD2EdzOVLkwBAMHaQ2SavaDWpub90Zv8JDfSUlodqCvUS55fXIzFOyqOgUfC0tE5VHdt9fUyZtr9d/jJRVrQyfce/wCUB6oi9yPI/SNg1mY8z5D6yHoStTEHfz+gkMlasqHPz+glWFuYZdPj8zDJieQ7e9GCb1MPobksnI6nVeh8JmrULu8TZw/E2WGR5ZWdSQwII3B3EzNWl4m1WcFbkbNNiZK+YiS7Jxe1CXqIg1uwFvM2inqWqZRZ9xw9KyIvQAfBTPVisjw5PO5Ti8ZlsOd/hoZxqVsGS1OsKONp7HHxdYsbk33mJycrtmtRSasc2qBeNEdIrMUE4hbwllsTpc6X9Gao5CC+up5DQbzthcnkZsainc7nZuCFIHmSdT/HhNUYYUZJTcmzapjT3n5y71KR0Cjh90PUhfKQRw+76RuH8plUGnw+cIl6HK7JwD06mJZtqlfOm3cKKT5cZqTnTi4uXU2cZXjVhSS1jGz77v0sdVtx5/QzojG9UDuPfGw3Itr7o2I3JtqfIfWNidwu5/1yjYLUIN/P6CGQtzKQWEAQClmlCxBYcx+kXALSbkMNrAIB/SAVsbMIJ1MuZgEAbyAVjmJDJItIYRXaCUef9KuyQyetUWZbZvxL4+U4V4X7SNPDVLPAzyVU5UJmM322HoN2UcRjA7Dgo8Z6Zr8A+Z9078NC8r8jjxlTDC27PqOMxoXRdT+g85pq1lDJann06Llm9DiV69zcm8wYm3dm7DZWRrM95ZBoraneWaCdjpdm4K5sPj0nanDY41Km56DDUAgsv/U9TNiikrIxNtu7LQJJULAQA0gAjSBsDBLBEEAiAIAtAEACCQBBBMEiAIBr2nMsTeTcgggSQLQDG9iPHSCTCuNDBKJRrgGAAZAK60AkG4kAkIJAOZ6RY9KVJg2rOpCr15E+QnOrJRWZ2oU3OWWiPnuKpswCqCSdABuZhsepex670eoHDYcU9A7EtUI5k8r+AsJf4rjHDEyygpzxMsrYicbnW1jXLS6IZlTF50SObZ0cFhC58Bz6TtCDkcpzUTuYWmFFhNUUlkZJNvNl4MsVM5JAgCAIAgCAIAgCAIAgCAIAgCAaXF1nHMtkTmbwlrsZGQvzEsCSDyggprNpfYggwSjOqecBFGDfRh0Mgll8kGFQXEgFS7GQC1TcW5wDS7Qo0mFqq36cm9xnKo4pdo60lK/ZOLh8PTpXyDU7sdSffPPlLkb83qY1a0qXsUF5KIZmpnVIozo9nYYsbfE9J2pwxM4VJ4UeipUwosNptSSVkY223dmSbySGDvAMs20EFgkkEwBAEAQBAEAQBAEAQBAEAQDm5JwLl1OnLJEFwQS5BOWSCuvTuCOotIZKNdicuu4gI18HoT4yCzNySVIMAqGkgk08TjQvd36zNUrpaGinRbzkcqviidSZhlNt3ZsjFLQ1HqyhcrZ5dAxUyyKs3MJTuRpedYq5zk7HqsHhsi25neb6cMKME54mbEuUCbwgw+8Ag7wC1GkkGcECAIAgCAIAgCAIAgCAIAgGnacixYslArrYumnfdQel9fgNYc4x1ZKhKWiK17Vo+3/ut/Eqq0OZb4M+Rs06qsLqQfKdE09CjTWpTXXfxEBGlTOsgsbamCCjFYxE3Nz0H16TnUrRhqdIUpT0OLi8eW8B0mCpxDkbadBRNB8ROF7naxQ9SQSYZ5ZAjNLoqy3DISZaKKyZ6vsXBZQGbfl4eM3Uads2Ya1S+SOowmgzgwSQkBh94BDQDJIILRJIJgCAIAgCAIAgCAIAgCAIBpAzkWPP9p9ssxKUiVUEgtszEaEDoP1mStXaeGJtoUFa8jn0zMlzXYvVpZMixbSqlTdSQeonSE3F3RznBSVmdrDYv1igncGxm+E8SuYJ08DsUsbe6WbtmQlc0cV2mdk0HXnMVXiXpE10+HWsjk1cQZilK5sUTVqV5S5axSahkoixHrJZCwDSyILKYvLoqz0nYHZ4bibuj9T0muhTu7sx16mHJHol3m0xlhggwaCQsAPvAMHOsgGamSC1DBBlJIEAQBAEAQBAEAQBAEA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data:image/jpeg;base64,/9j/4AAQSkZJRgABAQAAAQABAAD/2wCEAAkGBxASEhIUEBISFBQUFRUWFBQVFBQUFhQVFRYWFhQUFBUYHCggGBolHBQUITEhJSkrLi4uFx8zODMsNygtLisBCgoKDg0OGxAQGy8kHCQsNCwsLCwsLCwsLCwsLCwsLCwsLCwsLCwsLCwsLCwsLCwsLCwsLCwsLCwsLCwsLCwsLP/AABEIALcBEwMBEQACEQEDEQH/xAAbAAEAAgMBAQAAAAAAAAAAAAAAAQMCBAUGB//EAEYQAAIBAgQDBAcHAAcFCQAAAAECAAMRBBIhMSJBUQUyYXEGE1KBkbHBI0JicqHC0RQzY4KS4fBDoqOy8QckNERTVHOD0v/EABkBAQADAQEAAAAAAAAAAAAAAAABAgQDBf/EADwRAAIBAgQDBgUBCAEDBQAAAAABAgMREiExQQRRYSJxgbHB8BMykaHR4QUUIzNCUmLx0nKywhUkNJKz/9oADAMBAAIRAxEAPwD7jAEAQBAEAQBAEAQBAK2qiCjmjE4gQQ6iIGJEmxHxUZrVBixZTTM7yC5MAQBAEAQBAEAQBAEAQBAEAQBAEAQBAEAQBAEAQBAEAQBAEArqVQIKOdjXqViYOUptmpXqW56yCpScYV31Em5FyVqXNxLIg2EqEGSL5m0tQyC6k0XLV6yLHVT5lkg6CAIAgCAIAgCAIAgCAIAgCAIAgCAIAgCAIAgCAIAgCAUYitbbeDlOdskaQYk76SDjmyargC5gk55rXMggoaoT/MkEU8RlOvvlkQby1gQCNRLEM2aVaQWTLlaCTcQ3EqaYu6MoJEAQBAEAQBAEAQBAEAQBAEAQBAEAQBAEAQBAEAQBAObXBLeEgzS1MSQNpBBoYlidBIBgtI2MkgqqGwkg1xSJkkG3hXIOUDTnLEM2U8z74BuUWgsjeoHSQzvTeRbIOggCAIAgCAIAgCAIAgCAIAgCAIAgCAIAgCAIAgCAQYBzKp1lTMyio0ggotJIMWvYwSUbyRYjLrYSUGjYpgKRzMkrYvonkeskGxTvBJvYaQztTL5B1EAQBAEAQBAEAQBAEAQBAEAQBAEAQBAEAQBAEAQCG2MEPQ5dWVMzNd4IK7QCursYJKGe2wuYJJViBroflJuFFvQhaqKbs4J8Ln5SvxIrc6Lh6jzsbdGopJsRY+MupJlHCS1RtUSefLYySpvYYwzpT1NmQdhAEAQBAEAQBAEAQBAEAQBAEAQBAEAQBAEAQBAEAxqHQ+UES0OVUMqZjXqGAUVa6ruQD03PwEpKpGOrOsKE56I1qmMH3V97fwJnlxP9qNcOB/uZreuY/et5WE5urN7mqPDUo7GSoOevnrI7zqkloiwKJYgyFMdIBsUQBsSPIy0W0c5wi9Udfs+ob2Jv0M005t5Mx1KUY5o6M6nMQBAEAQBAEAQBAEAQBAEAQBAEAQBAEAQCCYIYJ2gAnaALwCuu3C3lIehD5HFrYpdba/L4++Z514x0Jp8NKWuR4TtDt/EVMa1FHy00UXC6XY6m532meVaTRup8PCOx6KhRAAnB6miOhTjL20YKOZtc+6WsTHM89jsTSF/tKhPgdf0l1rkXSyucMdtlXyirV99jJwsXVj1/Y+NLga3lYvMmaVjpdo41aVMuxt0/yl9jnvY8the3M7cT1bE8iB+glrMlo+gejq90qxZTybUg2nalqYq56K80mQXgAHeAAd4CCmAgDpA2IJ090bjYloDBMBgwGIAvrAHOABAAO8BEwSIAgCAIBymYjFnXQ0VFvEVB/wDqUX8zwNUrfunXF5r9DpPy8/5nRGR7Btx7/lGxD1QO48j9I2J3NTtQEowHRfmZxr/yzpR/mHAZrB/D6D/KefPQ2QzkeL9HMIKlarWBuxbiHMC5APlpK2bR3l2XZ+9D2tOgxHCCd9h4y2Bt5IoppLN+7nF7Y7AxdUcFwNeY6nxnR0Z30IhxFNLU4lL0OrlWFSlVJscjB0Ci+xsGE0wptPNGedZOOUtjn4P/ALOsYDmZBfNmvnS1ugF5aUJSeSFOrCEc2et7I9GMTSOqqBoO+DzHScFw87nefFU7e+Zt+kvo9XqhAiBgL3GYDx+kuqMiq4iF837seWx3osfXUi2HrIg0ZQGsTy412+InVZLQ4Td5LtHufRPANSCqzltWtfcC2lzz85WnqK2x6bn7po2M24G590bELVkpz8/oIYW5Cc/P6CGFuTTOnvPzMPUR0IU8Puh6hfKQx4fd9I/qD+UyqbfD5wiZaHP7fxDU6WZDZs9MX8M65v8AdvOc21HI08LTjOqlLTPydvub7nUef0M6IyvVEnce/wCkbEvUi+vujYjcDc+Q+sbE7kruf9co2C1ZCHfz+ghkLczkFhAEAQBAOLV/8Tf+7+lJpSP8z6+Rrn/8XxT+7R1ao7vn9DOsdzDLYONV1PP5QtGGs0Qy8Q1Ozfti+Qa7S98jCtTvmFz3R82lKmcC0Mp6+8zy+KU+rrnXQt/yzzZPsrL3dm6nHt6+7I8b6Guy1L2KMLhh11/USuKzTXI11ad0029fRH0ns6xp3XMOJri4015aT0aTTWS92PJqxaeb5+bJpnTdtzzHUzu9dDPHTUxXujibu+HTykv5tCq+XXYxc8PebbqP4kp9rQNdnVmdQ/ibccx1HhIi+hMo9X7ZsKO7xNv1HsnwhPJ5Eyjms37XcZuNVGdt+o6HwhPohKOmb197GfqeJeJufMfxCatog4u67TMxRObvvsOY6nwjFlohg7WrC0eJuN+XMePhDlksgoZvNhKfe420PUdB4SJSyWRMYO7zepRTrpdhnbfw6DwnN145HSPDzzd2X4dQRo7bnmOp8JdzT5FIwdtX7YSnwjibbqP4lm+1oVUezqwycB4m7vh08oT7WgcexrsZVU07zbj5jwkReehaUctTm+ki/ZAXPExHvFN2+k5VHkbOEj/ETvy/7kjole5qd/2mdE8mZJRtJZ7mTLqNTz+kXyIazWYy8W52PzEXyFu0SBxHU7D5mL5E27XvqEGranl8oegWrFLdvP6CHsI6sslS5MAQBAEA41cgVR418v8AwUP7ZWL7f18jTUX8DwX/AOn6nTrDu/m+hnSO5int3iovEm+55npJWjEl2kQy8a77NzPVYv2X75hrtLx9AEGZt+6vM9WkN9n30CXbfh6nn8TQ0rDXvHmegnnzyj75m6mu1+r5I8ZgTbEGwOXMRz06XPunCUtLcuS5s3qCwu7zvzfJHvOxF4Dv3jzPU+M9Dh5ZPw8keRXisvHd82ZrR00vu33m9o+M1S1MkFl+r5laU+AXDd0c26eclt4vEhRWDw5vkYVAuQ77e03TzkpvEVklg8ObM6qrb726/eb2h4ysZZ/ouRecVbf6vmX06Yuve3P3n9lvGTGWT/CEoK61+r5PqedqXHaqnM2Q0xQy5n75R699+i/rMyk/jN9LaLvPYlTh/wCmqNnfFivd6fKepFNcyi78/vv4eM03dn+EePhjiWv1f5LjQUMblu6Pvv1PjKupaO30RdUk576c2UZ6YZrFz3dnfx8ZylxCSX4R0hwzcnr9WarsDn1a2b2m9keM41KzdtNOS5s7UaCTeuvN8kaVHKSQC2/U9B4zm6jy005I0RpLPXXm+S6l9JNOFmBu2hZhzOxvLTm08vJcjnSpxazvq93zLMBjNMr5r5faa/z1E6qu8dpFJcIvhYo3+rOkUU0iQT3Pabp5zRGd5+JjlTtT305ssr0hbdtx949R4yIyzLTirfqzn9uUAfUDXWq3M/8Ao1h9RKN399GaqCUcT7t/84m3QAK0Tc6gHc80JloSvHwOFemo1LdX6lzUxmXfY8z4SU8mVce0gU4xv3TzPURfsi3b8CVXjO/dXmerSL9kJdp935Jprq2/LmekPREpZsiiNX/N+1YlsRDV9/oi20qdCYAgEGAYU3v/AK66iQmTKNjkYsAFGP8A7ofqpp/USI/Nfq/Jmip/Lcf8V/3JnUxFuD8w+RnWO/cYZ2uu8iqBmTzPyMK9mJJYkHC5127r/NIV8L98w0sa7n6BVXO23dX5vF3hXvkEljfcvU4+PpAmsBbXUf4RMdbFp09WaaOG7fX0R4fsckUlcjMf6Q4YDUslTK6/AOLeUxKcuz73PX4mlTVSSVlkvqkk/I9xgqQRDe3ecnyDEfSerTjKOXd5I8GpKMlfv82V0qqgLtZsxB/vHSaJ4rmWm4W98zKlUXINu59IcpY/EmMYfDXd6GdQp6vVV7v0iMpYxKEPh7aGOJKW0VN1/wCYSIylf3yLThC2m68zG6hl0Xf9rRGUrP3uhOELrv8ARnAxqUlqVK7ABV7SoAm+yGgmHa/gC5Puma87uX+S9EewoU5Qp0udOX1vOfodbs3t3s+tWVKLAmzMbggHYbnznoVqdalTxTyPEpxpzmlFczbYoXOi7D5meU6tRxv1PSjSpY7ZaGsyHM2UJy5+fhKylUwrxLxhRxvw9TVehUOaxpA5ud/ZWROVSyz29WWpxo3llv6I4PonUrslQsabn1paxJBy1FWoACeXFoJyjOqelxdDh4zyVtsumXoekweIpsMrDK2uh0I4jtO85yv4LyR5tOjBRuravzZodoYc1KRRH9XVy5qVUW0PK+h0voR/lLKTVXtZq4jCLoXjlkdfC4u1EoKFRiEsXJGpy75tAfdNEJSVSyW/qYqtOPwrtrT0Lq/ahFUU2ohVJpgtnBKs5YoMoFrH1ba30uvWVjVljt70ZolwkXQdS+ey5pNX819zb7QVfW4cad5z8FC/ulk3i+pztFUpPrFff9DLBKuSgNNOE/3UYH5SabeB93qRxSj8bLd3+qbNp1XMu2zfSSm8LOTUcSBC+sG3dPzEZ4fEWWPwJUDO23dX5tDvhXvkEljfcvUmmBmfzHyh3siY2xM1qZ+2PmR8VB/ZKz1Xd6s6UksE+/0X5N+QCYAgGLnQwStTAaN/dH6E/wAyCXnHxOT2k3/d3YfcrB9r6U8QGP6KZC0b7/sdZJfEjHmkvqkvUyx2KqM49TlZaTLmGh9YxBJRWvoQtiOpYS0XJ3w7Iq6dOMYfEycn9Fnm1vd/ZGVbtJWamKKGodSQRkC8J0dmGh/DYnwiM24uxWXDqMk6jSWfW+WyW3XTqS1evnX7Gj3X/wBseqf2clOeF5ct+/oQ48N8Rdt6P+ldP8iBiK2dvsaR4U2reL7XpiG6mFZc9+7oFHhsb7b0X9Pf/kczG4qqWcihYEFQC9PPmNMZSQCVCXtrmvrtM1fHdZPT1Zp4enw6ck6i1Wztay5538LdTztCoMPTrqGt9th6YZbZwppUhUZL88qOZnSlCN8zapU6ssbSfzO23RPpdo6/ZPalR6a2pI7KLVWZ/Vr6zMwYKMpvte/4hNynN6LZfWx51Xh+Hg3edk28Ksm8N3ZvNd3gzGhja68LYeja7Zft+WY6f1e87ydW97ff9DFThwtrOe7/AKVz/wCozp1appi1CjfIP/Mfh/8AjkSdXHpvz/QtCHCfCX8Tb+1cv+oitWrmmQKeGQ5e81Q1Lab5Ai3/AMQkL42PTfqWceDVO7k3lokl923b6MpxdetTButKvcixphaRVsw76u5BT8QNx0O8rF1k9L/6Os48HUWUsGa17V1daWWvRqz5oUazU61Fa1RHFUMbhVUJURSSi8ypBJF7ngOusmHxFlLdfe6Ir/u1SGKmksL53vFp5vqnrbLPQpxFKlVwOJ7hLVsSwGmpRqgUfGmJSKm6c2r7/ZmhzpU+MoXtZKCemjjn5nPwvor2XWxFMBAaX9E9ab1HYB65+yIJbRlVHP8AeE6Sr1uIylolf6/6KOnR4SCkrYsbj4QWafRtr6G9TxGJSwZMO5CgF/W5c1jbNbIbE7zzrV8G+vU2yf7PlWbUrK2mFZZ6a7GBx+JJbLTw67al2fa+gAVfn8ZMvj4Vk9+YhHgFOTcr6bRXPq/I5mJ7dq0uLELSRHYoAvE4b1dw5Ps3Ui1uh8JWbrWV76debO1GjwUnNU5Xad87JWtFWt973JweHqIKa0XRv6RTw+Upa/Ao9dlJ0uEt5S06VVKOG+a/J0jW4acqk5pWhOWumdsPW17nQpV6xVadZKJdb8frGptfMeIDIbXttcjzip8W9mntz5Iz0f3K2KEsm3lZPd5fMGFdlVSlEMouj+tax02P2eum4l5Rq4/HqRRfBqlfFtmsK/5HdwmIqUqaislK1UZQyVC2VjTYrcMg0OW2h3Imml8SNRYt2YOIXDVaEnSlnGN7NJX0vo3pr3XJ7RKlcW5K2TE4dgRa+WiaDMPiKnxMqsXafXyO+KmlSgrXcWn3yckvtY6eNdP6RRHDotQ8vboj6zrG+PwfoYm4fAby+aPlIrauqlaalc/rWsNO64dy9ugBPvFpEXJJrf8AVF6ihKUJv5d+9Rat4v7ZmwcQFdQ4JIzWKrcONLbaA9b267SU5KLTKSjCUk4tJb3en56fky9Y+ccNMcB++eq9Fjt4fEj+D8TV6clzXUlWqZ20pd1fvHq/4YeLCu/8BfBxvN6LZdeplTd8zjKl7jXNcbeV7yHisiYqlief2zMMMCXdmFj6wADQ6BB9WP6RK+T97iDisUVz/wCP4NxD+v8Ar+JBLsWQQTAMSIJMG7y+TD5H+ZG5K+VmtTH2f/2E/wDGlqX59SOK/wCPoWNTVQgRQoDaBRYDRuQkwVk7cjnWm5yTk7u+/cZ1WGZPM/IyUsmRJ9qJDsM6/lfkeqQl2X75kNrGu5+hKuM7flXkerxbsr3yCaxvuXqa9RQS/W45H2ROVak5JNe8zpRqKMpX5+iPG4nDZsaUYHLl9bsbZlVqXyqzBOm7qPT1Z7NGrFcJKSeeLD4NRl6He7IdRTCgk5CRsdsxImyGlui8kePNrXm3s+bJcoy2ubgtyPtGaWnf3yM0WrfXnzNWhUyqBc2y9D0lpR7fiUjK1Pw68i6tWGXn3eh6eUrGLx+J0lUXw/DqY16o8dxyPtDwiEHf/XImpUVvFbPmanapXNhXN+DE09bN/tFekeX9pKSi8n1/Q0UaieKPOL2eyxehn6PVUOGw7EnKzvVPC2pqPVqAbfjlKUb0/v8Ac7ftCf8A7pp7NLR/0xt6HUw+Ew+HB9SrLmzsb+sbXLYAZtlGwA0EsqWCnK3mc6/Gz4irB1He2WlvJZt7vU5eKqKW590cm6nwmH4UnHx5o7qtFT305Pn3GvRIJIuQNNgR16SzpPCvHddDpGusUn3bPr0PA+lzF0qOSSQwtf2QwAHwlKsHZd3Nc2ej+zakfjNPd8n/AGrodL0f7SxOEUrh3GUjusMwB9oDkZZY4JW5c1zZwqKlWlJyve/J8l0MezsJialdq1So+ZtzuPEWGlr3lKlOcptvpuuSOlKvSp0lGK3ez/ufQ912JhXKfaHgt7LanwP1mqNGbm76XPMqcVBUlh1sdXtOgtTDFASpCqyNlJyslmQ20uLqNOYuJpdNuVlz9TJS4hU44nn2Wmuaas/synHYXLg66ZszstVi2Ui7uS2g5C5sPACc402otd5qfExlxEJ2sk4rwTS/2WNVDVqLf2V9j956Z/bJgniv0KVmo0XH/NfZP8nQquMyfmPI+w0vFZP3ujLKSvHv9GSzjMvk3I+EJdlhyWJAsM4/KeR6iLdnxF1j8CVYZ2/KvI9Whrsr3yJTWN9y9SabcT+Y+Uh6IRfaZSTpUPRwf0WJ6L3uXofM119EbSaASpLd2ZQBAEAqrHVPzftaQy8dH3eqNeh/VL4lT8XBk0yvFfM+9ehfWPd/N9DLR3OU9u8VDxJoefyhaMSfaRDHjXQ7N81hfK/fMN9pePoSrcTaHury8Wk27PvoE+0+5epFN9X0O45fhENZIReb97HK7VRiHZAcwPTUiy3EycRBtJrWxo4aok2npf0R5nC9pvSYsNQb3B0vqf1mVVHCV77LyNnw4zhaz1fmzbpduUiOIMup5XGpJ5TZ+8Rvn7yMi4Wdslz8yyl2nTK2Dg8Nuh28Z3+JBy1Wpm+DNQXZenLoZNjky2vy8JZOOLVfUo4zwfK9OQrdp09tSbjQDxEoqkE9V7R2lSm1nF7eZf6XlVwTOqsfVtSqg239W61PkspW/lNp8n90a/2bZ8ZCDTzxR/8AtCS9S/sLD5KGEQhuCnSvpzFOTQp2hrt+Cn7Qr4+InKzzk/U6PaVfQcLc+XlJqr+G80Zqcr1Fk9zzuJr8R0O3TxmNR7Oq15mzH29HpyK8NVux0J25ecthyWaLxnZvJ7bd55zGYAlnW1xmI1HKUlC9ldaerNNKta7SevLojZ7O7PAOoJ90t8PTNaFf3jXJ68uiPU9h9nDQlTlBPLcgmdVRvK98svIyS4m0bJO+fmzv0XsgGVu708Jrce0YIy7GjId/szo3c6eEJdvxIb/h6bGWKa6kWOtuXiJWMTpKVvqvM4vYtUn1IIN1w2GvpzJcH9UnKj/4noftC2bS1qS9Pydyq+qaHc8vwtOyWTPNk8172ZLNxLodm5eUhLJkt9pEZuMaHun5iTbsi/b8CQeI6Hur82kW7IT7T7vyTTOrb8vlD0RKebIo7v8Am/asS2ENX3+iLZUuTAEAQCnEm2U9GX9Tb6yGXp5troVYf+qp+VP9smn6ehXiPnl3+pdV+7pz+hlluc5bBzqunXp0haMO90QzHMNDs3T8MZWDviWXvIj1nEdOS9OrSHawV8Ty95lYqG7aHfqOg8ZWWizJje7yKM5u3Cd/DoPGUkllmWi3nkeV9IOzWW9Wmpy3OddNNTxC0y16KviT92NvC13bC1z5czznrgdpnklfXz5GyDlbTny595gslxWPXfr+CFJ/DXZenTl3m0lgNvlLxjHFr5/g5zlJw+V6dPya/afaXqkJHeO3+hELX18+XcKmJr5X9ufefRadEVsMlKojFXphW4gLhkN7G+m89JQjKDi3t1PNjXqUq0akFmndaHQuRlApkAHqvIEdZeMVZ5+ZwnOTabT16Gl2ziDZRkI3O67W85n4jDgti8zvRcsd8L+35PMV6jFu6fiP5mVRWH5vP8GzFLF8r06fkYR2zHTp0/mThVln5/gupO77L+35LaqcT8J3vy5geMs4xvr59ehSNSVn2Xr05LqbHZ9FmawU7+H8zooJ2s/P8HJ1Grtp69Pyeowl1UAIbC/Nep8ZqcUsrmJTk87eXMlHbKOA7dV/mS0sWpVN4dPIMxyHhPd6jp5yUli1DbwabdDKq5t3TuOY6jxkJK+paTdtPI4nYXfqCx4MtPcfcr4jx6ETjRSu8/d2ej+0JScIZau/1jA7jsbrwnfqOh8Z2SVnmec27rL3YMxuOE8+Y8JFlZktu6yFzm2Ox6dRGwu8WhIJzHTkOnUxsL9rQlDq2nTp0h6ILVinu3n9BD2EdzOVLkwBAMHaQ2SavaDWpub90Zv8JDfSUlodqCvUS55fXIzFOyqOgUfC0tE5VHdt9fUyZtr9d/jJRVrQyfce/wCUB6oi9yPI/SNg1mY8z5D6yHoStTEHfz+gkMlasqHPz+glWFuYZdPj8zDJieQ7e9GCb1MPobksnI6nVeh8JmrULu8TZw/E2WGR5ZWdSQwII3B3EzNWl4m1WcFbkbNNiZK+YiS7Jxe1CXqIg1uwFvM2inqWqZRZ9xw9KyIvQAfBTPVisjw5PO5Ti8ZlsOd/hoZxqVsGS1OsKONp7HHxdYsbk33mJycrtmtRSasc2qBeNEdIrMUE4hbwllsTpc6X9Gao5CC+up5DQbzthcnkZsainc7nZuCFIHmSdT/HhNUYYUZJTcmzapjT3n5y71KR0Cjh90PUhfKQRw+76RuH8plUGnw+cIl6HK7JwD06mJZtqlfOm3cKKT5cZqTnTi4uXU2cZXjVhSS1jGz77v0sdVtx5/QzojG9UDuPfGw3Itr7o2I3JtqfIfWNidwu5/1yjYLUIN/P6CGQtzKQWEAQClmlCxBYcx+kXALSbkMNrAIB/SAVsbMIJ1MuZgEAbyAVjmJDJItIYRXaCUef9KuyQyetUWZbZvxL4+U4V4X7SNPDVLPAzyVU5UJmM322HoN2UcRjA7Dgo8Z6Zr8A+Z9078NC8r8jjxlTDC27PqOMxoXRdT+g85pq1lDJann06Llm9DiV69zcm8wYm3dm7DZWRrM95ZBoraneWaCdjpdm4K5sPj0nanDY41Km56DDUAgsv/U9TNiikrIxNtu7LQJJULAQA0gAjSBsDBLBEEAiAIAtAEACCQBBBMEiAIBr2nMsTeTcgggSQLQDG9iPHSCTCuNDBKJRrgGAAZAK60AkG4kAkIJAOZ6RY9KVJg2rOpCr15E+QnOrJRWZ2oU3OWWiPnuKpswCqCSdABuZhsepex670eoHDYcU9A7EtUI5k8r+AsJf4rjHDEyygpzxMsrYicbnW1jXLS6IZlTF50SObZ0cFhC58Bz6TtCDkcpzUTuYWmFFhNUUlkZJNvNl4MsVM5JAgCAIAgCAIAgCAIAgCAIAgCAaXF1nHMtkTmbwlrsZGQvzEsCSDyggprNpfYggwSjOqecBFGDfRh0Mgll8kGFQXEgFS7GQC1TcW5wDS7Qo0mFqq36cm9xnKo4pdo60lK/ZOLh8PTpXyDU7sdSffPPlLkb83qY1a0qXsUF5KIZmpnVIozo9nYYsbfE9J2pwxM4VJ4UeipUwosNptSSVkY223dmSbySGDvAMs20EFgkkEwBAEAQBAEAQBAEAQBAEAQDm5JwLl1OnLJEFwQS5BOWSCuvTuCOotIZKNdicuu4gI18HoT4yCzNySVIMAqGkgk08TjQvd36zNUrpaGinRbzkcqviidSZhlNt3ZsjFLQ1HqyhcrZ5dAxUyyKs3MJTuRpedYq5zk7HqsHhsi25neb6cMKME54mbEuUCbwgw+8Ag7wC1GkkGcECAIAgCAIAgCAIAgCAIAgGnacixYslArrYumnfdQel9fgNYc4x1ZKhKWiK17Vo+3/ut/Eqq0OZb4M+Rs06qsLqQfKdE09CjTWpTXXfxEBGlTOsgsbamCCjFYxE3Nz0H16TnUrRhqdIUpT0OLi8eW8B0mCpxDkbadBRNB8ROF7naxQ9SQSYZ5ZAjNLoqy3DISZaKKyZ6vsXBZQGbfl4eM3Uads2Ya1S+SOowmgzgwSQkBh94BDQDJIILRJIJgCAIAgCAIAgCAIAgCAIBpAzkWPP9p9ssxKUiVUEgtszEaEDoP1mStXaeGJtoUFa8jn0zMlzXYvVpZMixbSqlTdSQeonSE3F3RznBSVmdrDYv1igncGxm+E8SuYJ08DsUsbe6WbtmQlc0cV2mdk0HXnMVXiXpE10+HWsjk1cQZilK5sUTVqV5S5axSahkoixHrJZCwDSyILKYvLoqz0nYHZ4bibuj9T0muhTu7sx16mHJHol3m0xlhggwaCQsAPvAMHOsgGamSC1DBBlJIEAQBAEAQBAEAQBAEAQ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155575" y="1340768"/>
            <a:ext cx="8988425" cy="523376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600" dirty="0"/>
              <a:t>1. Недостаточное количество сотрудников кафедры поликлинической терапии, семейной медицины и ЗОЖ с курсом ПО для участия в экзамене в связи с большой загруженностью в учебном процессе в первые числа сентября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2</a:t>
            </a:r>
            <a:r>
              <a:rPr lang="ru-RU" sz="3600" dirty="0"/>
              <a:t>. Нехватка времени для отработки практического навыка «расшифровка ЭКГ».</a:t>
            </a:r>
          </a:p>
          <a:p>
            <a:pPr marL="0" indent="0">
              <a:buNone/>
            </a:pPr>
            <a:r>
              <a:rPr lang="ru-RU" sz="3600" dirty="0"/>
              <a:t>3. Много свободного времени после отработки навыка «СЛР» и «наложение электродов ЭКГ»</a:t>
            </a:r>
          </a:p>
          <a:p>
            <a:pPr marL="0" indent="0">
              <a:buNone/>
            </a:pPr>
            <a:r>
              <a:rPr lang="ru-RU" sz="3600" dirty="0"/>
              <a:t>4. В чек листе по «СЛР» нет ранжирования по важности каждого пункта навыка и «критической ошибки», которая может повлиять на исход пациента.</a:t>
            </a:r>
          </a:p>
          <a:p>
            <a:pPr marL="0" indent="0">
              <a:buNone/>
            </a:pPr>
            <a:r>
              <a:rPr lang="ru-RU" sz="3600" dirty="0"/>
              <a:t>5. Количество пунктов по чек-листам у «практического навыка по выбору» достигает до 45 пунктов. Озвучить которые студентам, безошибочно и в установленном порядке, не представляется возможным.</a:t>
            </a:r>
          </a:p>
          <a:p>
            <a:pPr marL="0" indent="0">
              <a:buNone/>
            </a:pPr>
            <a:r>
              <a:rPr lang="ru-RU" sz="3600" dirty="0"/>
              <a:t>6. Отсутствие в экзаменационных билетах вопросов по иммобилизации конечностей  вакуумными шинами, которые есть в ГИА.</a:t>
            </a:r>
          </a:p>
          <a:p>
            <a:pPr marL="0" indent="0">
              <a:buNone/>
            </a:pPr>
            <a:r>
              <a:rPr lang="ru-RU" sz="3600" dirty="0"/>
              <a:t>7. Не всем студентам удалось разобраться в том, каким образом оформлять  НИР .</a:t>
            </a:r>
          </a:p>
          <a:p>
            <a:pPr marL="0" indent="0">
              <a:buNone/>
            </a:pPr>
            <a:r>
              <a:rPr lang="ru-RU" sz="3600" dirty="0"/>
              <a:t>8. Около 70% студентов  получили оценку «неудовлетворительно» за  один из важнейших практических навыков «расшифровка ЭКГ».</a:t>
            </a:r>
          </a:p>
        </p:txBody>
      </p:sp>
    </p:spTree>
    <p:extLst>
      <p:ext uri="{BB962C8B-B14F-4D97-AF65-F5344CB8AC3E}">
        <p14:creationId xmlns:p14="http://schemas.microsoft.com/office/powerpoint/2010/main" val="123708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freetrack.com.ua/supload/cms/Background/linz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56992"/>
            <a:ext cx="2281436" cy="2281436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75" y="57496"/>
            <a:ext cx="8229600" cy="92211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Предложения по устранению замечания по итогам промежуточной </a:t>
            </a:r>
            <a:r>
              <a:rPr lang="ru-RU" sz="3200" b="1" dirty="0" smtClean="0">
                <a:solidFill>
                  <a:srgbClr val="C00000"/>
                </a:solidFill>
              </a:rPr>
              <a:t>аттестации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7975" y="914816"/>
            <a:ext cx="88360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Производственная практика после 5 курса</a:t>
            </a:r>
          </a:p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«Помощник врача амбулаторно-поликлинического звена</a:t>
            </a:r>
          </a:p>
        </p:txBody>
      </p:sp>
      <p:sp>
        <p:nvSpPr>
          <p:cNvPr id="7" name="AutoShape 2" descr="data:image/jpeg;base64,/9j/4AAQSkZJRgABAQAAAQABAAD/2wCEAAkGBxASEhIUEBISFBQUFRUWFBQVFBQUFhQVFRYWFhQUFBUYHCggGBolHBQUITEhJSkrLi4uFx8zODMsNygtLisBCgoKDg0OGxAQGy8kHCQsNCwsLCwsLCwsLCwsLCwsLCwsLCwsLCwsLCwsLCwsLCwsLCwsLCwsLCwsLCwsLCwsLP/AABEIALcBEwMBEQACEQEDEQH/xAAbAAEAAgMBAQAAAAAAAAAAAAAAAQMCBAUGB//EAEYQAAIBAgQDBAcHAAcFCQAAAAECAAMRBBIhMSJBUQUyYXEGE1KBkbHBI0JicqHC0RQzY4KS4fBDoqOy8QckNERTVHOD0v/EABkBAQADAQEAAAAAAAAAAAAAAAABAgQDBf/EADwRAAIBAgQDBgUBCAEDBQAAAAABAgMREiExQQRRYSJxgbHB8BMykaHR4QUUIzNCUmLx0nKywhUkNJKz/9oADAMBAAIRAxEAPwD7jAEAQBAEAQBAEAQBAK2qiCjmjE4gQQ6iIGJEmxHxUZrVBixZTTM7yC5MAQBAEAQBAEAQBAEAQBAEAQBAEAQBAEAQBAEAQBAEAQBAEArqVQIKOdjXqViYOUptmpXqW56yCpScYV31Em5FyVqXNxLIg2EqEGSL5m0tQyC6k0XLV6yLHVT5lkg6CAIAgCAIAgCAIAgCAIAgCAIAgCAIAgCAIAgCAIAgCAUYitbbeDlOdskaQYk76SDjmyargC5gk55rXMggoaoT/MkEU8RlOvvlkQby1gQCNRLEM2aVaQWTLlaCTcQ3EqaYu6MoJEAQBAEAQBAEAQBAEAQBAEAQBAEAQBAEAQBAEAQBAObXBLeEgzS1MSQNpBBoYlidBIBgtI2MkgqqGwkg1xSJkkG3hXIOUDTnLEM2U8z74BuUWgsjeoHSQzvTeRbIOggCAIAgCAIAgCAIAgCAIAgCAIAgCAIAgCAIAgCAQYBzKp1lTMyio0ggotJIMWvYwSUbyRYjLrYSUGjYpgKRzMkrYvonkeskGxTvBJvYaQztTL5B1EAQBAEAQBAEAQBAEAQBAEAQBAEAQBAEAQBAEAQCG2MEPQ5dWVMzNd4IK7QCursYJKGe2wuYJJViBroflJuFFvQhaqKbs4J8Ln5SvxIrc6Lh6jzsbdGopJsRY+MupJlHCS1RtUSefLYySpvYYwzpT1NmQdhAEAQBAEAQBAEAQBAEAQBAEAQBAEAQBAEAQBAEAxqHQ+UES0OVUMqZjXqGAUVa6ruQD03PwEpKpGOrOsKE56I1qmMH3V97fwJnlxP9qNcOB/uZreuY/et5WE5urN7mqPDUo7GSoOevnrI7zqkloiwKJYgyFMdIBsUQBsSPIy0W0c5wi9Udfs+ob2Jv0M005t5Mx1KUY5o6M6nMQBAEAQBAEAQBAEAQBAEAQBAEAQBAEAQCCYIYJ2gAnaALwCuu3C3lIehD5HFrYpdba/L4++Z514x0Jp8NKWuR4TtDt/EVMa1FHy00UXC6XY6m532meVaTRup8PCOx6KhRAAnB6miOhTjL20YKOZtc+6WsTHM89jsTSF/tKhPgdf0l1rkXSyucMdtlXyirV99jJwsXVj1/Y+NLga3lYvMmaVjpdo41aVMuxt0/yl9jnvY8the3M7cT1bE8iB+glrMlo+gejq90qxZTybUg2nalqYq56K80mQXgAHeAAd4CCmAgDpA2IJ090bjYloDBMBgwGIAvrAHOABAAO8BEwSIAgCAIBymYjFnXQ0VFvEVB/wDqUX8zwNUrfunXF5r9DpPy8/5nRGR7Btx7/lGxD1QO48j9I2J3NTtQEowHRfmZxr/yzpR/mHAZrB/D6D/KefPQ2QzkeL9HMIKlarWBuxbiHMC5APlpK2bR3l2XZ+9D2tOgxHCCd9h4y2Bt5IoppLN+7nF7Y7AxdUcFwNeY6nxnR0Z30IhxFNLU4lL0OrlWFSlVJscjB0Ci+xsGE0wptPNGedZOOUtjn4P/ALOsYDmZBfNmvnS1ugF5aUJSeSFOrCEc2et7I9GMTSOqqBoO+DzHScFw87nefFU7e+Zt+kvo9XqhAiBgL3GYDx+kuqMiq4iF837seWx3osfXUi2HrIg0ZQGsTy412+InVZLQ4Td5LtHufRPANSCqzltWtfcC2lzz85WnqK2x6bn7po2M24G590bELVkpz8/oIYW5Cc/P6CGFuTTOnvPzMPUR0IU8Puh6hfKQx4fd9I/qD+UyqbfD5wiZaHP7fxDU6WZDZs9MX8M65v8AdvOc21HI08LTjOqlLTPydvub7nUef0M6IyvVEnce/wCkbEvUi+vujYjcDc+Q+sbE7kruf9co2C1ZCHfz+ghkLczkFhAEAQBAOLV/8Tf+7+lJpSP8z6+Rrn/8XxT+7R1ao7vn9DOsdzDLYONV1PP5QtGGs0Qy8Q1Ozfti+Qa7S98jCtTvmFz3R82lKmcC0Mp6+8zy+KU+rrnXQt/yzzZPsrL3dm6nHt6+7I8b6Guy1L2KMLhh11/USuKzTXI11ad0029fRH0ns6xp3XMOJri4015aT0aTTWS92PJqxaeb5+bJpnTdtzzHUzu9dDPHTUxXujibu+HTykv5tCq+XXYxc8PebbqP4kp9rQNdnVmdQ/ibccx1HhIi+hMo9X7ZsKO7xNv1HsnwhPJ5Eyjms37XcZuNVGdt+o6HwhPohKOmb197GfqeJeJufMfxCatog4u67TMxRObvvsOY6nwjFlohg7WrC0eJuN+XMePhDlksgoZvNhKfe420PUdB4SJSyWRMYO7zepRTrpdhnbfw6DwnN145HSPDzzd2X4dQRo7bnmOp8JdzT5FIwdtX7YSnwjibbqP4lm+1oVUezqwycB4m7vh08oT7WgcexrsZVU07zbj5jwkReehaUctTm+ki/ZAXPExHvFN2+k5VHkbOEj/ETvy/7kjole5qd/2mdE8mZJRtJZ7mTLqNTz+kXyIazWYy8W52PzEXyFu0SBxHU7D5mL5E27XvqEGranl8oegWrFLdvP6CHsI6sslS5MAQBAEA41cgVR418v8AwUP7ZWL7f18jTUX8DwX/AOn6nTrDu/m+hnSO5int3iovEm+55npJWjEl2kQy8a77NzPVYv2X75hrtLx9AEGZt+6vM9WkN9n30CXbfh6nn8TQ0rDXvHmegnnzyj75m6mu1+r5I8ZgTbEGwOXMRz06XPunCUtLcuS5s3qCwu7zvzfJHvOxF4Dv3jzPU+M9Dh5ZPw8keRXisvHd82ZrR00vu33m9o+M1S1MkFl+r5laU+AXDd0c26eclt4vEhRWDw5vkYVAuQ77e03TzkpvEVklg8ObM6qrb726/eb2h4ysZZ/ouRecVbf6vmX06Yuve3P3n9lvGTGWT/CEoK61+r5PqedqXHaqnM2Q0xQy5n75R699+i/rMyk/jN9LaLvPYlTh/wCmqNnfFivd6fKepFNcyi78/vv4eM03dn+EePhjiWv1f5LjQUMblu6Pvv1PjKupaO30RdUk576c2UZ6YZrFz3dnfx8ZylxCSX4R0hwzcnr9WarsDn1a2b2m9keM41KzdtNOS5s7UaCTeuvN8kaVHKSQC2/U9B4zm6jy005I0RpLPXXm+S6l9JNOFmBu2hZhzOxvLTm08vJcjnSpxazvq93zLMBjNMr5r5faa/z1E6qu8dpFJcIvhYo3+rOkUU0iQT3Pabp5zRGd5+JjlTtT305ssr0hbdtx949R4yIyzLTirfqzn9uUAfUDXWq3M/8Ao1h9RKN399GaqCUcT7t/84m3QAK0Tc6gHc80JloSvHwOFemo1LdX6lzUxmXfY8z4SU8mVce0gU4xv3TzPURfsi3b8CVXjO/dXmerSL9kJdp935Jprq2/LmekPREpZsiiNX/N+1YlsRDV9/oi20qdCYAgEGAYU3v/AK66iQmTKNjkYsAFGP8A7ofqpp/USI/Nfq/Jmip/Lcf8V/3JnUxFuD8w+RnWO/cYZ2uu8iqBmTzPyMK9mJJYkHC5127r/NIV8L98w0sa7n6BVXO23dX5vF3hXvkEljfcvU4+PpAmsBbXUf4RMdbFp09WaaOG7fX0R4fsckUlcjMf6Q4YDUslTK6/AOLeUxKcuz73PX4mlTVSSVlkvqkk/I9xgqQRDe3ecnyDEfSerTjKOXd5I8GpKMlfv82V0qqgLtZsxB/vHSaJ4rmWm4W98zKlUXINu59IcpY/EmMYfDXd6GdQp6vVV7v0iMpYxKEPh7aGOJKW0VN1/wCYSIylf3yLThC2m68zG6hl0Xf9rRGUrP3uhOELrv8ARnAxqUlqVK7ABV7SoAm+yGgmHa/gC5Puma87uX+S9EewoU5Qp0udOX1vOfodbs3t3s+tWVKLAmzMbggHYbnznoVqdalTxTyPEpxpzmlFczbYoXOi7D5meU6tRxv1PSjSpY7ZaGsyHM2UJy5+fhKylUwrxLxhRxvw9TVehUOaxpA5ud/ZWROVSyz29WWpxo3llv6I4PonUrslQsabn1paxJBy1FWoACeXFoJyjOqelxdDh4zyVtsumXoekweIpsMrDK2uh0I4jtO85yv4LyR5tOjBRuravzZodoYc1KRRH9XVy5qVUW0PK+h0voR/lLKTVXtZq4jCLoXjlkdfC4u1EoKFRiEsXJGpy75tAfdNEJSVSyW/qYqtOPwrtrT0Lq/ahFUU2ohVJpgtnBKs5YoMoFrH1ba30uvWVjVljt70ZolwkXQdS+ey5pNX819zb7QVfW4cad5z8FC/ulk3i+pztFUpPrFff9DLBKuSgNNOE/3UYH5SabeB93qRxSj8bLd3+qbNp1XMu2zfSSm8LOTUcSBC+sG3dPzEZ4fEWWPwJUDO23dX5tDvhXvkEljfcvUmmBmfzHyh3siY2xM1qZ+2PmR8VB/ZKz1Xd6s6UksE+/0X5N+QCYAgGLnQwStTAaN/dH6E/wAyCXnHxOT2k3/d3YfcrB9r6U8QGP6KZC0b7/sdZJfEjHmkvqkvUyx2KqM49TlZaTLmGh9YxBJRWvoQtiOpYS0XJ3w7Iq6dOMYfEycn9Fnm1vd/ZGVbtJWamKKGodSQRkC8J0dmGh/DYnwiM24uxWXDqMk6jSWfW+WyW3XTqS1evnX7Gj3X/wBseqf2clOeF5ct+/oQ48N8Rdt6P+ldP8iBiK2dvsaR4U2reL7XpiG6mFZc9+7oFHhsb7b0X9Pf/kczG4qqWcihYEFQC9PPmNMZSQCVCXtrmvrtM1fHdZPT1Zp4enw6ck6i1Wztay5538LdTztCoMPTrqGt9th6YZbZwppUhUZL88qOZnSlCN8zapU6ssbSfzO23RPpdo6/ZPalR6a2pI7KLVWZ/Vr6zMwYKMpvte/4hNynN6LZfWx51Xh+Hg3edk28Ksm8N3ZvNd3gzGhja68LYeja7Zft+WY6f1e87ydW97ff9DFThwtrOe7/AKVz/wCozp1appi1CjfIP/Mfh/8AjkSdXHpvz/QtCHCfCX8Tb+1cv+oitWrmmQKeGQ5e81Q1Lab5Ai3/AMQkL42PTfqWceDVO7k3lokl923b6MpxdetTButKvcixphaRVsw76u5BT8QNx0O8rF1k9L/6Os48HUWUsGa17V1daWWvRqz5oUazU61Fa1RHFUMbhVUJURSSi8ypBJF7ngOusmHxFlLdfe6Ir/u1SGKmksL53vFp5vqnrbLPQpxFKlVwOJ7hLVsSwGmpRqgUfGmJSKm6c2r7/ZmhzpU+MoXtZKCemjjn5nPwvor2XWxFMBAaX9E9ab1HYB65+yIJbRlVHP8AeE6Sr1uIylolf6/6KOnR4SCkrYsbj4QWafRtr6G9TxGJSwZMO5CgF/W5c1jbNbIbE7zzrV8G+vU2yf7PlWbUrK2mFZZ6a7GBx+JJbLTw67al2fa+gAVfn8ZMvj4Vk9+YhHgFOTcr6bRXPq/I5mJ7dq0uLELSRHYoAvE4b1dw5Ps3Ui1uh8JWbrWV76debO1GjwUnNU5Xad87JWtFWt973JweHqIKa0XRv6RTw+Upa/Ao9dlJ0uEt5S06VVKOG+a/J0jW4acqk5pWhOWumdsPW17nQpV6xVadZKJdb8frGptfMeIDIbXttcjzip8W9mntz5Iz0f3K2KEsm3lZPd5fMGFdlVSlEMouj+tax02P2eum4l5Rq4/HqRRfBqlfFtmsK/5HdwmIqUqaislK1UZQyVC2VjTYrcMg0OW2h3Imml8SNRYt2YOIXDVaEnSlnGN7NJX0vo3pr3XJ7RKlcW5K2TE4dgRa+WiaDMPiKnxMqsXafXyO+KmlSgrXcWn3yckvtY6eNdP6RRHDotQ8vboj6zrG+PwfoYm4fAby+aPlIrauqlaalc/rWsNO64dy9ugBPvFpEXJJrf8AVF6ihKUJv5d+9Rat4v7ZmwcQFdQ4JIzWKrcONLbaA9b267SU5KLTKSjCUk4tJb3en56fky9Y+ccNMcB++eq9Fjt4fEj+D8TV6clzXUlWqZ20pd1fvHq/4YeLCu/8BfBxvN6LZdeplTd8zjKl7jXNcbeV7yHisiYqlief2zMMMCXdmFj6wADQ6BB9WP6RK+T97iDisUVz/wCP4NxD+v8Ar+JBLsWQQTAMSIJMG7y+TD5H+ZG5K+VmtTH2f/2E/wDGlqX59SOK/wCPoWNTVQgRQoDaBRYDRuQkwVk7cjnWm5yTk7u+/cZ1WGZPM/IyUsmRJ9qJDsM6/lfkeqQl2X75kNrGu5+hKuM7flXkerxbsr3yCaxvuXqa9RQS/W45H2ROVak5JNe8zpRqKMpX5+iPG4nDZsaUYHLl9bsbZlVqXyqzBOm7qPT1Z7NGrFcJKSeeLD4NRl6He7IdRTCgk5CRsdsxImyGlui8kePNrXm3s+bJcoy2ubgtyPtGaWnf3yM0WrfXnzNWhUyqBc2y9D0lpR7fiUjK1Pw68i6tWGXn3eh6eUrGLx+J0lUXw/DqY16o8dxyPtDwiEHf/XImpUVvFbPmanapXNhXN+DE09bN/tFekeX9pKSi8n1/Q0UaieKPOL2eyxehn6PVUOGw7EnKzvVPC2pqPVqAbfjlKUb0/v8Ac7ftCf8A7pp7NLR/0xt6HUw+Ew+HB9SrLmzsb+sbXLYAZtlGwA0EsqWCnK3mc6/Gz4irB1He2WlvJZt7vU5eKqKW590cm6nwmH4UnHx5o7qtFT305Pn3GvRIJIuQNNgR16SzpPCvHddDpGusUn3bPr0PA+lzF0qOSSQwtf2QwAHwlKsHZd3Nc2ej+zakfjNPd8n/AGrodL0f7SxOEUrh3GUjusMwB9oDkZZY4JW5c1zZwqKlWlJyve/J8l0MezsJialdq1So+ZtzuPEWGlr3lKlOcptvpuuSOlKvSp0lGK3ez/ufQ912JhXKfaHgt7LanwP1mqNGbm76XPMqcVBUlh1sdXtOgtTDFASpCqyNlJyslmQ20uLqNOYuJpdNuVlz9TJS4hU44nn2Wmuaas/synHYXLg66ZszstVi2Ui7uS2g5C5sPACc402otd5qfExlxEJ2sk4rwTS/2WNVDVqLf2V9j956Z/bJgniv0KVmo0XH/NfZP8nQquMyfmPI+w0vFZP3ujLKSvHv9GSzjMvk3I+EJdlhyWJAsM4/KeR6iLdnxF1j8CVYZ2/KvI9Whrsr3yJTWN9y9SabcT+Y+Uh6IRfaZSTpUPRwf0WJ6L3uXofM119EbSaASpLd2ZQBAEAqrHVPzftaQy8dH3eqNeh/VL4lT8XBk0yvFfM+9ehfWPd/N9DLR3OU9u8VDxJoefyhaMSfaRDHjXQ7N81hfK/fMN9pePoSrcTaHury8Wk27PvoE+0+5epFN9X0O45fhENZIReb97HK7VRiHZAcwPTUiy3EycRBtJrWxo4aok2npf0R5nC9pvSYsNQb3B0vqf1mVVHCV77LyNnw4zhaz1fmzbpduUiOIMup5XGpJ5TZ+8Rvn7yMi4Wdslz8yyl2nTK2Dg8Nuh28Z3+JBy1Wpm+DNQXZenLoZNjky2vy8JZOOLVfUo4zwfK9OQrdp09tSbjQDxEoqkE9V7R2lSm1nF7eZf6XlVwTOqsfVtSqg239W61PkspW/lNp8n90a/2bZ8ZCDTzxR/8AtCS9S/sLD5KGEQhuCnSvpzFOTQp2hrt+Cn7Qr4+InKzzk/U6PaVfQcLc+XlJqr+G80Zqcr1Fk9zzuJr8R0O3TxmNR7Oq15mzH29HpyK8NVux0J25ecthyWaLxnZvJ7bd55zGYAlnW1xmI1HKUlC9ldaerNNKta7SevLojZ7O7PAOoJ90t8PTNaFf3jXJ68uiPU9h9nDQlTlBPLcgmdVRvK98svIyS4m0bJO+fmzv0XsgGVu708Jrce0YIy7GjId/szo3c6eEJdvxIb/h6bGWKa6kWOtuXiJWMTpKVvqvM4vYtUn1IIN1w2GvpzJcH9UnKj/4noftC2bS1qS9Pydyq+qaHc8vwtOyWTPNk8172ZLNxLodm5eUhLJkt9pEZuMaHun5iTbsi/b8CQeI6Hur82kW7IT7T7vyTTOrb8vlD0RKebIo7v8Am/asS2ENX3+iLZUuTAEAQCnEm2U9GX9Tb6yGXp5troVYf+qp+VP9smn6ehXiPnl3+pdV+7pz+hlluc5bBzqunXp0haMO90QzHMNDs3T8MZWDviWXvIj1nEdOS9OrSHawV8Ty95lYqG7aHfqOg8ZWWizJje7yKM5u3Cd/DoPGUkllmWi3nkeV9IOzWW9Wmpy3OddNNTxC0y16KviT92NvC13bC1z5czznrgdpnklfXz5GyDlbTny595gslxWPXfr+CFJ/DXZenTl3m0lgNvlLxjHFr5/g5zlJw+V6dPya/afaXqkJHeO3+hELX18+XcKmJr5X9ufefRadEVsMlKojFXphW4gLhkN7G+m89JQjKDi3t1PNjXqUq0akFmndaHQuRlApkAHqvIEdZeMVZ5+ZwnOTabT16Gl2ziDZRkI3O67W85n4jDgti8zvRcsd8L+35PMV6jFu6fiP5mVRWH5vP8GzFLF8r06fkYR2zHTp0/mThVln5/gupO77L+35LaqcT8J3vy5geMs4xvr59ehSNSVn2Xr05LqbHZ9FmawU7+H8zooJ2s/P8HJ1Grtp69Pyeowl1UAIbC/Nep8ZqcUsrmJTk87eXMlHbKOA7dV/mS0sWpVN4dPIMxyHhPd6jp5yUli1DbwabdDKq5t3TuOY6jxkJK+paTdtPI4nYXfqCx4MtPcfcr4jx6ETjRSu8/d2ej+0JScIZau/1jA7jsbrwnfqOh8Z2SVnmec27rL3YMxuOE8+Y8JFlZktu6yFzm2Ox6dRGwu8WhIJzHTkOnUxsL9rQlDq2nTp0h6ILVinu3n9BD2EdzOVLkwBAMHaQ2SavaDWpub90Zv8JDfSUlodqCvUS55fXIzFOyqOgUfC0tE5VHdt9fUyZtr9d/jJRVrQyfce/wCUB6oi9yPI/SNg1mY8z5D6yHoStTEHfz+gkMlasqHPz+glWFuYZdPj8zDJieQ7e9GCb1MPobksnI6nVeh8JmrULu8TZw/E2WGR5ZWdSQwII3B3EzNWl4m1WcFbkbNNiZK+YiS7Jxe1CXqIg1uwFvM2inqWqZRZ9xw9KyIvQAfBTPVisjw5PO5Ti8ZlsOd/hoZxqVsGS1OsKONp7HHxdYsbk33mJycrtmtRSasc2qBeNEdIrMUE4hbwllsTpc6X9Gao5CC+up5DQbzthcnkZsainc7nZuCFIHmSdT/HhNUYYUZJTcmzapjT3n5y71KR0Cjh90PUhfKQRw+76RuH8plUGnw+cIl6HK7JwD06mJZtqlfOm3cKKT5cZqTnTi4uXU2cZXjVhSS1jGz77v0sdVtx5/QzojG9UDuPfGw3Itr7o2I3JtqfIfWNidwu5/1yjYLUIN/P6CGQtzKQWEAQClmlCxBYcx+kXALSbkMNrAIB/SAVsbMIJ1MuZgEAbyAVjmJDJItIYRXaCUef9KuyQyetUWZbZvxL4+U4V4X7SNPDVLPAzyVU5UJmM322HoN2UcRjA7Dgo8Z6Zr8A+Z9078NC8r8jjxlTDC27PqOMxoXRdT+g85pq1lDJann06Llm9DiV69zcm8wYm3dm7DZWRrM95ZBoraneWaCdjpdm4K5sPj0nanDY41Km56DDUAgsv/U9TNiikrIxNtu7LQJJULAQA0gAjSBsDBLBEEAiAIAtAEACCQBBBMEiAIBr2nMsTeTcgggSQLQDG9iPHSCTCuNDBKJRrgGAAZAK60AkG4kAkIJAOZ6RY9KVJg2rOpCr15E+QnOrJRWZ2oU3OWWiPnuKpswCqCSdABuZhsepex670eoHDYcU9A7EtUI5k8r+AsJf4rjHDEyygpzxMsrYicbnW1jXLS6IZlTF50SObZ0cFhC58Bz6TtCDkcpzUTuYWmFFhNUUlkZJNvNl4MsVM5JAgCAIAgCAIAgCAIAgCAIAgCAaXF1nHMtkTmbwlrsZGQvzEsCSDyggprNpfYggwSjOqecBFGDfRh0Mgll8kGFQXEgFS7GQC1TcW5wDS7Qo0mFqq36cm9xnKo4pdo60lK/ZOLh8PTpXyDU7sdSffPPlLkb83qY1a0qXsUF5KIZmpnVIozo9nYYsbfE9J2pwxM4VJ4UeipUwosNptSSVkY223dmSbySGDvAMs20EFgkkEwBAEAQBAEAQBAEAQBAEAQDm5JwLl1OnLJEFwQS5BOWSCuvTuCOotIZKNdicuu4gI18HoT4yCzNySVIMAqGkgk08TjQvd36zNUrpaGinRbzkcqviidSZhlNt3ZsjFLQ1HqyhcrZ5dAxUyyKs3MJTuRpedYq5zk7HqsHhsi25neb6cMKME54mbEuUCbwgw+8Ag7wC1GkkGcECAIAgCAIAgCAIAgCAIAgGnacixYslArrYumnfdQel9fgNYc4x1ZKhKWiK17Vo+3/ut/Eqq0OZb4M+Rs06qsLqQfKdE09CjTWpTXXfxEBGlTOsgsbamCCjFYxE3Nz0H16TnUrRhqdIUpT0OLi8eW8B0mCpxDkbadBRNB8ROF7naxQ9SQSYZ5ZAjNLoqy3DISZaKKyZ6vsXBZQGbfl4eM3Uads2Ya1S+SOowmgzgwSQkBh94BDQDJIILRJIJgCAIAgCAIAgCAIAgCAIBpAzkWPP9p9ssxKUiVUEgtszEaEDoP1mStXaeGJtoUFa8jn0zMlzXYvVpZMixbSqlTdSQeonSE3F3RznBSVmdrDYv1igncGxm+E8SuYJ08DsUsbe6WbtmQlc0cV2mdk0HXnMVXiXpE10+HWsjk1cQZilK5sUTVqV5S5axSahkoixHrJZCwDSyILKYvLoqz0nYHZ4bibuj9T0muhTu7sx16mHJHol3m0xlhggwaCQsAPvAMHOsgGamSC1DBBlJIEAQBAEAQBAEAQBAEA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data:image/jpeg;base64,/9j/4AAQSkZJRgABAQAAAQABAAD/2wCEAAkGBxASEhIUEBISFBQUFRUWFBQVFBQUFhQVFRYWFhQUFBUYHCggGBolHBQUITEhJSkrLi4uFx8zODMsNygtLisBCgoKDg0OGxAQGy8kHCQsNCwsLCwsLCwsLCwsLCwsLCwsLCwsLCwsLCwsLCwsLCwsLCwsLCwsLCwsLCwsLCwsLP/AABEIALcBEwMBEQACEQEDEQH/xAAbAAEAAgMBAQAAAAAAAAAAAAAAAQMCBAUGB//EAEYQAAIBAgQDBAcHAAcFCQAAAAECAAMRBBIhMSJBUQUyYXEGE1KBkbHBI0JicqHC0RQzY4KS4fBDoqOy8QckNERTVHOD0v/EABkBAQADAQEAAAAAAAAAAAAAAAABAgQDBf/EADwRAAIBAgQDBgUBCAEDBQAAAAABAgMREiExQQRRYSJxgbHB8BMykaHR4QUUIzNCUmLx0nKywhUkNJKz/9oADAMBAAIRAxEAPwD7jAEAQBAEAQBAEAQBAK2qiCjmjE4gQQ6iIGJEmxHxUZrVBixZTTM7yC5MAQBAEAQBAEAQBAEAQBAEAQBAEAQBAEAQBAEAQBAEAQBAEArqVQIKOdjXqViYOUptmpXqW56yCpScYV31Em5FyVqXNxLIg2EqEGSL5m0tQyC6k0XLV6yLHVT5lkg6CAIAgCAIAgCAIAgCAIAgCAIAgCAIAgCAIAgCAIAgCAUYitbbeDlOdskaQYk76SDjmyargC5gk55rXMggoaoT/MkEU8RlOvvlkQby1gQCNRLEM2aVaQWTLlaCTcQ3EqaYu6MoJEAQBAEAQBAEAQBAEAQBAEAQBAEAQBAEAQBAEAQBAObXBLeEgzS1MSQNpBBoYlidBIBgtI2MkgqqGwkg1xSJkkG3hXIOUDTnLEM2U8z74BuUWgsjeoHSQzvTeRbIOggCAIAgCAIAgCAIAgCAIAgCAIAgCAIAgCAIAgCAQYBzKp1lTMyio0ggotJIMWvYwSUbyRYjLrYSUGjYpgKRzMkrYvonkeskGxTvBJvYaQztTL5B1EAQBAEAQBAEAQBAEAQBAEAQBAEAQBAEAQBAEAQCG2MEPQ5dWVMzNd4IK7QCursYJKGe2wuYJJViBroflJuFFvQhaqKbs4J8Ln5SvxIrc6Lh6jzsbdGopJsRY+MupJlHCS1RtUSefLYySpvYYwzpT1NmQdhAEAQBAEAQBAEAQBAEAQBAEAQBAEAQBAEAQBAEAxqHQ+UES0OVUMqZjXqGAUVa6ruQD03PwEpKpGOrOsKE56I1qmMH3V97fwJnlxP9qNcOB/uZreuY/et5WE5urN7mqPDUo7GSoOevnrI7zqkloiwKJYgyFMdIBsUQBsSPIy0W0c5wi9Udfs+ob2Jv0M005t5Mx1KUY5o6M6nMQBAEAQBAEAQBAEAQBAEAQBAEAQBAEAQCCYIYJ2gAnaALwCuu3C3lIehD5HFrYpdba/L4++Z514x0Jp8NKWuR4TtDt/EVMa1FHy00UXC6XY6m532meVaTRup8PCOx6KhRAAnB6miOhTjL20YKOZtc+6WsTHM89jsTSF/tKhPgdf0l1rkXSyucMdtlXyirV99jJwsXVj1/Y+NLga3lYvMmaVjpdo41aVMuxt0/yl9jnvY8the3M7cT1bE8iB+glrMlo+gejq90qxZTybUg2nalqYq56K80mQXgAHeAAd4CCmAgDpA2IJ090bjYloDBMBgwGIAvrAHOABAAO8BEwSIAgCAIBymYjFnXQ0VFvEVB/wDqUX8zwNUrfunXF5r9DpPy8/5nRGR7Btx7/lGxD1QO48j9I2J3NTtQEowHRfmZxr/yzpR/mHAZrB/D6D/KefPQ2QzkeL9HMIKlarWBuxbiHMC5APlpK2bR3l2XZ+9D2tOgxHCCd9h4y2Bt5IoppLN+7nF7Y7AxdUcFwNeY6nxnR0Z30IhxFNLU4lL0OrlWFSlVJscjB0Ci+xsGE0wptPNGedZOOUtjn4P/ALOsYDmZBfNmvnS1ugF5aUJSeSFOrCEc2et7I9GMTSOqqBoO+DzHScFw87nefFU7e+Zt+kvo9XqhAiBgL3GYDx+kuqMiq4iF837seWx3osfXUi2HrIg0ZQGsTy412+InVZLQ4Td5LtHufRPANSCqzltWtfcC2lzz85WnqK2x6bn7po2M24G590bELVkpz8/oIYW5Cc/P6CGFuTTOnvPzMPUR0IU8Puh6hfKQx4fd9I/qD+UyqbfD5wiZaHP7fxDU6WZDZs9MX8M65v8AdvOc21HI08LTjOqlLTPydvub7nUef0M6IyvVEnce/wCkbEvUi+vujYjcDc+Q+sbE7kruf9co2C1ZCHfz+ghkLczkFhAEAQBAOLV/8Tf+7+lJpSP8z6+Rrn/8XxT+7R1ao7vn9DOsdzDLYONV1PP5QtGGs0Qy8Q1Ozfti+Qa7S98jCtTvmFz3R82lKmcC0Mp6+8zy+KU+rrnXQt/yzzZPsrL3dm6nHt6+7I8b6Guy1L2KMLhh11/USuKzTXI11ad0029fRH0ns6xp3XMOJri4015aT0aTTWS92PJqxaeb5+bJpnTdtzzHUzu9dDPHTUxXujibu+HTykv5tCq+XXYxc8PebbqP4kp9rQNdnVmdQ/ibccx1HhIi+hMo9X7ZsKO7xNv1HsnwhPJ5Eyjms37XcZuNVGdt+o6HwhPohKOmb197GfqeJeJufMfxCatog4u67TMxRObvvsOY6nwjFlohg7WrC0eJuN+XMePhDlksgoZvNhKfe420PUdB4SJSyWRMYO7zepRTrpdhnbfw6DwnN145HSPDzzd2X4dQRo7bnmOp8JdzT5FIwdtX7YSnwjibbqP4lm+1oVUezqwycB4m7vh08oT7WgcexrsZVU07zbj5jwkReehaUctTm+ki/ZAXPExHvFN2+k5VHkbOEj/ETvy/7kjole5qd/2mdE8mZJRtJZ7mTLqNTz+kXyIazWYy8W52PzEXyFu0SBxHU7D5mL5E27XvqEGranl8oegWrFLdvP6CHsI6sslS5MAQBAEA41cgVR418v8AwUP7ZWL7f18jTUX8DwX/AOn6nTrDu/m+hnSO5int3iovEm+55npJWjEl2kQy8a77NzPVYv2X75hrtLx9AEGZt+6vM9WkN9n30CXbfh6nn8TQ0rDXvHmegnnzyj75m6mu1+r5I8ZgTbEGwOXMRz06XPunCUtLcuS5s3qCwu7zvzfJHvOxF4Dv3jzPU+M9Dh5ZPw8keRXisvHd82ZrR00vu33m9o+M1S1MkFl+r5laU+AXDd0c26eclt4vEhRWDw5vkYVAuQ77e03TzkpvEVklg8ObM6qrb726/eb2h4ysZZ/ouRecVbf6vmX06Yuve3P3n9lvGTGWT/CEoK61+r5PqedqXHaqnM2Q0xQy5n75R699+i/rMyk/jN9LaLvPYlTh/wCmqNnfFivd6fKepFNcyi78/vv4eM03dn+EePhjiWv1f5LjQUMblu6Pvv1PjKupaO30RdUk576c2UZ6YZrFz3dnfx8ZylxCSX4R0hwzcnr9WarsDn1a2b2m9keM41KzdtNOS5s7UaCTeuvN8kaVHKSQC2/U9B4zm6jy005I0RpLPXXm+S6l9JNOFmBu2hZhzOxvLTm08vJcjnSpxazvq93zLMBjNMr5r5faa/z1E6qu8dpFJcIvhYo3+rOkUU0iQT3Pabp5zRGd5+JjlTtT305ssr0hbdtx949R4yIyzLTirfqzn9uUAfUDXWq3M/8Ao1h9RKN399GaqCUcT7t/84m3QAK0Tc6gHc80JloSvHwOFemo1LdX6lzUxmXfY8z4SU8mVce0gU4xv3TzPURfsi3b8CVXjO/dXmerSL9kJdp935Jprq2/LmekPREpZsiiNX/N+1YlsRDV9/oi20qdCYAgEGAYU3v/AK66iQmTKNjkYsAFGP8A7ofqpp/USI/Nfq/Jmip/Lcf8V/3JnUxFuD8w+RnWO/cYZ2uu8iqBmTzPyMK9mJJYkHC5127r/NIV8L98w0sa7n6BVXO23dX5vF3hXvkEljfcvU4+PpAmsBbXUf4RMdbFp09WaaOG7fX0R4fsckUlcjMf6Q4YDUslTK6/AOLeUxKcuz73PX4mlTVSSVlkvqkk/I9xgqQRDe3ecnyDEfSerTjKOXd5I8GpKMlfv82V0qqgLtZsxB/vHSaJ4rmWm4W98zKlUXINu59IcpY/EmMYfDXd6GdQp6vVV7v0iMpYxKEPh7aGOJKW0VN1/wCYSIylf3yLThC2m68zG6hl0Xf9rRGUrP3uhOELrv8ARnAxqUlqVK7ABV7SoAm+yGgmHa/gC5Puma87uX+S9EewoU5Qp0udOX1vOfodbs3t3s+tWVKLAmzMbggHYbnznoVqdalTxTyPEpxpzmlFczbYoXOi7D5meU6tRxv1PSjSpY7ZaGsyHM2UJy5+fhKylUwrxLxhRxvw9TVehUOaxpA5ud/ZWROVSyz29WWpxo3llv6I4PonUrslQsabn1paxJBy1FWoACeXFoJyjOqelxdDh4zyVtsumXoekweIpsMrDK2uh0I4jtO85yv4LyR5tOjBRuravzZodoYc1KRRH9XVy5qVUW0PK+h0voR/lLKTVXtZq4jCLoXjlkdfC4u1EoKFRiEsXJGpy75tAfdNEJSVSyW/qYqtOPwrtrT0Lq/ahFUU2ohVJpgtnBKs5YoMoFrH1ba30uvWVjVljt70ZolwkXQdS+ey5pNX819zb7QVfW4cad5z8FC/ulk3i+pztFUpPrFff9DLBKuSgNNOE/3UYH5SabeB93qRxSj8bLd3+qbNp1XMu2zfSSm8LOTUcSBC+sG3dPzEZ4fEWWPwJUDO23dX5tDvhXvkEljfcvUmmBmfzHyh3siY2xM1qZ+2PmR8VB/ZKz1Xd6s6UksE+/0X5N+QCYAgGLnQwStTAaN/dH6E/wAyCXnHxOT2k3/d3YfcrB9r6U8QGP6KZC0b7/sdZJfEjHmkvqkvUyx2KqM49TlZaTLmGh9YxBJRWvoQtiOpYS0XJ3w7Iq6dOMYfEycn9Fnm1vd/ZGVbtJWamKKGodSQRkC8J0dmGh/DYnwiM24uxWXDqMk6jSWfW+WyW3XTqS1evnX7Gj3X/wBseqf2clOeF5ct+/oQ48N8Rdt6P+ldP8iBiK2dvsaR4U2reL7XpiG6mFZc9+7oFHhsb7b0X9Pf/kczG4qqWcihYEFQC9PPmNMZSQCVCXtrmvrtM1fHdZPT1Zp4enw6ck6i1Wztay5538LdTztCoMPTrqGt9th6YZbZwppUhUZL88qOZnSlCN8zapU6ssbSfzO23RPpdo6/ZPalR6a2pI7KLVWZ/Vr6zMwYKMpvte/4hNynN6LZfWx51Xh+Hg3edk28Ksm8N3ZvNd3gzGhja68LYeja7Zft+WY6f1e87ydW97ff9DFThwtrOe7/AKVz/wCozp1appi1CjfIP/Mfh/8AjkSdXHpvz/QtCHCfCX8Tb+1cv+oitWrmmQKeGQ5e81Q1Lab5Ai3/AMQkL42PTfqWceDVO7k3lokl923b6MpxdetTButKvcixphaRVsw76u5BT8QNx0O8rF1k9L/6Os48HUWUsGa17V1daWWvRqz5oUazU61Fa1RHFUMbhVUJURSSi8ypBJF7ngOusmHxFlLdfe6Ir/u1SGKmksL53vFp5vqnrbLPQpxFKlVwOJ7hLVsSwGmpRqgUfGmJSKm6c2r7/ZmhzpU+MoXtZKCemjjn5nPwvor2XWxFMBAaX9E9ab1HYB65+yIJbRlVHP8AeE6Sr1uIylolf6/6KOnR4SCkrYsbj4QWafRtr6G9TxGJSwZMO5CgF/W5c1jbNbIbE7zzrV8G+vU2yf7PlWbUrK2mFZZ6a7GBx+JJbLTw67al2fa+gAVfn8ZMvj4Vk9+YhHgFOTcr6bRXPq/I5mJ7dq0uLELSRHYoAvE4b1dw5Ps3Ui1uh8JWbrWV76debO1GjwUnNU5Xad87JWtFWt973JweHqIKa0XRv6RTw+Upa/Ao9dlJ0uEt5S06VVKOG+a/J0jW4acqk5pWhOWumdsPW17nQpV6xVadZKJdb8frGptfMeIDIbXttcjzip8W9mntz5Iz0f3K2KEsm3lZPd5fMGFdlVSlEMouj+tax02P2eum4l5Rq4/HqRRfBqlfFtmsK/5HdwmIqUqaislK1UZQyVC2VjTYrcMg0OW2h3Imml8SNRYt2YOIXDVaEnSlnGN7NJX0vo3pr3XJ7RKlcW5K2TE4dgRa+WiaDMPiKnxMqsXafXyO+KmlSgrXcWn3yckvtY6eNdP6RRHDotQ8vboj6zrG+PwfoYm4fAby+aPlIrauqlaalc/rWsNO64dy9ugBPvFpEXJJrf8AVF6ihKUJv5d+9Rat4v7ZmwcQFdQ4JIzWKrcONLbaA9b267SU5KLTKSjCUk4tJb3en56fky9Y+ccNMcB++eq9Fjt4fEj+D8TV6clzXUlWqZ20pd1fvHq/4YeLCu/8BfBxvN6LZdeplTd8zjKl7jXNcbeV7yHisiYqlief2zMMMCXdmFj6wADQ6BB9WP6RK+T97iDisUVz/wCP4NxD+v8Ar+JBLsWQQTAMSIJMG7y+TD5H+ZG5K+VmtTH2f/2E/wDGlqX59SOK/wCPoWNTVQgRQoDaBRYDRuQkwVk7cjnWm5yTk7u+/cZ1WGZPM/IyUsmRJ9qJDsM6/lfkeqQl2X75kNrGu5+hKuM7flXkerxbsr3yCaxvuXqa9RQS/W45H2ROVak5JNe8zpRqKMpX5+iPG4nDZsaUYHLl9bsbZlVqXyqzBOm7qPT1Z7NGrFcJKSeeLD4NRl6He7IdRTCgk5CRsdsxImyGlui8kePNrXm3s+bJcoy2ubgtyPtGaWnf3yM0WrfXnzNWhUyqBc2y9D0lpR7fiUjK1Pw68i6tWGXn3eh6eUrGLx+J0lUXw/DqY16o8dxyPtDwiEHf/XImpUVvFbPmanapXNhXN+DE09bN/tFekeX9pKSi8n1/Q0UaieKPOL2eyxehn6PVUOGw7EnKzvVPC2pqPVqAbfjlKUb0/v8Ac7ftCf8A7pp7NLR/0xt6HUw+Ew+HB9SrLmzsb+sbXLYAZtlGwA0EsqWCnK3mc6/Gz4irB1He2WlvJZt7vU5eKqKW590cm6nwmH4UnHx5o7qtFT305Pn3GvRIJIuQNNgR16SzpPCvHddDpGusUn3bPr0PA+lzF0qOSSQwtf2QwAHwlKsHZd3Nc2ej+zakfjNPd8n/AGrodL0f7SxOEUrh3GUjusMwB9oDkZZY4JW5c1zZwqKlWlJyve/J8l0MezsJialdq1So+ZtzuPEWGlr3lKlOcptvpuuSOlKvSp0lGK3ez/ufQ912JhXKfaHgt7LanwP1mqNGbm76XPMqcVBUlh1sdXtOgtTDFASpCqyNlJyslmQ20uLqNOYuJpdNuVlz9TJS4hU44nn2Wmuaas/synHYXLg66ZszstVi2Ui7uS2g5C5sPACc402otd5qfExlxEJ2sk4rwTS/2WNVDVqLf2V9j956Z/bJgniv0KVmo0XH/NfZP8nQquMyfmPI+w0vFZP3ujLKSvHv9GSzjMvk3I+EJdlhyWJAsM4/KeR6iLdnxF1j8CVYZ2/KvI9Whrsr3yJTWN9y9SabcT+Y+Uh6IRfaZSTpUPRwf0WJ6L3uXofM119EbSaASpLd2ZQBAEAqrHVPzftaQy8dH3eqNeh/VL4lT8XBk0yvFfM+9ehfWPd/N9DLR3OU9u8VDxJoefyhaMSfaRDHjXQ7N81hfK/fMN9pePoSrcTaHury8Wk27PvoE+0+5epFN9X0O45fhENZIReb97HK7VRiHZAcwPTUiy3EycRBtJrWxo4aok2npf0R5nC9pvSYsNQb3B0vqf1mVVHCV77LyNnw4zhaz1fmzbpduUiOIMup5XGpJ5TZ+8Rvn7yMi4Wdslz8yyl2nTK2Dg8Nuh28Z3+JBy1Wpm+DNQXZenLoZNjky2vy8JZOOLVfUo4zwfK9OQrdp09tSbjQDxEoqkE9V7R2lSm1nF7eZf6XlVwTOqsfVtSqg239W61PkspW/lNp8n90a/2bZ8ZCDTzxR/8AtCS9S/sLD5KGEQhuCnSvpzFOTQp2hrt+Cn7Qr4+InKzzk/U6PaVfQcLc+XlJqr+G80Zqcr1Fk9zzuJr8R0O3TxmNR7Oq15mzH29HpyK8NVux0J25ecthyWaLxnZvJ7bd55zGYAlnW1xmI1HKUlC9ldaerNNKta7SevLojZ7O7PAOoJ90t8PTNaFf3jXJ68uiPU9h9nDQlTlBPLcgmdVRvK98svIyS4m0bJO+fmzv0XsgGVu708Jrce0YIy7GjId/szo3c6eEJdvxIb/h6bGWKa6kWOtuXiJWMTpKVvqvM4vYtUn1IIN1w2GvpzJcH9UnKj/4noftC2bS1qS9Pydyq+qaHc8vwtOyWTPNk8172ZLNxLodm5eUhLJkt9pEZuMaHun5iTbsi/b8CQeI6Hur82kW7IT7T7vyTTOrb8vlD0RKebIo7v8Am/asS2ENX3+iLZUuTAEAQCnEm2U9GX9Tb6yGXp5troVYf+qp+VP9smn6ehXiPnl3+pdV+7pz+hlluc5bBzqunXp0haMO90QzHMNDs3T8MZWDviWXvIj1nEdOS9OrSHawV8Ty95lYqG7aHfqOg8ZWWizJje7yKM5u3Cd/DoPGUkllmWi3nkeV9IOzWW9Wmpy3OddNNTxC0y16KviT92NvC13bC1z5czznrgdpnklfXz5GyDlbTny595gslxWPXfr+CFJ/DXZenTl3m0lgNvlLxjHFr5/g5zlJw+V6dPya/afaXqkJHeO3+hELX18+XcKmJr5X9ufefRadEVsMlKojFXphW4gLhkN7G+m89JQjKDi3t1PNjXqUq0akFmndaHQuRlApkAHqvIEdZeMVZ5+ZwnOTabT16Gl2ziDZRkI3O67W85n4jDgti8zvRcsd8L+35PMV6jFu6fiP5mVRWH5vP8GzFLF8r06fkYR2zHTp0/mThVln5/gupO77L+35LaqcT8J3vy5geMs4xvr59ehSNSVn2Xr05LqbHZ9FmawU7+H8zooJ2s/P8HJ1Grtp69Pyeowl1UAIbC/Nep8ZqcUsrmJTk87eXMlHbKOA7dV/mS0sWpVN4dPIMxyHhPd6jp5yUli1DbwabdDKq5t3TuOY6jxkJK+paTdtPI4nYXfqCx4MtPcfcr4jx6ETjRSu8/d2ej+0JScIZau/1jA7jsbrwnfqOh8Z2SVnmec27rL3YMxuOE8+Y8JFlZktu6yFzm2Ox6dRGwu8WhIJzHTkOnUxsL9rQlDq2nTp0h6ILVinu3n9BD2EdzOVLkwBAMHaQ2SavaDWpub90Zv8JDfSUlodqCvUS55fXIzFOyqOgUfC0tE5VHdt9fUyZtr9d/jJRVrQyfce/wCUB6oi9yPI/SNg1mY8z5D6yHoStTEHfz+gkMlasqHPz+glWFuYZdPj8zDJieQ7e9GCb1MPobksnI6nVeh8JmrULu8TZw/E2WGR5ZWdSQwII3B3EzNWl4m1WcFbkbNNiZK+YiS7Jxe1CXqIg1uwFvM2inqWqZRZ9xw9KyIvQAfBTPVisjw5PO5Ti8ZlsOd/hoZxqVsGS1OsKONp7HHxdYsbk33mJycrtmtRSasc2qBeNEdIrMUE4hbwllsTpc6X9Gao5CC+up5DQbzthcnkZsainc7nZuCFIHmSdT/HhNUYYUZJTcmzapjT3n5y71KR0Cjh90PUhfKQRw+76RuH8plUGnw+cIl6HK7JwD06mJZtqlfOm3cKKT5cZqTnTi4uXU2cZXjVhSS1jGz77v0sdVtx5/QzojG9UDuPfGw3Itr7o2I3JtqfIfWNidwu5/1yjYLUIN/P6CGQtzKQWEAQClmlCxBYcx+kXALSbkMNrAIB/SAVsbMIJ1MuZgEAbyAVjmJDJItIYRXaCUef9KuyQyetUWZbZvxL4+U4V4X7SNPDVLPAzyVU5UJmM322HoN2UcRjA7Dgo8Z6Zr8A+Z9078NC8r8jjxlTDC27PqOMxoXRdT+g85pq1lDJann06Llm9DiV69zcm8wYm3dm7DZWRrM95ZBoraneWaCdjpdm4K5sPj0nanDY41Km56DDUAgsv/U9TNiikrIxNtu7LQJJULAQA0gAjSBsDBLBEEAiAIAtAEACCQBBBMEiAIBr2nMsTeTcgggSQLQDG9iPHSCTCuNDBKJRrgGAAZAK60AkG4kAkIJAOZ6RY9KVJg2rOpCr15E+QnOrJRWZ2oU3OWWiPnuKpswCqCSdABuZhsepex670eoHDYcU9A7EtUI5k8r+AsJf4rjHDEyygpzxMsrYicbnW1jXLS6IZlTF50SObZ0cFhC58Bz6TtCDkcpzUTuYWmFFhNUUlkZJNvNl4MsVM5JAgCAIAgCAIAgCAIAgCAIAgCAaXF1nHMtkTmbwlrsZGQvzEsCSDyggprNpfYggwSjOqecBFGDfRh0Mgll8kGFQXEgFS7GQC1TcW5wDS7Qo0mFqq36cm9xnKo4pdo60lK/ZOLh8PTpXyDU7sdSffPPlLkb83qY1a0qXsUF5KIZmpnVIozo9nYYsbfE9J2pwxM4VJ4UeipUwosNptSSVkY223dmSbySGDvAMs20EFgkkEwBAEAQBAEAQBAEAQBAEAQDm5JwLl1OnLJEFwQS5BOWSCuvTuCOotIZKNdicuu4gI18HoT4yCzNySVIMAqGkgk08TjQvd36zNUrpaGinRbzkcqviidSZhlNt3ZsjFLQ1HqyhcrZ5dAxUyyKs3MJTuRpedYq5zk7HqsHhsi25neb6cMKME54mbEuUCbwgw+8Ag7wC1GkkGcECAIAgCAIAgCAIAgCAIAgGnacixYslArrYumnfdQel9fgNYc4x1ZKhKWiK17Vo+3/ut/Eqq0OZb4M+Rs06qsLqQfKdE09CjTWpTXXfxEBGlTOsgsbamCCjFYxE3Nz0H16TnUrRhqdIUpT0OLi8eW8B0mCpxDkbadBRNB8ROF7naxQ9SQSYZ5ZAjNLoqy3DISZaKKyZ6vsXBZQGbfl4eM3Uads2Ya1S+SOowmgzgwSQkBh94BDQDJIILRJIJgCAIAgCAIAgCAIAgCAIBpAzkWPP9p9ssxKUiVUEgtszEaEDoP1mStXaeGJtoUFa8jn0zMlzXYvVpZMixbSqlTdSQeonSE3F3RznBSVmdrDYv1igncGxm+E8SuYJ08DsUsbe6WbtmQlc0cV2mdk0HXnMVXiXpE10+HWsjk1cQZilK5sUTVqV5S5axSahkoixHrJZCwDSyILKYvLoqz0nYHZ4bibuj9T0muhTu7sx16mHJHol3m0xlhggwaCQsAPvAMHOsgGamSC1DBBlJIEAQBAEAQBAEAQBAEAQ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155575" y="1667352"/>
            <a:ext cx="8671831" cy="5578072"/>
          </a:xfrm>
        </p:spPr>
        <p:txBody>
          <a:bodyPr>
            <a:normAutofit fontScale="6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800" dirty="0" smtClean="0"/>
              <a:t>Приказ </a:t>
            </a:r>
            <a:r>
              <a:rPr lang="ru-RU" sz="2800" dirty="0"/>
              <a:t>об экзаменаторах, участвующих в экзамене по ЛПП с указанием конкретного практического навыка, за который будет ответственен каждый </a:t>
            </a:r>
            <a:r>
              <a:rPr lang="ru-RU" sz="2800" dirty="0" smtClean="0"/>
              <a:t>экзаменатор составлять до конца учебного года Для </a:t>
            </a:r>
            <a:r>
              <a:rPr lang="ru-RU" sz="2800" dirty="0"/>
              <a:t>каждой станции на все дни экзамена предпочтительно ставить одних и тех же </a:t>
            </a:r>
            <a:r>
              <a:rPr lang="ru-RU" sz="2800" dirty="0" smtClean="0"/>
              <a:t>преподавателей.  </a:t>
            </a:r>
            <a:endParaRPr lang="ru-RU" sz="2800" dirty="0"/>
          </a:p>
          <a:p>
            <a:pPr marL="514350" lvl="0" indent="-514350">
              <a:buFont typeface="+mj-lt"/>
              <a:buAutoNum type="arabicPeriod"/>
            </a:pPr>
            <a:r>
              <a:rPr lang="ru-RU" sz="2800" dirty="0"/>
              <a:t>На стацию для навыка «расшифровка ЭКГ» отвести 10 минут.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/>
              <a:t>Объединить в одну станцию следующие навыки: «сердечно-легочная реанимация» и «наложение электродов ЭКГ», на каждый из навыков отвести по 5 минут.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/>
              <a:t>В чек листы по СЛР ввести «критическую ошибку»,  которая будет влиять на итоговую оценку за навык.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/>
              <a:t>Пересмотреть чек листы для  практических навыков по выбору, количество пунктов свести к рациональному минимуму.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/>
              <a:t>В экзаменационные билеты включить вопросы по иммобилизации конечностей вакуумными шинами, чередовать их с вопросам по  иммобилизацией шинами </a:t>
            </a:r>
            <a:r>
              <a:rPr lang="ru-RU" sz="2800" dirty="0" err="1"/>
              <a:t>Крамера</a:t>
            </a:r>
            <a:r>
              <a:rPr lang="ru-RU" sz="2800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/>
              <a:t>Пересмотреть вопросы НИР студентов на производственной практике, с учетом возможности ее реализации на клинических базах.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/>
              <a:t>Организовать для студентов, получивших оценку «неудовлетворительно» за практический навык «расшифровка ЭКГ», специальные занятия по типу «погружение в предмет», после чего провести пересдачу экзамена.</a:t>
            </a:r>
          </a:p>
          <a:p>
            <a:pPr marL="514350" lvl="0" indent="-514350">
              <a:buFont typeface="+mj-lt"/>
              <a:buAutoNum type="arabicPeriod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6341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4" y="1663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Электронная анкета по итогам производственной практики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340768"/>
            <a:ext cx="7381503" cy="530627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162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Общее впечатление о производственной практике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51558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7049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6888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 какой степени Вы адаптировались к профессиональной деятельности в процессе производственной практики?</a:t>
            </a:r>
            <a:endParaRPr lang="ru-RU" sz="1800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0751464"/>
              </p:ext>
            </p:extLst>
          </p:nvPr>
        </p:nvGraphicFramePr>
        <p:xfrm>
          <a:off x="26472" y="1628800"/>
          <a:ext cx="518457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9744353"/>
              </p:ext>
            </p:extLst>
          </p:nvPr>
        </p:nvGraphicFramePr>
        <p:xfrm>
          <a:off x="5076056" y="1628800"/>
          <a:ext cx="406794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508104" y="404664"/>
            <a:ext cx="3635896" cy="1058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Оцените насколько заинтересовала Вас производственная практика?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7317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Отработали ли Вы на практике алгоритм поведения в экстренных ситуациях</a:t>
            </a:r>
            <a:endParaRPr lang="ru-RU" sz="1800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3903781"/>
              </p:ext>
            </p:extLst>
          </p:nvPr>
        </p:nvGraphicFramePr>
        <p:xfrm>
          <a:off x="4932040" y="1412776"/>
          <a:ext cx="403244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4699810"/>
              </p:ext>
            </p:extLst>
          </p:nvPr>
        </p:nvGraphicFramePr>
        <p:xfrm>
          <a:off x="323528" y="1340768"/>
          <a:ext cx="457200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436096" y="404664"/>
            <a:ext cx="3528392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Узнали ли Вы новые медицинские технологии?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77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06090"/>
          </a:xfrm>
        </p:spPr>
        <p:txBody>
          <a:bodyPr>
            <a:noAutofit/>
          </a:bodyPr>
          <a:lstStyle/>
          <a:p>
            <a:r>
              <a:rPr lang="ru-RU" sz="2800" dirty="0" smtClean="0"/>
              <a:t>Удовлетворяет ли Вас существующая форма организации и проведения практики?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95032"/>
              </p:ext>
            </p:extLst>
          </p:nvPr>
        </p:nvGraphicFramePr>
        <p:xfrm>
          <a:off x="107504" y="908720"/>
          <a:ext cx="8579296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78769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Как бы Вы охарактеризовали свою активность в процессе производственной практики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30985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7124356"/>
              </p:ext>
            </p:extLst>
          </p:nvPr>
        </p:nvGraphicFramePr>
        <p:xfrm>
          <a:off x="251520" y="908720"/>
          <a:ext cx="8712968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2146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 процессе прохождения практики имел возможность отрабатывать практические навыки на больных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0076312"/>
              </p:ext>
            </p:extLst>
          </p:nvPr>
        </p:nvGraphicFramePr>
        <p:xfrm>
          <a:off x="395536" y="1484784"/>
          <a:ext cx="8229600" cy="5102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7260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457200" y="980728"/>
            <a:ext cx="8686800" cy="5544616"/>
          </a:xfrm>
        </p:spPr>
        <p:txBody>
          <a:bodyPr>
            <a:normAutofit fontScale="92500" lnSpcReduction="10000"/>
          </a:bodyPr>
          <a:lstStyle/>
          <a:p>
            <a:pPr marL="365125" indent="-255588">
              <a:buFontTx/>
              <a:buChar char="•"/>
              <a:defRPr/>
            </a:pPr>
            <a:r>
              <a:rPr lang="ru-RU" altLang="ru-RU" sz="2400" b="1" dirty="0" smtClean="0"/>
              <a:t>3 курс </a:t>
            </a:r>
            <a:r>
              <a:rPr lang="ru-RU" altLang="ru-RU" sz="2400" dirty="0" smtClean="0"/>
              <a:t>Согласно </a:t>
            </a:r>
            <a:r>
              <a:rPr lang="ru-RU" altLang="ru-RU" sz="2400" dirty="0"/>
              <a:t>ФГОС  ВО и учебному плану специальности «Лечебное дело» </a:t>
            </a:r>
            <a:r>
              <a:rPr lang="ru-RU" altLang="ru-RU" sz="2400" dirty="0" smtClean="0"/>
              <a:t> по программе</a:t>
            </a:r>
            <a:r>
              <a:rPr lang="ru-RU" altLang="ru-RU" sz="2400" dirty="0" smtClean="0">
                <a:solidFill>
                  <a:srgbClr val="0070C0"/>
                </a:solidFill>
              </a:rPr>
              <a:t> </a:t>
            </a:r>
            <a:r>
              <a:rPr lang="ru-RU" altLang="ru-RU" sz="2400" b="1" dirty="0" smtClean="0">
                <a:solidFill>
                  <a:srgbClr val="0070C0"/>
                </a:solidFill>
              </a:rPr>
              <a:t>«Помощник процедурной медицинской сестры»</a:t>
            </a:r>
            <a:r>
              <a:rPr lang="ru-RU" altLang="ru-RU" sz="2400" dirty="0" smtClean="0"/>
              <a:t> </a:t>
            </a:r>
            <a:r>
              <a:rPr lang="ru-RU" altLang="ru-RU" sz="2400" b="1" dirty="0" smtClean="0"/>
              <a:t>120 часов:</a:t>
            </a:r>
          </a:p>
          <a:p>
            <a:pPr marL="109537" indent="0">
              <a:buNone/>
              <a:defRPr/>
            </a:pPr>
            <a:r>
              <a:rPr lang="ru-RU" altLang="ru-RU" sz="2400" dirty="0" smtClean="0"/>
              <a:t> - 60 часов помощник процедурной медицинской сестры</a:t>
            </a:r>
          </a:p>
          <a:p>
            <a:pPr marL="452437">
              <a:buFontTx/>
              <a:buChar char="-"/>
              <a:defRPr/>
            </a:pPr>
            <a:r>
              <a:rPr lang="ru-RU" altLang="ru-RU" sz="2400" dirty="0" smtClean="0"/>
              <a:t>30 часов помощник перевязочной медицинской сестры</a:t>
            </a:r>
          </a:p>
          <a:p>
            <a:pPr marL="452437">
              <a:buFontTx/>
              <a:buChar char="-"/>
              <a:defRPr/>
            </a:pPr>
            <a:r>
              <a:rPr lang="ru-RU" altLang="ru-RU" sz="2400" dirty="0" smtClean="0"/>
              <a:t>30 часов помощник медсестры  </a:t>
            </a:r>
            <a:r>
              <a:rPr lang="ru-RU" altLang="ru-RU" sz="2400" dirty="0" err="1" smtClean="0"/>
              <a:t>травмпункта</a:t>
            </a:r>
            <a:endParaRPr lang="ru-RU" altLang="ru-RU" sz="2400" dirty="0" smtClean="0"/>
          </a:p>
          <a:p>
            <a:pPr marL="365125" indent="-255588" eaLnBrk="1" hangingPunct="1">
              <a:buFontTx/>
              <a:buChar char="•"/>
              <a:defRPr/>
            </a:pPr>
            <a:r>
              <a:rPr lang="ru-RU" altLang="ru-RU" sz="2400" b="1" dirty="0" smtClean="0"/>
              <a:t>4 курс</a:t>
            </a:r>
            <a:r>
              <a:rPr lang="ru-RU" altLang="ru-RU" sz="2400" b="1" dirty="0" smtClean="0">
                <a:solidFill>
                  <a:srgbClr val="2B4A76"/>
                </a:solidFill>
              </a:rPr>
              <a:t> ЛПП по программе «Помощник врача стационара»</a:t>
            </a:r>
            <a:r>
              <a:rPr lang="ru-RU" altLang="ru-RU" sz="2400" dirty="0" smtClean="0">
                <a:solidFill>
                  <a:srgbClr val="2B4A76"/>
                </a:solidFill>
              </a:rPr>
              <a:t> </a:t>
            </a:r>
            <a:r>
              <a:rPr lang="ru-RU" altLang="ru-RU" sz="2400" b="1" dirty="0" smtClean="0"/>
              <a:t>214 часов :</a:t>
            </a:r>
          </a:p>
          <a:p>
            <a:pPr marL="365125" indent="-255588" eaLnBrk="1" hangingPunct="1">
              <a:buFont typeface="Wingdings" pitchFamily="2" charset="2"/>
              <a:buNone/>
              <a:defRPr/>
            </a:pPr>
            <a:r>
              <a:rPr lang="ru-RU" altLang="ru-RU" sz="2400" dirty="0" smtClean="0"/>
              <a:t> – 72 часов в терапевтическом, </a:t>
            </a:r>
          </a:p>
          <a:p>
            <a:pPr marL="365125" indent="-255588" eaLnBrk="1" hangingPunct="1">
              <a:buFont typeface="Wingdings" pitchFamily="2" charset="2"/>
              <a:buNone/>
              <a:defRPr/>
            </a:pPr>
            <a:r>
              <a:rPr lang="ru-RU" altLang="ru-RU" sz="2400" dirty="0" smtClean="0"/>
              <a:t> – 72 часов в хирургическом отделениях больницы</a:t>
            </a:r>
          </a:p>
          <a:p>
            <a:pPr marL="365125" indent="-255588" eaLnBrk="1" hangingPunct="1">
              <a:buFont typeface="Wingdings" pitchFamily="2" charset="2"/>
              <a:buNone/>
              <a:defRPr/>
            </a:pPr>
            <a:r>
              <a:rPr lang="ru-RU" altLang="ru-RU" sz="2400" dirty="0" smtClean="0"/>
              <a:t> – 72 часов в акушерском стационаре (в т.ч.12 часов в женской консультации).</a:t>
            </a:r>
          </a:p>
          <a:p>
            <a:pPr marL="452437">
              <a:defRPr/>
            </a:pPr>
            <a:r>
              <a:rPr lang="ru-RU" altLang="ru-RU" sz="2400" b="1" dirty="0" smtClean="0"/>
              <a:t>5 курс </a:t>
            </a:r>
            <a:r>
              <a:rPr lang="ru-RU" altLang="ru-RU" sz="2400" dirty="0" smtClean="0"/>
              <a:t> по </a:t>
            </a:r>
            <a:r>
              <a:rPr lang="ru-RU" altLang="ru-RU" sz="2400" dirty="0"/>
              <a:t>программе: </a:t>
            </a:r>
            <a:r>
              <a:rPr lang="ru-RU" altLang="ru-RU" sz="2400" dirty="0" smtClean="0"/>
              <a:t>«П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омощник </a:t>
            </a:r>
            <a:r>
              <a:rPr lang="ru-RU" altLang="ru-RU" sz="2400" b="1" dirty="0">
                <a:solidFill>
                  <a:srgbClr val="002060"/>
                </a:solidFill>
              </a:rPr>
              <a:t>врача 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амбулаторно-поликлинического учреждения</a:t>
            </a:r>
            <a:r>
              <a:rPr lang="ru-RU" altLang="ru-RU" sz="2400" dirty="0" smtClean="0"/>
              <a:t>» </a:t>
            </a:r>
            <a:r>
              <a:rPr lang="ru-RU" altLang="ru-RU" sz="2400" dirty="0"/>
              <a:t>– </a:t>
            </a:r>
            <a:r>
              <a:rPr lang="ru-RU" altLang="ru-RU" sz="2400" dirty="0" smtClean="0"/>
              <a:t>144 часа </a:t>
            </a:r>
            <a:r>
              <a:rPr lang="ru-RU" altLang="ru-RU" sz="2400" dirty="0"/>
              <a:t>по разделам: помощник врача скорой и неотложной помощи – </a:t>
            </a:r>
            <a:r>
              <a:rPr lang="ru-RU" altLang="ru-RU" sz="2400" dirty="0" smtClean="0"/>
              <a:t>72 </a:t>
            </a:r>
            <a:r>
              <a:rPr lang="ru-RU" altLang="ru-RU" sz="2400" dirty="0"/>
              <a:t>часа и помощник врача амбулаторно-поликлинического звена – </a:t>
            </a:r>
            <a:r>
              <a:rPr lang="ru-RU" altLang="ru-RU" sz="2400" dirty="0" smtClean="0"/>
              <a:t>72 </a:t>
            </a:r>
            <a:r>
              <a:rPr lang="ru-RU" altLang="ru-RU" sz="2400" dirty="0"/>
              <a:t>часа.</a:t>
            </a:r>
          </a:p>
          <a:p>
            <a:pPr marL="365125" indent="-255588" eaLnBrk="1" hangingPunct="1">
              <a:buFont typeface="Wingdings" pitchFamily="2" charset="2"/>
              <a:buNone/>
              <a:defRPr/>
            </a:pPr>
            <a:endParaRPr lang="ru-RU" altLang="ru-RU" sz="24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88640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/>
              <a:t>Продолжительность практики согласно </a:t>
            </a:r>
            <a:r>
              <a:rPr lang="ru-RU" altLang="ru-RU" sz="2400" dirty="0" smtClean="0"/>
              <a:t>программам ЛПП составила: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5362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 процессе прохождения производственной практики выполнял поручения, не связанные с программой практики</a:t>
            </a: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9042036"/>
              </p:ext>
            </p:extLst>
          </p:nvPr>
        </p:nvGraphicFramePr>
        <p:xfrm>
          <a:off x="457200" y="1268760"/>
          <a:ext cx="82296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Хочу сказать спасибо Зав. приемным отделением: Туровой А.И., Зав. 3 хирургическим отделением: Тяпкину С.И., ответственному врачу 3 хирургического отделения, который мотивировал и заставлял постигать новые знания </a:t>
            </a:r>
            <a:r>
              <a:rPr lang="ru-RU" dirty="0" err="1"/>
              <a:t>Дектяреву</a:t>
            </a:r>
            <a:r>
              <a:rPr lang="ru-RU" dirty="0"/>
              <a:t> М.А., также непосредственным кураторам по терапии Давыдову Е.Л. и хирургии Данилиной Е.П. </a:t>
            </a:r>
          </a:p>
        </p:txBody>
      </p:sp>
    </p:spTree>
    <p:extLst>
      <p:ext uri="{BB962C8B-B14F-4D97-AF65-F5344CB8AC3E}">
        <p14:creationId xmlns:p14="http://schemas.microsoft.com/office/powerpoint/2010/main" val="37855330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Комментарии студентов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8183" y="1268760"/>
            <a:ext cx="8496944" cy="13681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Хочу сказать спасибо Зав. приемным отделением: Туровой А.И., Зав. 3 хирургическим отделением: Тяпкину С.И., ответственному врачу 3 хирургического отделения, который мотивировал и заставлял постигать новые знания </a:t>
            </a:r>
            <a:r>
              <a:rPr lang="ru-RU" dirty="0" err="1">
                <a:solidFill>
                  <a:schemeClr val="tx1"/>
                </a:solidFill>
              </a:rPr>
              <a:t>Дектяреву</a:t>
            </a:r>
            <a:r>
              <a:rPr lang="ru-RU" dirty="0">
                <a:solidFill>
                  <a:schemeClr val="tx1"/>
                </a:solidFill>
              </a:rPr>
              <a:t> М.А., также непосредственным кураторам по терапии Давыдову Е.Л. и хирургии Данилиной Е.П.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924944"/>
            <a:ext cx="8496944" cy="936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Чувствуется разница в отношении к студенту на практике в городской и сельской больницах. Врачи и </a:t>
            </a:r>
            <a:r>
              <a:rPr lang="ru-RU" dirty="0" err="1">
                <a:solidFill>
                  <a:schemeClr val="tx1"/>
                </a:solidFill>
              </a:rPr>
              <a:t>мед.сёстры</a:t>
            </a:r>
            <a:r>
              <a:rPr lang="ru-RU" dirty="0">
                <a:solidFill>
                  <a:schemeClr val="tx1"/>
                </a:solidFill>
              </a:rPr>
              <a:t> были очень отзывчивыми, относились, как к молодому специалисту, со стороны пациентов чувствовалось больше доверия.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6159201"/>
            <a:ext cx="8367583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Пусть добавят практические навыки по </a:t>
            </a:r>
            <a:r>
              <a:rPr lang="ru-RU" dirty="0" err="1">
                <a:solidFill>
                  <a:schemeClr val="tx1"/>
                </a:solidFill>
              </a:rPr>
              <a:t>десмургие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6635" y="4076113"/>
            <a:ext cx="8496944" cy="7920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Практически ничего не доверяют делать с новорожденными, хотелось бы видеть и делать больше навыком, т.к. планирую стать неонатологом.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5157192"/>
            <a:ext cx="8424936" cy="7920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 родильном отделении студенты предоставлены сами себе, даже при проявлении собственной инициативы, зачастую, отрабатывать навыки не разрешали. В остальных отделениях всё замечательно. </a:t>
            </a:r>
          </a:p>
        </p:txBody>
      </p:sp>
    </p:spTree>
    <p:extLst>
      <p:ext uri="{BB962C8B-B14F-4D97-AF65-F5344CB8AC3E}">
        <p14:creationId xmlns:p14="http://schemas.microsoft.com/office/powerpoint/2010/main" val="6018583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" y="116632"/>
            <a:ext cx="8229600" cy="1143000"/>
          </a:xfrm>
        </p:spPr>
        <p:txBody>
          <a:bodyPr/>
          <a:lstStyle/>
          <a:p>
            <a:r>
              <a:rPr lang="ru-RU" dirty="0" smtClean="0"/>
              <a:t>Комментарии студентов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0123" y="1124744"/>
            <a:ext cx="7704856" cy="19442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Я бы вообще предложил заменить </a:t>
            </a:r>
            <a:r>
              <a:rPr lang="ru-RU" dirty="0" err="1">
                <a:solidFill>
                  <a:schemeClr val="tx1"/>
                </a:solidFill>
              </a:rPr>
              <a:t>травмпункт</a:t>
            </a:r>
            <a:r>
              <a:rPr lang="ru-RU" dirty="0">
                <a:solidFill>
                  <a:schemeClr val="tx1"/>
                </a:solidFill>
              </a:rPr>
              <a:t> на работу в приемном отделении той же больницы, где проходишь практику. Практически, никаких знаний я не получил и ни один навык не отработал. Отношение со стороны персонала </a:t>
            </a:r>
            <a:r>
              <a:rPr lang="ru-RU" dirty="0" err="1">
                <a:solidFill>
                  <a:schemeClr val="tx1"/>
                </a:solidFill>
              </a:rPr>
              <a:t>травмпункта</a:t>
            </a:r>
            <a:r>
              <a:rPr lang="ru-RU" dirty="0">
                <a:solidFill>
                  <a:schemeClr val="tx1"/>
                </a:solidFill>
              </a:rPr>
              <a:t> было безразличное, негатива не исходило, однако, доверия тоже не было(мне даже не дали забинтовать палец пациента). В целом, эти 5 дней прошли для меня бесполезно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6797" y="3284984"/>
            <a:ext cx="7848872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Хотелось бы, чтобы разрешали больше делать самим, а не только наблюдать.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005064"/>
            <a:ext cx="7848872" cy="10081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Организовать прохождение практики так же и в </a:t>
            </a:r>
            <a:r>
              <a:rPr lang="ru-RU" dirty="0" err="1">
                <a:solidFill>
                  <a:schemeClr val="tx1"/>
                </a:solidFill>
              </a:rPr>
              <a:t>симуляционном</a:t>
            </a:r>
            <a:r>
              <a:rPr lang="ru-RU" dirty="0">
                <a:solidFill>
                  <a:schemeClr val="tx1"/>
                </a:solidFill>
              </a:rPr>
              <a:t> центре, так как многое из перечня практических навыков невозможно было реализовать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6797" y="5229200"/>
            <a:ext cx="8161667" cy="1224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Считаю, что на практику нужно отправлять студентов после обучения в </a:t>
            </a:r>
            <a:r>
              <a:rPr lang="ru-RU" dirty="0" err="1">
                <a:solidFill>
                  <a:schemeClr val="tx1"/>
                </a:solidFill>
              </a:rPr>
              <a:t>симуляционном</a:t>
            </a:r>
            <a:r>
              <a:rPr lang="ru-RU" dirty="0">
                <a:solidFill>
                  <a:schemeClr val="tx1"/>
                </a:solidFill>
              </a:rPr>
              <a:t> центре, толку для нас, студентов, будет гораздо больше, нежели на экзамене осенью на оценку впервые выполнять некоторые манипуляции</a:t>
            </a:r>
          </a:p>
        </p:txBody>
      </p:sp>
    </p:spTree>
    <p:extLst>
      <p:ext uri="{BB962C8B-B14F-4D97-AF65-F5344CB8AC3E}">
        <p14:creationId xmlns:p14="http://schemas.microsoft.com/office/powerpoint/2010/main" val="6110357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620688"/>
            <a:ext cx="55842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Результаты анкетирования</a:t>
            </a: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базовых руководителей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Picture 2" descr="http://www.r67.nalog.ru/images/r67/%D0%B0%D0%BD%D0%BA%D0%B5%D1%82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023" y="2348880"/>
            <a:ext cx="4075600" cy="2967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9034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528392" cy="574665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35 студентам 3 курса и 3 студентам 4 курса по завершению прохождения практики объявлена благодарность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88640"/>
            <a:ext cx="5256584" cy="67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27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60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Замечания базовых руководителей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255888" cy="5373216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Не все студенты проявляют активность на практике.</a:t>
            </a:r>
            <a:endParaRPr lang="ru-RU" dirty="0"/>
          </a:p>
          <a:p>
            <a:r>
              <a:rPr lang="ru-RU" dirty="0"/>
              <a:t>Незнание </a:t>
            </a:r>
            <a:r>
              <a:rPr lang="ru-RU" dirty="0" smtClean="0"/>
              <a:t>приказы № 1346, стандарты, национальный календарь прививок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(</a:t>
            </a:r>
            <a:r>
              <a:rPr lang="ru-RU" sz="2400" dirty="0" smtClean="0"/>
              <a:t>КГБУЗ КМДКД №1</a:t>
            </a:r>
            <a:r>
              <a:rPr lang="ru-RU" dirty="0" smtClean="0"/>
              <a:t>).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2" descr="C:\Users\Пользователь\Documents\Производств. практика 2 курс\229 Фёдорова Госпиталь для вет.войн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2260" y="3717032"/>
            <a:ext cx="3906245" cy="307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714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22718"/>
            <a:ext cx="8928992" cy="1051560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</a:rPr>
              <a:t>Пожелания базовых руководителей</a:t>
            </a:r>
            <a:r>
              <a:rPr lang="ru-RU" dirty="0" smtClean="0">
                <a:effectLst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61662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3300" dirty="0"/>
              <a:t>Отрабатывать навыки манипуляций, уметь интерпретировать данные исследований в соответствии с клинической картиной заболевания, повышать знания по оказанию медицинской помощи при неотложных состояниях.</a:t>
            </a:r>
          </a:p>
          <a:p>
            <a:pPr lvl="0"/>
            <a:r>
              <a:rPr lang="ru-RU" sz="3300" dirty="0" smtClean="0"/>
              <a:t>Повышение мотивации  </a:t>
            </a:r>
            <a:r>
              <a:rPr lang="ru-RU" sz="3300" dirty="0"/>
              <a:t>к работе </a:t>
            </a:r>
            <a:r>
              <a:rPr lang="ru-RU" sz="3300" dirty="0" smtClean="0"/>
              <a:t>участковыми врачами в практическом здравоохранении в сельской местности.</a:t>
            </a:r>
          </a:p>
          <a:p>
            <a:pPr lvl="0"/>
            <a:r>
              <a:rPr lang="ru-RU" sz="3300" dirty="0" smtClean="0"/>
              <a:t>Оставить интернатуру!!!</a:t>
            </a:r>
            <a:endParaRPr lang="ru-RU" sz="3300" dirty="0"/>
          </a:p>
          <a:p>
            <a:pPr lvl="0"/>
            <a:r>
              <a:rPr lang="ru-RU" sz="3300" dirty="0" smtClean="0"/>
              <a:t>Развивать у студентов чувство долга и ответственности перед пациентами, быть верным клятве врача.</a:t>
            </a:r>
            <a:endParaRPr lang="ru-RU" sz="3300" dirty="0"/>
          </a:p>
          <a:p>
            <a:pPr lvl="0"/>
            <a:r>
              <a:rPr lang="ru-RU" sz="3300" dirty="0"/>
              <a:t>Увеличить </a:t>
            </a:r>
            <a:r>
              <a:rPr lang="ru-RU" sz="3300" dirty="0" smtClean="0"/>
              <a:t>продолжительность практики и занятий по педиатрии, привлекать к занятиям врачей ЛПУ</a:t>
            </a:r>
            <a:endParaRPr lang="ru-RU" sz="33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36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AutoShape 6" descr="https://cloclo11.cloud.mail.ru/thumb/xw1/Camera%20Uploads/IMG_3068.JPG?x-email=taptygina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3317" name="AutoShape 8" descr="https://cloclo11.cloud.mail.ru/thumb/xw1/Camera%20Uploads/IMG_3068.JPG?x-email=taptygina%40mail.ru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3318" name="AutoShape 10" descr="https://cloclo16.cloud.mail.ru/thumb/xw1/Camera%20Uploads/IMG_3047.JPG?x-email=taptygina%40mail.ru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3319" name="AutoShape 12" descr="https://cloclo16.cloud.mail.ru/thumb/xw1/Camera%20Uploads/IMG_3036.JPG?x-email=taptygina%40mail.ru"/>
          <p:cNvSpPr>
            <a:spLocks noChangeAspect="1" noChangeArrowheads="1"/>
          </p:cNvSpPr>
          <p:nvPr/>
        </p:nvSpPr>
        <p:spPr bwMode="auto">
          <a:xfrm>
            <a:off x="155575" y="-4343400"/>
            <a:ext cx="6781800" cy="904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784125" y="804034"/>
            <a:ext cx="7316267" cy="5927540"/>
            <a:chOff x="784125" y="804034"/>
            <a:chExt cx="7316267" cy="5927540"/>
          </a:xfrm>
        </p:grpSpPr>
        <p:pic>
          <p:nvPicPr>
            <p:cNvPr id="13315" name="Picture 3" descr="C:\Users\taptyginaev\Desktop\Фото для презентации Никулиной\IMG_3077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6440" y="896768"/>
              <a:ext cx="2197448" cy="2931257"/>
            </a:xfrm>
            <a:prstGeom prst="rect">
              <a:avLst/>
            </a:prstGeom>
            <a:ln w="2857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0" name="Picture 13" descr="C:\Users\taptyginaev\Desktop\Фото для презентации Никулиной\IMG_3047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6414" y="4077072"/>
              <a:ext cx="3523978" cy="2644342"/>
            </a:xfrm>
            <a:prstGeom prst="rect">
              <a:avLst/>
            </a:prstGeom>
            <a:ln w="2857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1" name="Picture 14" descr="C:\Users\taptyginaev\Desktop\Фото для презентации Никулиной\IMG_3037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391" y="804034"/>
              <a:ext cx="2268800" cy="3023991"/>
            </a:xfrm>
            <a:prstGeom prst="rect">
              <a:avLst/>
            </a:prstGeom>
            <a:ln w="2857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2" name="Picture 12" descr="C:\Users\taptyginaev\Desktop\Фото для презентации Никулиной\IMG_3035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7618" y="804034"/>
              <a:ext cx="2267653" cy="3023991"/>
            </a:xfrm>
            <a:prstGeom prst="rect">
              <a:avLst/>
            </a:prstGeom>
            <a:ln w="2857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3" name="Picture 13" descr="C:\Users\taptyginaev\Desktop\Фото для презентации Никулиной\IMG_3042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125" y="4077072"/>
              <a:ext cx="3539945" cy="2654502"/>
            </a:xfrm>
            <a:prstGeom prst="rect">
              <a:avLst/>
            </a:prstGeom>
            <a:ln w="2857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64815" y="66676"/>
            <a:ext cx="8229600" cy="52939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  <a:ea typeface="+mn-ea"/>
                <a:cs typeface="+mn-cs"/>
              </a:rPr>
              <a:t>Спасибо</a:t>
            </a:r>
            <a:r>
              <a:rPr lang="ru-RU" dirty="0" smtClean="0"/>
              <a:t> </a:t>
            </a:r>
            <a:r>
              <a:rPr lang="ru-RU" sz="3600" b="1" dirty="0">
                <a:solidFill>
                  <a:srgbClr val="C00000"/>
                </a:solidFill>
                <a:ea typeface="+mn-ea"/>
                <a:cs typeface="+mn-cs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67226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0688" y="157163"/>
            <a:ext cx="8229600" cy="5391150"/>
          </a:xfrm>
        </p:spPr>
        <p:txBody>
          <a:bodyPr/>
          <a:lstStyle/>
          <a:p>
            <a:pPr eaLnBrk="1" hangingPunct="1">
              <a:lnSpc>
                <a:spcPts val="2600"/>
              </a:lnSpc>
              <a:spcBef>
                <a:spcPts val="0"/>
              </a:spcBef>
              <a:defRPr/>
            </a:pPr>
            <a:r>
              <a:rPr lang="ru-RU" sz="2000" dirty="0" smtClean="0"/>
              <a:t>В соответствии с Приказом Министерства здравоохранения и социального развития Российской Федерации №362н от 16 апреля 2012 года с лечебно-профилактическими учреждениями заключены договора об организации и проведении практики студентов:  </a:t>
            </a:r>
          </a:p>
          <a:p>
            <a:pPr eaLnBrk="1" hangingPunct="1">
              <a:lnSpc>
                <a:spcPts val="2600"/>
              </a:lnSpc>
              <a:spcBef>
                <a:spcPts val="0"/>
              </a:spcBef>
              <a:defRPr/>
            </a:pPr>
            <a:r>
              <a:rPr lang="ru-RU" sz="2000" dirty="0" smtClean="0"/>
              <a:t>с КГБУЗ г. Красноярска –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21 договор</a:t>
            </a:r>
            <a:r>
              <a:rPr lang="ru-RU" sz="2000" dirty="0" smtClean="0"/>
              <a:t>, </a:t>
            </a:r>
          </a:p>
          <a:p>
            <a:pPr eaLnBrk="1" hangingPunct="1">
              <a:lnSpc>
                <a:spcPts val="2600"/>
              </a:lnSpc>
              <a:spcBef>
                <a:spcPts val="0"/>
              </a:spcBef>
              <a:defRPr/>
            </a:pPr>
            <a:r>
              <a:rPr lang="ru-RU" sz="2000" dirty="0" smtClean="0"/>
              <a:t>с КГБУЗ Красноярского края –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55</a:t>
            </a:r>
            <a:r>
              <a:rPr lang="ru-RU" sz="2000" dirty="0" smtClean="0"/>
              <a:t>, в которых прописаны права и обязанности сторон по организации практики студентов.</a:t>
            </a:r>
          </a:p>
        </p:txBody>
      </p:sp>
      <p:pic>
        <p:nvPicPr>
          <p:cNvPr id="15363" name="Picture 2" descr="C:\Users\Пользователь\Documents\Производств. практика 2 курс\2 КУРС КК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55925"/>
            <a:ext cx="7777163" cy="374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957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95288" y="-90488"/>
            <a:ext cx="8229600" cy="1143001"/>
          </a:xfrm>
        </p:spPr>
        <p:txBody>
          <a:bodyPr/>
          <a:lstStyle/>
          <a:p>
            <a:r>
              <a:rPr lang="ru-RU" alt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Электронный модуль по ЛПП</a:t>
            </a:r>
          </a:p>
        </p:txBody>
      </p:sp>
      <p:pic>
        <p:nvPicPr>
          <p:cNvPr id="14339" name="Picture 7" descr="C:\Users\profpraktik\Desktop\ЧЕРНЯЕВА\Скрин шот сайта\Шаг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3644900"/>
            <a:ext cx="6561137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C:\Users\profpraktik\Desktop\ЧЕРНЯЕВА\Скрин шот сайта\Шаг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765175"/>
            <a:ext cx="6084888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87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:\Users\profpraktik\Desktop\ЧЕРНЯЕВА\Скрин шот сайта\Шаг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682625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 descr="C:\Users\profpraktik\Desktop\ЧЕРНЯЕВА\Скрин шот сайта\Шаг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384550"/>
            <a:ext cx="708660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41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8319110"/>
              </p:ext>
            </p:extLst>
          </p:nvPr>
        </p:nvGraphicFramePr>
        <p:xfrm>
          <a:off x="500034" y="1556792"/>
          <a:ext cx="8229600" cy="4247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3814"/>
                <a:gridCol w="1800200"/>
                <a:gridCol w="1944216"/>
                <a:gridCol w="1781370"/>
              </a:tblGrid>
              <a:tr h="4696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3 курс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4 курс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5 курс </a:t>
                      </a:r>
                      <a:endParaRPr lang="ru-RU" dirty="0"/>
                    </a:p>
                  </a:txBody>
                  <a:tcPr/>
                </a:tc>
              </a:tr>
              <a:tr h="714698">
                <a:tc>
                  <a:txBody>
                    <a:bodyPr/>
                    <a:lstStyle/>
                    <a:p>
                      <a:r>
                        <a:rPr lang="ru-RU" dirty="0" smtClean="0"/>
                        <a:t>Клиники г. Красноярска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273 (ц 36)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299( ц 42)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163 (ц 8)</a:t>
                      </a:r>
                      <a:endParaRPr lang="ru-RU" dirty="0"/>
                    </a:p>
                  </a:txBody>
                  <a:tcPr/>
                </a:tc>
              </a:tr>
              <a:tr h="714698">
                <a:tc>
                  <a:txBody>
                    <a:bodyPr/>
                    <a:lstStyle/>
                    <a:p>
                      <a:r>
                        <a:rPr lang="ru-RU" dirty="0" smtClean="0"/>
                        <a:t>Лечебные учреждения Красноярского края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95 (ц 40)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75 (ц 42)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67 (ц 34)</a:t>
                      </a:r>
                      <a:endParaRPr lang="ru-RU" dirty="0"/>
                    </a:p>
                  </a:txBody>
                  <a:tcPr/>
                </a:tc>
              </a:tr>
              <a:tr h="1939895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Лечебные  учреждения РФ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(р. Бурятия, р. Тыва, р. Хакасия, р. Саха,  Иркутская обл. и др.)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58 (ц 13)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44 (ц 18)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43 (ц 13)</a:t>
                      </a:r>
                      <a:endParaRPr lang="ru-RU" dirty="0"/>
                    </a:p>
                  </a:txBody>
                  <a:tcPr/>
                </a:tc>
              </a:tr>
              <a:tr h="408399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Всего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423 (ц89)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418 </a:t>
                      </a:r>
                      <a:r>
                        <a:rPr lang="ru-RU" dirty="0" smtClean="0"/>
                        <a:t>(ц 102)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273 (ц 55)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Распределение студентов 3, 4 и 5 курсов специальности «Лечебное дело» </a:t>
            </a:r>
            <a:r>
              <a:rPr lang="ru-RU" sz="2400" dirty="0" err="1" smtClean="0"/>
              <a:t>КрасГМУ</a:t>
            </a:r>
            <a:r>
              <a:rPr lang="ru-RU" sz="2400" dirty="0" smtClean="0"/>
              <a:t>, в зависимости от места прохождения практики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7859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143000"/>
          </a:xfrm>
        </p:spPr>
        <p:txBody>
          <a:bodyPr>
            <a:normAutofit fontScale="90000"/>
          </a:bodyPr>
          <a:lstStyle/>
          <a:p>
            <a:pPr>
              <a:lnSpc>
                <a:spcPts val="2300"/>
              </a:lnSpc>
            </a:pPr>
            <a:r>
              <a:rPr lang="ru-RU" sz="2700" dirty="0"/>
              <a:t>допуском на экзамен по производственной практике стало заполнение электронной версии дневника и анкеты удовлетворенности студентом прохождения ЛПП на сайте в Электронном модуле «Производственная практика». </a:t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6" y="1268760"/>
            <a:ext cx="8858250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95099"/>
            <a:ext cx="6244555" cy="429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6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Изменен </a:t>
            </a:r>
            <a:r>
              <a:rPr lang="ru-RU" sz="2800" b="1" dirty="0">
                <a:solidFill>
                  <a:srgbClr val="C00000"/>
                </a:solidFill>
              </a:rPr>
              <a:t>порядок проведения экзамена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715" y="1124744"/>
            <a:ext cx="8906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Формула расчёта рейтинга для производственных и преддипломных практик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15" y="1984736"/>
            <a:ext cx="2776109" cy="399607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8316416" y="188640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434369" y="24583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6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845" y="2204863"/>
            <a:ext cx="6012160" cy="366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3" name="Прямоугольник 2"/>
          <p:cNvSpPr/>
          <p:nvPr/>
        </p:nvSpPr>
        <p:spPr>
          <a:xfrm>
            <a:off x="7668344" y="3680128"/>
            <a:ext cx="1368152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 </a:t>
            </a:r>
          </a:p>
          <a:p>
            <a:pPr>
              <a:lnSpc>
                <a:spcPts val="1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6093296"/>
            <a:ext cx="7632848" cy="6258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6093296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Оценка </a:t>
            </a:r>
            <a:r>
              <a:rPr lang="ru-RU" dirty="0"/>
              <a:t>базового руководителя </a:t>
            </a:r>
            <a:r>
              <a:rPr lang="ru-RU" dirty="0" smtClean="0"/>
              <a:t>расценивалась </a:t>
            </a:r>
            <a:r>
              <a:rPr lang="ru-RU" dirty="0"/>
              <a:t>как допуск  к сдаче экзамена (зачет/незачет)</a:t>
            </a:r>
          </a:p>
        </p:txBody>
      </p:sp>
    </p:spTree>
    <p:extLst>
      <p:ext uri="{BB962C8B-B14F-4D97-AF65-F5344CB8AC3E}">
        <p14:creationId xmlns:p14="http://schemas.microsoft.com/office/powerpoint/2010/main" val="335965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11240</TotalTime>
  <Words>2273</Words>
  <Application>Microsoft Office PowerPoint</Application>
  <PresentationFormat>Экран (4:3)</PresentationFormat>
  <Paragraphs>281</Paragraphs>
  <Slides>37</Slides>
  <Notes>5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Итоги летней производственной практики 2016 года</vt:lpstr>
      <vt:lpstr>Нормативные документы</vt:lpstr>
      <vt:lpstr>Презентация PowerPoint</vt:lpstr>
      <vt:lpstr>Презентация PowerPoint</vt:lpstr>
      <vt:lpstr>Электронный модуль по ЛПП</vt:lpstr>
      <vt:lpstr>Презентация PowerPoint</vt:lpstr>
      <vt:lpstr>Распределение студентов 3, 4 и 5 курсов специальности «Лечебное дело» КрасГМУ, в зависимости от места прохождения практики</vt:lpstr>
      <vt:lpstr>допуском на экзамен по производственной практике стало заполнение электронной версии дневника и анкеты удовлетворенности студентом прохождения ЛПП на сайте в Электронном модуле «Производственная практика».  </vt:lpstr>
      <vt:lpstr>Изменен порядок проведения экзамена</vt:lpstr>
      <vt:lpstr>Презентация PowerPoint</vt:lpstr>
      <vt:lpstr>Результаты экзаменов по итогам летней производственной практики</vt:lpstr>
      <vt:lpstr>Средний балл по отдельным практическим навыкам</vt:lpstr>
      <vt:lpstr>Средний балл по отдельным практическим навыкам</vt:lpstr>
      <vt:lpstr>Средний балл по отдельным практическим навыкам</vt:lpstr>
      <vt:lpstr>Анализ неудовлетворительных оценок по ЛПП «Помощник врача амбулаторно-поликлинического учреждения</vt:lpstr>
      <vt:lpstr>Презентация PowerPoint</vt:lpstr>
      <vt:lpstr>Замечания по итогам промежуточной аттестации</vt:lpstr>
      <vt:lpstr>Предложения по устранению замечания по итогам промежуточной аттестации</vt:lpstr>
      <vt:lpstr>Замечания по итогам промежуточной аттестации</vt:lpstr>
      <vt:lpstr>Предложения по устранению замечания по итогам промежуточной аттестации</vt:lpstr>
      <vt:lpstr>Замечания по итогам промежуточной аттестации</vt:lpstr>
      <vt:lpstr>Предложения по устранению замечания по итогам промежуточной аттестации</vt:lpstr>
      <vt:lpstr>Электронная анкета по итогам производственной практики</vt:lpstr>
      <vt:lpstr>Общее впечатление о производственной практике</vt:lpstr>
      <vt:lpstr>В какой степени Вы адаптировались к профессиональной деятельности в процессе производственной практики?</vt:lpstr>
      <vt:lpstr>Отработали ли Вы на практике алгоритм поведения в экстренных ситуациях</vt:lpstr>
      <vt:lpstr>Удовлетворяет ли Вас существующая форма организации и проведения практики?</vt:lpstr>
      <vt:lpstr>Как бы Вы охарактеризовали свою активность в процессе производственной практики</vt:lpstr>
      <vt:lpstr>В процессе прохождения практики имел возможность отрабатывать практические навыки на больных</vt:lpstr>
      <vt:lpstr>В процессе прохождения производственной практики выполнял поручения, не связанные с программой практики</vt:lpstr>
      <vt:lpstr>Комментарии студентов</vt:lpstr>
      <vt:lpstr>Комментарии студентов</vt:lpstr>
      <vt:lpstr>Презентация PowerPoint</vt:lpstr>
      <vt:lpstr>35 студентам 3 курса и 3 студентам 4 курса по завершению прохождения практики объявлена благодарность</vt:lpstr>
      <vt:lpstr>Замечания базовых руководителей</vt:lpstr>
      <vt:lpstr>Пожелания базовых руководителей: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летних производственных практик</dc:title>
  <dc:creator>1234</dc:creator>
  <cp:lastModifiedBy>AVN</cp:lastModifiedBy>
  <cp:revision>195</cp:revision>
  <dcterms:created xsi:type="dcterms:W3CDTF">2013-09-24T09:22:14Z</dcterms:created>
  <dcterms:modified xsi:type="dcterms:W3CDTF">2016-10-12T04:56:41Z</dcterms:modified>
</cp:coreProperties>
</file>