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2" r:id="rId9"/>
    <p:sldId id="281" r:id="rId10"/>
    <p:sldId id="267" r:id="rId11"/>
    <p:sldId id="270" r:id="rId12"/>
    <p:sldId id="268" r:id="rId13"/>
    <p:sldId id="271" r:id="rId14"/>
    <p:sldId id="269" r:id="rId15"/>
    <p:sldId id="266" r:id="rId16"/>
    <p:sldId id="273" r:id="rId17"/>
    <p:sldId id="274" r:id="rId18"/>
    <p:sldId id="282" r:id="rId19"/>
    <p:sldId id="275" r:id="rId20"/>
    <p:sldId id="278" r:id="rId21"/>
    <p:sldId id="283" r:id="rId22"/>
    <p:sldId id="277" r:id="rId23"/>
    <p:sldId id="276" r:id="rId24"/>
    <p:sldId id="280" r:id="rId25"/>
    <p:sldId id="261" r:id="rId26"/>
    <p:sldId id="262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A5B10-3498-4FB4-9280-56DDD4535F0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C126-9650-4E1F-AF30-8DFE9A449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2C126-9650-4E1F-AF30-8DFE9A4491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72816"/>
            <a:ext cx="6984776" cy="259767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Современные методы обезболивания в терапевтической стоматологии. Показания к </a:t>
            </a:r>
            <a:r>
              <a:rPr lang="ru-RU" sz="2800" dirty="0" smtClean="0"/>
              <a:t>применению.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509120"/>
            <a:ext cx="6172200" cy="1371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Выполнил ординатор </a:t>
            </a:r>
          </a:p>
          <a:p>
            <a:pPr algn="r"/>
            <a:r>
              <a:rPr lang="ru-RU" dirty="0"/>
              <a:t>кафедры стоматологии ИПО</a:t>
            </a:r>
          </a:p>
          <a:p>
            <a:pPr algn="r"/>
            <a:r>
              <a:rPr lang="ru-RU" dirty="0"/>
              <a:t>по специальности «стоматология терапевтическая»</a:t>
            </a:r>
          </a:p>
          <a:p>
            <a:pPr algn="r"/>
            <a:r>
              <a:rPr lang="ru-RU" dirty="0"/>
              <a:t>Баранова Софья Олеговна</a:t>
            </a:r>
          </a:p>
          <a:p>
            <a:pPr algn="r"/>
            <a:r>
              <a:rPr lang="ru-RU" dirty="0"/>
              <a:t>рецензент к.м.н., доцент </a:t>
            </a:r>
            <a:r>
              <a:rPr lang="ru-RU" dirty="0" err="1"/>
              <a:t>Овчинникова</a:t>
            </a:r>
            <a:r>
              <a:rPr lang="ru-RU" dirty="0"/>
              <a:t> Светлана Анатольевна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6632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600" dirty="0" err="1"/>
              <a:t>Войно-Ясенецкого</a:t>
            </a:r>
            <a:r>
              <a:rPr lang="ru-RU" sz="1600" dirty="0"/>
              <a:t>» </a:t>
            </a:r>
            <a:br>
              <a:rPr lang="ru-RU" sz="1600" dirty="0"/>
            </a:br>
            <a:r>
              <a:rPr lang="ru-RU" sz="1600" dirty="0"/>
              <a:t>Министерства здравоохранения Российской Федерации</a:t>
            </a:r>
            <a:br>
              <a:rPr lang="ru-RU" sz="1600" dirty="0"/>
            </a:br>
            <a:r>
              <a:rPr lang="ru-RU" sz="1600" dirty="0"/>
              <a:t>Кафедра стоматологии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381328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Красноярск, 2022</a:t>
            </a:r>
          </a:p>
        </p:txBody>
      </p:sp>
    </p:spTree>
    <p:extLst>
      <p:ext uri="{BB962C8B-B14F-4D97-AF65-F5344CB8AC3E}">
        <p14:creationId xmlns:p14="http://schemas.microsoft.com/office/powerpoint/2010/main" val="272238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правила проведения инъекционной анестезии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24936" cy="513318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Предварительная аппликационная анестезия.</a:t>
            </a:r>
          </a:p>
          <a:p>
            <a:pPr marL="0" indent="0">
              <a:buNone/>
            </a:pPr>
            <a:r>
              <a:rPr lang="ru-RU" dirty="0" smtClean="0"/>
              <a:t>Специальный </a:t>
            </a:r>
            <a:r>
              <a:rPr lang="ru-RU" dirty="0"/>
              <a:t>гель наносится на слизистую </a:t>
            </a:r>
            <a:r>
              <a:rPr lang="ru-RU" dirty="0" smtClean="0"/>
              <a:t>оболочку в </a:t>
            </a:r>
            <a:r>
              <a:rPr lang="ru-RU" dirty="0"/>
              <a:t>месте проведения инъекции, тем самым </a:t>
            </a:r>
            <a:r>
              <a:rPr lang="ru-RU" dirty="0" smtClean="0"/>
              <a:t>происходит обезболивание </a:t>
            </a:r>
            <a:r>
              <a:rPr lang="ru-RU" dirty="0"/>
              <a:t>слизистой на глубину 1-3 мм, </a:t>
            </a:r>
            <a:r>
              <a:rPr lang="ru-RU" dirty="0" smtClean="0"/>
              <a:t>что приводит </a:t>
            </a:r>
            <a:r>
              <a:rPr lang="ru-RU" dirty="0"/>
              <a:t>к тому что пациент не чувствует </a:t>
            </a:r>
            <a:r>
              <a:rPr lang="ru-RU" dirty="0" smtClean="0"/>
              <a:t>момент </a:t>
            </a:r>
            <a:r>
              <a:rPr lang="ru-RU" dirty="0" err="1" smtClean="0"/>
              <a:t>вкола</a:t>
            </a:r>
            <a:r>
              <a:rPr lang="ru-RU" dirty="0" smtClean="0"/>
              <a:t> </a:t>
            </a:r>
            <a:r>
              <a:rPr lang="ru-RU" dirty="0"/>
              <a:t>иглы при проведении инъекции.</a:t>
            </a:r>
          </a:p>
          <a:p>
            <a:r>
              <a:rPr lang="ru-RU" b="1" dirty="0" smtClean="0"/>
              <a:t>Обработка </a:t>
            </a:r>
            <a:r>
              <a:rPr lang="ru-RU" b="1" dirty="0" err="1"/>
              <a:t>карпулы</a:t>
            </a:r>
            <a:r>
              <a:rPr lang="ru-RU" b="1" dirty="0"/>
              <a:t> 70% спиртом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Гидропрепарирование</a:t>
            </a:r>
            <a:r>
              <a:rPr lang="ru-RU" b="1" dirty="0" smtClean="0"/>
              <a:t> </a:t>
            </a:r>
            <a:r>
              <a:rPr lang="ru-RU" b="1" dirty="0"/>
              <a:t>в процессе продвижения иглы в мягких тканях.</a:t>
            </a:r>
          </a:p>
          <a:p>
            <a:r>
              <a:rPr lang="ru-RU" b="1" dirty="0" smtClean="0"/>
              <a:t>Аспирационная </a:t>
            </a:r>
            <a:r>
              <a:rPr lang="ru-RU" b="1" dirty="0"/>
              <a:t>проба (активная </a:t>
            </a:r>
            <a:r>
              <a:rPr lang="ru-RU" b="1" dirty="0" smtClean="0"/>
              <a:t>или пассивная</a:t>
            </a:r>
            <a:r>
              <a:rPr lang="ru-RU" b="1" dirty="0"/>
              <a:t>).</a:t>
            </a:r>
          </a:p>
          <a:p>
            <a:r>
              <a:rPr lang="ru-RU" b="1" dirty="0" smtClean="0"/>
              <a:t>Однократное </a:t>
            </a:r>
            <a:r>
              <a:rPr lang="ru-RU" b="1" dirty="0"/>
              <a:t>использование игл.</a:t>
            </a:r>
          </a:p>
        </p:txBody>
      </p:sp>
    </p:spTree>
    <p:extLst>
      <p:ext uri="{BB962C8B-B14F-4D97-AF65-F5344CB8AC3E}">
        <p14:creationId xmlns:p14="http://schemas.microsoft.com/office/powerpoint/2010/main" val="206517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правила проведения инъекционной анестезии.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u="sng" dirty="0"/>
              <a:t>Выбор иглы для </a:t>
            </a:r>
            <a:r>
              <a:rPr lang="ru-RU" sz="2900" b="1" u="sng" dirty="0" smtClean="0"/>
              <a:t>анестезии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Длина </a:t>
            </a:r>
            <a:r>
              <a:rPr lang="ru-RU" dirty="0"/>
              <a:t>– чем короче длина, тем </a:t>
            </a:r>
            <a:r>
              <a:rPr lang="ru-RU" dirty="0" smtClean="0"/>
              <a:t>более</a:t>
            </a:r>
            <a:r>
              <a:rPr lang="en-US" dirty="0" smtClean="0"/>
              <a:t> </a:t>
            </a:r>
            <a:r>
              <a:rPr lang="ru-RU" dirty="0" smtClean="0"/>
              <a:t>управляема </a:t>
            </a:r>
            <a:r>
              <a:rPr lang="ru-RU" dirty="0"/>
              <a:t>игла. Оптимальная длина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позволяющая </a:t>
            </a:r>
            <a:r>
              <a:rPr lang="ru-RU" dirty="0"/>
              <a:t>погрузить иглу на 2/3.</a:t>
            </a:r>
          </a:p>
          <a:p>
            <a:pPr marL="0" indent="0">
              <a:buNone/>
            </a:pPr>
            <a:r>
              <a:rPr lang="ru-RU" dirty="0"/>
              <a:t>Диаметр (наружный) – чем толще </a:t>
            </a:r>
            <a:r>
              <a:rPr lang="ru-RU" dirty="0" smtClean="0"/>
              <a:t>игла,</a:t>
            </a:r>
            <a:r>
              <a:rPr lang="en-US" dirty="0" smtClean="0"/>
              <a:t> </a:t>
            </a:r>
            <a:r>
              <a:rPr lang="ru-RU" dirty="0" smtClean="0"/>
              <a:t>тем </a:t>
            </a:r>
            <a:r>
              <a:rPr lang="ru-RU" dirty="0"/>
              <a:t>она более управляема и </a:t>
            </a:r>
            <a:r>
              <a:rPr lang="ru-RU" dirty="0" smtClean="0"/>
              <a:t>меньше</a:t>
            </a:r>
            <a:r>
              <a:rPr lang="en-US" dirty="0" smtClean="0"/>
              <a:t> </a:t>
            </a:r>
            <a:r>
              <a:rPr lang="ru-RU" dirty="0" smtClean="0"/>
              <a:t>риск </a:t>
            </a:r>
            <a:r>
              <a:rPr lang="ru-RU" dirty="0"/>
              <a:t>попадания внутрь сосудов, но </a:t>
            </a:r>
            <a:r>
              <a:rPr lang="ru-RU" dirty="0" smtClean="0"/>
              <a:t>тем</a:t>
            </a:r>
            <a:r>
              <a:rPr lang="en-US" dirty="0" smtClean="0"/>
              <a:t> </a:t>
            </a:r>
            <a:r>
              <a:rPr lang="ru-RU" dirty="0" smtClean="0"/>
              <a:t>болезненнее </a:t>
            </a:r>
            <a:r>
              <a:rPr lang="ru-RU" dirty="0"/>
              <a:t>инъекция.</a:t>
            </a:r>
          </a:p>
          <a:p>
            <a:pPr marL="0" indent="0">
              <a:buNone/>
            </a:pPr>
            <a:r>
              <a:rPr lang="ru-RU" dirty="0"/>
              <a:t>Диаметр (внутренний) – чем </a:t>
            </a:r>
            <a:r>
              <a:rPr lang="ru-RU" dirty="0" smtClean="0"/>
              <a:t>меньше,</a:t>
            </a:r>
            <a:r>
              <a:rPr lang="en-US" dirty="0" smtClean="0"/>
              <a:t> </a:t>
            </a:r>
            <a:r>
              <a:rPr lang="ru-RU" dirty="0" smtClean="0"/>
              <a:t>тем </a:t>
            </a:r>
            <a:r>
              <a:rPr lang="ru-RU" dirty="0"/>
              <a:t>больше давление при инъекции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выше </a:t>
            </a:r>
            <a:r>
              <a:rPr lang="ru-RU" dirty="0"/>
              <a:t>вероятность перекрытия тканями – выше риск </a:t>
            </a:r>
            <a:r>
              <a:rPr lang="ru-RU" dirty="0" smtClean="0"/>
              <a:t>ложноотрицательной</a:t>
            </a:r>
            <a:r>
              <a:rPr lang="en-US" dirty="0" smtClean="0"/>
              <a:t> </a:t>
            </a:r>
            <a:r>
              <a:rPr lang="ru-RU" dirty="0" smtClean="0"/>
              <a:t>аспирационной </a:t>
            </a:r>
            <a:r>
              <a:rPr lang="ru-RU" dirty="0"/>
              <a:t>пробы.</a:t>
            </a:r>
          </a:p>
          <a:p>
            <a:pPr marL="0" indent="0">
              <a:buNone/>
            </a:pPr>
            <a:r>
              <a:rPr lang="ru-RU" dirty="0"/>
              <a:t>Обработка кончика иглы (острота, покрытие)</a:t>
            </a:r>
          </a:p>
          <a:p>
            <a:pPr marL="0" indent="0">
              <a:buNone/>
            </a:pPr>
            <a:r>
              <a:rPr lang="ru-RU" dirty="0"/>
              <a:t>Срез: для легкого продвижения </a:t>
            </a:r>
            <a:r>
              <a:rPr lang="ru-RU" dirty="0" smtClean="0"/>
              <a:t>под</a:t>
            </a:r>
            <a:r>
              <a:rPr lang="en-US" dirty="0" smtClean="0"/>
              <a:t> </a:t>
            </a:r>
            <a:r>
              <a:rPr lang="ru-RU" dirty="0" smtClean="0"/>
              <a:t>надкостницу </a:t>
            </a:r>
            <a:r>
              <a:rPr lang="ru-RU" dirty="0"/>
              <a:t>– короткий (70°) и </a:t>
            </a:r>
            <a:r>
              <a:rPr lang="ru-RU" dirty="0" smtClean="0"/>
              <a:t>средний</a:t>
            </a:r>
            <a:r>
              <a:rPr lang="en-US" dirty="0" smtClean="0"/>
              <a:t> </a:t>
            </a:r>
            <a:r>
              <a:rPr lang="ru-RU" dirty="0" smtClean="0"/>
              <a:t>(45</a:t>
            </a:r>
            <a:r>
              <a:rPr lang="ru-RU" dirty="0"/>
              <a:t>°), для обезболивания мягких тканей – длинный (10–20°), для </a:t>
            </a:r>
            <a:r>
              <a:rPr lang="ru-RU" dirty="0" smtClean="0"/>
              <a:t>снижения</a:t>
            </a:r>
            <a:r>
              <a:rPr lang="en-US" dirty="0" smtClean="0"/>
              <a:t> </a:t>
            </a:r>
            <a:r>
              <a:rPr lang="ru-RU" dirty="0" smtClean="0"/>
              <a:t>болезненности </a:t>
            </a:r>
            <a:r>
              <a:rPr lang="ru-RU" dirty="0"/>
              <a:t>– </a:t>
            </a:r>
            <a:r>
              <a:rPr lang="ru-RU" dirty="0" err="1"/>
              <a:t>мультисрез</a:t>
            </a:r>
            <a:r>
              <a:rPr lang="ru-RU" dirty="0"/>
              <a:t> (</a:t>
            </a:r>
            <a:r>
              <a:rPr lang="ru-RU" dirty="0" smtClean="0"/>
              <a:t>сложный,</a:t>
            </a:r>
            <a:r>
              <a:rPr lang="en-US" dirty="0" smtClean="0"/>
              <a:t> </a:t>
            </a:r>
            <a:r>
              <a:rPr lang="ru-RU" dirty="0" smtClean="0"/>
              <a:t>тройной).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 smtClean="0"/>
              <a:t>Основные </a:t>
            </a:r>
            <a:r>
              <a:rPr lang="ru-RU" b="1" u="sng" dirty="0"/>
              <a:t>направления </a:t>
            </a:r>
            <a:r>
              <a:rPr lang="ru-RU" b="1" u="sng" dirty="0" smtClean="0"/>
              <a:t>профилактики</a:t>
            </a:r>
            <a:r>
              <a:rPr lang="en-US" b="1" u="sng" dirty="0" smtClean="0"/>
              <a:t> </a:t>
            </a:r>
            <a:r>
              <a:rPr lang="ru-RU" b="1" u="sng" dirty="0" smtClean="0"/>
              <a:t>осложнений </a:t>
            </a:r>
            <a:r>
              <a:rPr lang="ru-RU" b="1" u="sng" dirty="0"/>
              <a:t>при проведении анестезии</a:t>
            </a:r>
          </a:p>
          <a:p>
            <a:pPr marL="0" indent="0">
              <a:buNone/>
            </a:pPr>
            <a:r>
              <a:rPr lang="ru-RU" dirty="0"/>
              <a:t> Тщательный сбор анамнеза со своевременным заполнением медицинской</a:t>
            </a:r>
          </a:p>
          <a:p>
            <a:pPr marL="0" indent="0">
              <a:buNone/>
            </a:pPr>
            <a:r>
              <a:rPr lang="ru-RU" dirty="0"/>
              <a:t>документации.</a:t>
            </a:r>
          </a:p>
          <a:p>
            <a:pPr marL="0" indent="0">
              <a:buNone/>
            </a:pPr>
            <a:r>
              <a:rPr lang="ru-RU" dirty="0"/>
              <a:t> Оценка общего состояния </a:t>
            </a:r>
            <a:r>
              <a:rPr lang="ru-RU" dirty="0" smtClean="0"/>
              <a:t>пациента и </a:t>
            </a:r>
            <a:r>
              <a:rPr lang="ru-RU" dirty="0"/>
              <a:t>его динамический контроль.</a:t>
            </a:r>
          </a:p>
          <a:p>
            <a:pPr marL="0" indent="0">
              <a:buNone/>
            </a:pPr>
            <a:r>
              <a:rPr lang="ru-RU" dirty="0"/>
              <a:t> Рациональный выбор метода анестезии и лекарственного средства.</a:t>
            </a:r>
          </a:p>
          <a:p>
            <a:pPr marL="0" indent="0">
              <a:buNone/>
            </a:pPr>
            <a:r>
              <a:rPr lang="ru-RU" dirty="0"/>
              <a:t> Корректная техника анестезии.</a:t>
            </a:r>
          </a:p>
        </p:txBody>
      </p:sp>
    </p:spTree>
    <p:extLst>
      <p:ext uri="{BB962C8B-B14F-4D97-AF65-F5344CB8AC3E}">
        <p14:creationId xmlns:p14="http://schemas.microsoft.com/office/powerpoint/2010/main" val="5379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87208" cy="652934"/>
          </a:xfrm>
        </p:spPr>
        <p:txBody>
          <a:bodyPr/>
          <a:lstStyle/>
          <a:p>
            <a:r>
              <a:rPr lang="ru-RU" dirty="0"/>
              <a:t>Инфильтрационная анестезия.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96944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Применяется </a:t>
            </a:r>
            <a:r>
              <a:rPr lang="ru-RU" dirty="0"/>
              <a:t>для лечения зубов верхней </a:t>
            </a:r>
            <a:r>
              <a:rPr lang="ru-RU" dirty="0" smtClean="0"/>
              <a:t>и нижней </a:t>
            </a:r>
            <a:r>
              <a:rPr lang="ru-RU" dirty="0"/>
              <a:t>челюсти. </a:t>
            </a:r>
            <a:r>
              <a:rPr lang="ru-RU" dirty="0" smtClean="0"/>
              <a:t>Чаще используется для обезболивания на верхней челюсти (за счет ее анатомических особенностей) или в дополнение проводниковой анестезии на нижней челюсти.</a:t>
            </a:r>
          </a:p>
          <a:p>
            <a:pPr marL="0" indent="0">
              <a:buNone/>
            </a:pPr>
            <a:r>
              <a:rPr lang="ru-RU" u="sng" dirty="0"/>
              <a:t>Сравнительными преимуществами инфильтрационной анестезии являются следующие:</a:t>
            </a:r>
          </a:p>
          <a:p>
            <a:pPr marL="0" indent="0">
              <a:buNone/>
            </a:pPr>
            <a:r>
              <a:rPr lang="ru-RU" dirty="0"/>
              <a:t>– более простая техника проведения обезболивания, не требующая продолжительного обучения очень точному подведению кончика иглы к </a:t>
            </a:r>
            <a:r>
              <a:rPr lang="ru-RU" dirty="0" smtClean="0"/>
              <a:t>определенному анатомическому </a:t>
            </a:r>
            <a:r>
              <a:rPr lang="ru-RU" dirty="0"/>
              <a:t>месту (целевому пункту), где располагается нервный ствол;</a:t>
            </a:r>
          </a:p>
          <a:p>
            <a:pPr marL="0" indent="0">
              <a:buNone/>
            </a:pPr>
            <a:r>
              <a:rPr lang="ru-RU" dirty="0"/>
              <a:t>– значительно меньшее количество травматических осложнений в результате того, что при инфильтрационном обезболивании игла вводится, как правило, не </a:t>
            </a:r>
            <a:r>
              <a:rPr lang="ru-RU" dirty="0" smtClean="0"/>
              <a:t>глубоко. Благодаря </a:t>
            </a:r>
            <a:r>
              <a:rPr lang="ru-RU" dirty="0"/>
              <a:t>тому, что в периферических тканях диаметр кровеносных сосудов не большой, при </a:t>
            </a:r>
            <a:r>
              <a:rPr lang="ru-RU" dirty="0" smtClean="0"/>
              <a:t>инфильтрационной анестезии </a:t>
            </a:r>
            <a:r>
              <a:rPr lang="ru-RU" dirty="0"/>
              <a:t>существенно меньше риск внутрисосудистого введения </a:t>
            </a:r>
            <a:r>
              <a:rPr lang="ru-RU" dirty="0" smtClean="0"/>
              <a:t>растворов местных </a:t>
            </a:r>
            <a:r>
              <a:rPr lang="ru-RU" dirty="0"/>
              <a:t>анестетиков;</a:t>
            </a:r>
          </a:p>
          <a:p>
            <a:pPr marL="0" indent="0">
              <a:buNone/>
            </a:pPr>
            <a:r>
              <a:rPr lang="ru-RU" dirty="0"/>
              <a:t>– инфильтрационная анестезия имеет преимущества перед </a:t>
            </a:r>
            <a:r>
              <a:rPr lang="ru-RU" dirty="0" smtClean="0"/>
              <a:t>проводниковой при </a:t>
            </a:r>
            <a:r>
              <a:rPr lang="ru-RU" dirty="0"/>
              <a:t>обезболивании тканей, иннервация которых осуществляется веточками </a:t>
            </a:r>
            <a:r>
              <a:rPr lang="ru-RU" dirty="0" smtClean="0"/>
              <a:t>от нескольких </a:t>
            </a:r>
            <a:r>
              <a:rPr lang="ru-RU" dirty="0"/>
              <a:t>нервов. Фронтальные группы зубов на верхней и нижней </a:t>
            </a:r>
            <a:r>
              <a:rPr lang="ru-RU" dirty="0" smtClean="0"/>
              <a:t>челюстях имеют </a:t>
            </a:r>
            <a:r>
              <a:rPr lang="ru-RU" dirty="0"/>
              <a:t>иннервацию от соответствующих нервов с левой и правой стороны. Поэтому при проводниковом обезболивании одного фронтального зуба необходимо введение </a:t>
            </a:r>
            <a:r>
              <a:rPr lang="ru-RU" dirty="0" err="1"/>
              <a:t>местноанестезирующего</a:t>
            </a:r>
            <a:r>
              <a:rPr lang="ru-RU" dirty="0"/>
              <a:t> раствора с обеих сторон, тогда как </a:t>
            </a:r>
            <a:r>
              <a:rPr lang="ru-RU" dirty="0" smtClean="0"/>
              <a:t>при инфильтрационном </a:t>
            </a:r>
            <a:r>
              <a:rPr lang="ru-RU" dirty="0"/>
              <a:t>обезболивании — только у верхушки его корня.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730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/>
          <a:lstStyle/>
          <a:p>
            <a:r>
              <a:rPr lang="ru-RU" dirty="0" smtClean="0"/>
              <a:t>Инфильтрационная анестезия.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136904" cy="3296194"/>
          </a:xfrm>
        </p:spPr>
        <p:txBody>
          <a:bodyPr>
            <a:normAutofit/>
          </a:bodyPr>
          <a:lstStyle/>
          <a:p>
            <a:r>
              <a:rPr lang="ru-RU" dirty="0"/>
              <a:t>Инъекция проводится с вестибулярной стороны, </a:t>
            </a:r>
            <a:r>
              <a:rPr lang="ru-RU" dirty="0" err="1"/>
              <a:t>вкол</a:t>
            </a:r>
            <a:r>
              <a:rPr lang="ru-RU" dirty="0"/>
              <a:t> иглы в переходную складку, продвижение в проекцию верхушки корня, положение иглы под углом 45° к кости. Вводится 0,3–0,8 мл препарата </a:t>
            </a:r>
            <a:r>
              <a:rPr lang="ru-RU" dirty="0" err="1"/>
              <a:t>артикаина</a:t>
            </a:r>
            <a:r>
              <a:rPr lang="ru-RU" dirty="0"/>
              <a:t> на 1 зуб. </a:t>
            </a:r>
            <a:endParaRPr lang="ru-RU" dirty="0" smtClean="0"/>
          </a:p>
          <a:p>
            <a:r>
              <a:rPr lang="ru-RU" dirty="0" smtClean="0"/>
              <a:t>Стоит </a:t>
            </a:r>
            <a:r>
              <a:rPr lang="ru-RU" dirty="0"/>
              <a:t>отметить, что для адекватной анестезии моляров нижней челюсти, необходимо провести проводниковую или </a:t>
            </a:r>
            <a:r>
              <a:rPr lang="ru-RU" dirty="0" err="1"/>
              <a:t>периодонтальную</a:t>
            </a:r>
            <a:r>
              <a:rPr lang="ru-RU" dirty="0"/>
              <a:t> анестезию.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00" y="4293096"/>
            <a:ext cx="5882655" cy="24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3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</p:spPr>
        <p:txBody>
          <a:bodyPr/>
          <a:lstStyle/>
          <a:p>
            <a:r>
              <a:rPr lang="ru-RU" dirty="0" err="1"/>
              <a:t>Периодонтальная</a:t>
            </a:r>
            <a:r>
              <a:rPr lang="ru-RU" dirty="0"/>
              <a:t> анестезия.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80920" cy="54932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Данный вид </a:t>
            </a:r>
            <a:r>
              <a:rPr lang="ru-RU" dirty="0"/>
              <a:t>анестезии применяется для </a:t>
            </a:r>
            <a:r>
              <a:rPr lang="ru-RU" dirty="0" smtClean="0"/>
              <a:t>лечения всех </a:t>
            </a:r>
            <a:r>
              <a:rPr lang="ru-RU" dirty="0"/>
              <a:t>зубов. К </a:t>
            </a:r>
            <a:r>
              <a:rPr lang="ru-RU" dirty="0" err="1"/>
              <a:t>периодонтальной</a:t>
            </a:r>
            <a:r>
              <a:rPr lang="ru-RU" dirty="0"/>
              <a:t> </a:t>
            </a:r>
            <a:r>
              <a:rPr lang="ru-RU" dirty="0" smtClean="0"/>
              <a:t>анестезии принято </a:t>
            </a:r>
            <a:r>
              <a:rPr lang="ru-RU" dirty="0"/>
              <a:t>относить </a:t>
            </a:r>
            <a:r>
              <a:rPr lang="ru-RU" dirty="0" err="1"/>
              <a:t>интрасептальную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интралигаментарную</a:t>
            </a:r>
            <a:r>
              <a:rPr lang="ru-RU" dirty="0" smtClean="0"/>
              <a:t> </a:t>
            </a:r>
            <a:r>
              <a:rPr lang="ru-RU" dirty="0"/>
              <a:t>анестезию.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Интрасептальная</a:t>
            </a:r>
            <a:r>
              <a:rPr lang="ru-RU" dirty="0"/>
              <a:t> анестезия – </a:t>
            </a:r>
            <a:r>
              <a:rPr lang="ru-RU" dirty="0" err="1" smtClean="0"/>
              <a:t>вкол</a:t>
            </a:r>
            <a:r>
              <a:rPr lang="ru-RU" dirty="0" smtClean="0"/>
              <a:t> иглы </a:t>
            </a:r>
            <a:r>
              <a:rPr lang="ru-RU" dirty="0"/>
              <a:t>под прямым углом к </a:t>
            </a:r>
            <a:r>
              <a:rPr lang="ru-RU" dirty="0" smtClean="0"/>
              <a:t>поверхности, посередине </a:t>
            </a:r>
            <a:r>
              <a:rPr lang="ru-RU" dirty="0"/>
              <a:t>между двумя зубами </a:t>
            </a:r>
            <a:r>
              <a:rPr lang="ru-RU" dirty="0" smtClean="0"/>
              <a:t>на уровне </a:t>
            </a:r>
            <a:r>
              <a:rPr lang="ru-RU" dirty="0"/>
              <a:t>вершины межзубной перегородки. Количество препарата </a:t>
            </a:r>
            <a:r>
              <a:rPr lang="ru-RU" dirty="0" err="1"/>
              <a:t>артикаина</a:t>
            </a:r>
            <a:r>
              <a:rPr lang="ru-RU" dirty="0"/>
              <a:t> </a:t>
            </a:r>
            <a:r>
              <a:rPr lang="ru-RU" dirty="0" smtClean="0"/>
              <a:t>– 0,2–0,4 </a:t>
            </a:r>
            <a:r>
              <a:rPr lang="ru-RU" dirty="0"/>
              <a:t>мл.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Интралигаментарная</a:t>
            </a:r>
            <a:r>
              <a:rPr lang="ru-RU" dirty="0"/>
              <a:t> анестезия </a:t>
            </a:r>
            <a:r>
              <a:rPr lang="ru-RU" dirty="0" smtClean="0"/>
              <a:t>– антисептическая </a:t>
            </a:r>
            <a:r>
              <a:rPr lang="ru-RU" dirty="0"/>
              <a:t>обработка зубодесневой бороздки, </a:t>
            </a:r>
            <a:r>
              <a:rPr lang="ru-RU" dirty="0" err="1"/>
              <a:t>вкол</a:t>
            </a:r>
            <a:r>
              <a:rPr lang="ru-RU" dirty="0"/>
              <a:t> иглы под углом </a:t>
            </a:r>
            <a:r>
              <a:rPr lang="ru-RU" dirty="0" smtClean="0"/>
              <a:t>30° к </a:t>
            </a:r>
            <a:r>
              <a:rPr lang="ru-RU" dirty="0"/>
              <a:t>длинной оси зуба, продвижение </a:t>
            </a:r>
            <a:r>
              <a:rPr lang="ru-RU" dirty="0" smtClean="0"/>
              <a:t>на 1–3 </a:t>
            </a:r>
            <a:r>
              <a:rPr lang="ru-RU" dirty="0"/>
              <a:t>мм до ощущения </a:t>
            </a:r>
            <a:r>
              <a:rPr lang="ru-RU" dirty="0" smtClean="0"/>
              <a:t>сопротивления. Анестетик </a:t>
            </a:r>
            <a:r>
              <a:rPr lang="ru-RU" dirty="0"/>
              <a:t>вводится медленно, </a:t>
            </a:r>
            <a:r>
              <a:rPr lang="ru-RU" dirty="0" smtClean="0"/>
              <a:t>скорость введения </a:t>
            </a:r>
            <a:r>
              <a:rPr lang="ru-RU" dirty="0"/>
              <a:t>0,12–0,18 мл / 7 сек </a:t>
            </a:r>
            <a:r>
              <a:rPr lang="ru-RU" dirty="0" smtClean="0"/>
              <a:t>на один корень</a:t>
            </a:r>
            <a:r>
              <a:rPr lang="ru-RU" dirty="0"/>
              <a:t>. После завершения </a:t>
            </a:r>
            <a:r>
              <a:rPr lang="ru-RU" dirty="0" smtClean="0"/>
              <a:t>инъекции иглу </a:t>
            </a:r>
            <a:r>
              <a:rPr lang="ru-RU" dirty="0"/>
              <a:t>можно доставать спустя 10–15 </a:t>
            </a:r>
            <a:r>
              <a:rPr lang="ru-RU" dirty="0" smtClean="0"/>
              <a:t>секунд.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Преимущества </a:t>
            </a:r>
            <a:r>
              <a:rPr lang="ru-RU" dirty="0" err="1" smtClean="0"/>
              <a:t>периодонтальной</a:t>
            </a:r>
            <a:r>
              <a:rPr lang="ru-RU" dirty="0" smtClean="0"/>
              <a:t> анестезии</a:t>
            </a:r>
            <a:r>
              <a:rPr lang="ru-RU" dirty="0"/>
              <a:t>:</a:t>
            </a:r>
          </a:p>
          <a:p>
            <a:r>
              <a:rPr lang="ru-RU" dirty="0" smtClean="0"/>
              <a:t>Минимальный </a:t>
            </a:r>
            <a:r>
              <a:rPr lang="ru-RU" dirty="0"/>
              <a:t>латентный период (&lt;</a:t>
            </a:r>
            <a:r>
              <a:rPr lang="ru-RU" dirty="0" smtClean="0"/>
              <a:t>1 мин</a:t>
            </a:r>
            <a:r>
              <a:rPr lang="ru-RU" dirty="0"/>
              <a:t>).</a:t>
            </a:r>
          </a:p>
          <a:p>
            <a:r>
              <a:rPr lang="ru-RU" dirty="0" smtClean="0"/>
              <a:t>Максимальный </a:t>
            </a:r>
            <a:r>
              <a:rPr lang="ru-RU" dirty="0"/>
              <a:t>эффект </a:t>
            </a:r>
            <a:r>
              <a:rPr lang="ru-RU" dirty="0" smtClean="0"/>
              <a:t>развивается сразу </a:t>
            </a:r>
            <a:r>
              <a:rPr lang="ru-RU" dirty="0"/>
              <a:t>и длится 20 </a:t>
            </a:r>
            <a:r>
              <a:rPr lang="ru-RU" dirty="0" smtClean="0"/>
              <a:t>минут.</a:t>
            </a:r>
          </a:p>
          <a:p>
            <a:r>
              <a:rPr lang="ru-RU" dirty="0" smtClean="0"/>
              <a:t>Процедура </a:t>
            </a:r>
            <a:r>
              <a:rPr lang="ru-RU" dirty="0"/>
              <a:t>практически безболезненна.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онемения мягких тканей.</a:t>
            </a:r>
          </a:p>
          <a:p>
            <a:r>
              <a:rPr lang="ru-RU" dirty="0" smtClean="0"/>
              <a:t>Минимальное </a:t>
            </a:r>
            <a:r>
              <a:rPr lang="ru-RU" dirty="0"/>
              <a:t>количество </a:t>
            </a:r>
            <a:r>
              <a:rPr lang="ru-RU" dirty="0" smtClean="0"/>
              <a:t>анестетика снижает </a:t>
            </a:r>
            <a:r>
              <a:rPr lang="ru-RU" dirty="0"/>
              <a:t>вероятность побочных </a:t>
            </a:r>
            <a:r>
              <a:rPr lang="ru-RU" dirty="0" smtClean="0"/>
              <a:t>реакций, что </a:t>
            </a:r>
            <a:r>
              <a:rPr lang="ru-RU" dirty="0"/>
              <a:t>важно при наличии </a:t>
            </a:r>
            <a:r>
              <a:rPr lang="ru-RU" dirty="0" smtClean="0"/>
              <a:t>сопутствующей патологии</a:t>
            </a:r>
            <a:r>
              <a:rPr lang="ru-RU" dirty="0"/>
              <a:t>.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лечения зубов </a:t>
            </a:r>
            <a:r>
              <a:rPr lang="ru-RU" dirty="0" smtClean="0"/>
              <a:t>четырех квадрантов </a:t>
            </a:r>
            <a:r>
              <a:rPr lang="ru-RU" dirty="0"/>
              <a:t>в одно посещение.</a:t>
            </a:r>
          </a:p>
          <a:p>
            <a:pPr marL="0" indent="0">
              <a:buNone/>
            </a:pPr>
            <a:r>
              <a:rPr lang="ru-RU" dirty="0"/>
              <a:t>Ограничения </a:t>
            </a:r>
            <a:r>
              <a:rPr lang="ru-RU" dirty="0" err="1" smtClean="0"/>
              <a:t>периодонтальной</a:t>
            </a:r>
            <a:r>
              <a:rPr lang="ru-RU" dirty="0" smtClean="0"/>
              <a:t> анестезии</a:t>
            </a:r>
            <a:r>
              <a:rPr lang="ru-RU" dirty="0"/>
              <a:t>: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патологического кармана.</a:t>
            </a:r>
          </a:p>
          <a:p>
            <a:r>
              <a:rPr lang="ru-RU" dirty="0" smtClean="0"/>
              <a:t>Острые </a:t>
            </a:r>
            <a:r>
              <a:rPr lang="ru-RU" dirty="0"/>
              <a:t>или обострения </a:t>
            </a:r>
            <a:r>
              <a:rPr lang="ru-RU" dirty="0" smtClean="0"/>
              <a:t>заболеваний маргинального </a:t>
            </a:r>
            <a:r>
              <a:rPr lang="ru-RU" dirty="0"/>
              <a:t>периодонта.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в анамнезе эндокардита</a:t>
            </a:r>
          </a:p>
        </p:txBody>
      </p:sp>
    </p:spTree>
    <p:extLst>
      <p:ext uri="{BB962C8B-B14F-4D97-AF65-F5344CB8AC3E}">
        <p14:creationId xmlns:p14="http://schemas.microsoft.com/office/powerpoint/2010/main" val="201251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06090"/>
          </a:xfrm>
        </p:spPr>
        <p:txBody>
          <a:bodyPr/>
          <a:lstStyle/>
          <a:p>
            <a:r>
              <a:rPr lang="ru-RU" dirty="0"/>
              <a:t>ПРОВОДНИКОВАЯ АНЕСТЕЗИЯ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7848872" cy="5349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терапевтической практике </a:t>
            </a:r>
            <a:r>
              <a:rPr lang="ru-RU" dirty="0" smtClean="0"/>
              <a:t>применяется в основном для </a:t>
            </a:r>
            <a:r>
              <a:rPr lang="ru-RU" dirty="0"/>
              <a:t>лечения моляров нижней челюсти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Под проводниковой анестезией понимается непосредственное подведение </a:t>
            </a:r>
            <a:r>
              <a:rPr lang="ru-RU" dirty="0"/>
              <a:t>анестетика к нервному стволу </a:t>
            </a:r>
            <a:r>
              <a:rPr lang="ru-RU" dirty="0" smtClean="0"/>
              <a:t>, которое</a:t>
            </a:r>
            <a:r>
              <a:rPr lang="ru-RU" dirty="0"/>
              <a:t>, осуществляя блокаду нервной </a:t>
            </a:r>
            <a:r>
              <a:rPr lang="ru-RU" dirty="0" smtClean="0"/>
              <a:t>проводимости, вызывает </a:t>
            </a:r>
            <a:r>
              <a:rPr lang="ru-RU" dirty="0"/>
              <a:t>обратимое выключение болевой чувствительности </a:t>
            </a:r>
            <a:r>
              <a:rPr lang="ru-RU" dirty="0" smtClean="0"/>
              <a:t>в области</a:t>
            </a:r>
            <a:r>
              <a:rPr lang="ru-RU" dirty="0"/>
              <a:t>, иннервируемой этим нервом.</a:t>
            </a:r>
          </a:p>
          <a:p>
            <a:pPr marL="0" indent="0">
              <a:buNone/>
            </a:pPr>
            <a:r>
              <a:rPr lang="ru-RU" dirty="0"/>
              <a:t>Нервные стволы при проводниковом </a:t>
            </a:r>
            <a:r>
              <a:rPr lang="ru-RU" dirty="0" smtClean="0"/>
              <a:t>обезболивание блокируют </a:t>
            </a:r>
            <a:r>
              <a:rPr lang="ru-RU" dirty="0"/>
              <a:t>или в месте выхода их из костной ткани или </a:t>
            </a:r>
            <a:r>
              <a:rPr lang="ru-RU" dirty="0" smtClean="0"/>
              <a:t>перед входом </a:t>
            </a:r>
            <a:r>
              <a:rPr lang="ru-RU" dirty="0"/>
              <a:t>в неё.</a:t>
            </a:r>
          </a:p>
          <a:p>
            <a:pPr marL="0" indent="0">
              <a:buNone/>
            </a:pPr>
            <a:r>
              <a:rPr lang="ru-RU" dirty="0"/>
              <a:t>Проводниковое обезболивание позволяет </a:t>
            </a:r>
            <a:r>
              <a:rPr lang="ru-RU" dirty="0" smtClean="0"/>
              <a:t>выключить болевую </a:t>
            </a:r>
            <a:r>
              <a:rPr lang="ru-RU" dirty="0"/>
              <a:t>чувствительность на значительном </a:t>
            </a:r>
            <a:r>
              <a:rPr lang="ru-RU" dirty="0" smtClean="0"/>
              <a:t>участке верхней </a:t>
            </a:r>
            <a:r>
              <a:rPr lang="ru-RU" dirty="0"/>
              <a:t>или нижней челюсти и прилежащих </a:t>
            </a:r>
            <a:r>
              <a:rPr lang="ru-RU" dirty="0" smtClean="0"/>
              <a:t>мягких тканей</a:t>
            </a:r>
            <a:r>
              <a:rPr lang="ru-RU" dirty="0"/>
              <a:t>. В связи с этим оно имеет преимущество </a:t>
            </a:r>
            <a:r>
              <a:rPr lang="ru-RU" dirty="0" smtClean="0"/>
              <a:t>перед инфильтрационным </a:t>
            </a:r>
            <a:r>
              <a:rPr lang="ru-RU" dirty="0"/>
              <a:t>обезболиванием. Место </a:t>
            </a:r>
            <a:r>
              <a:rPr lang="ru-RU" dirty="0" err="1"/>
              <a:t>вкола</a:t>
            </a:r>
            <a:r>
              <a:rPr lang="ru-RU" dirty="0"/>
              <a:t> иглы на коже лица или </a:t>
            </a:r>
            <a:r>
              <a:rPr lang="ru-RU" dirty="0" smtClean="0"/>
              <a:t>слизистой оболочке </a:t>
            </a:r>
            <a:r>
              <a:rPr lang="ru-RU" dirty="0"/>
              <a:t>рта определяют по легко </a:t>
            </a:r>
            <a:r>
              <a:rPr lang="ru-RU" dirty="0" smtClean="0"/>
              <a:t>доступным анатомическим </a:t>
            </a:r>
            <a:r>
              <a:rPr lang="ru-RU" dirty="0"/>
              <a:t>ориентирам.</a:t>
            </a:r>
          </a:p>
        </p:txBody>
      </p:sp>
    </p:spTree>
    <p:extLst>
      <p:ext uri="{BB962C8B-B14F-4D97-AF65-F5344CB8AC3E}">
        <p14:creationId xmlns:p14="http://schemas.microsoft.com/office/powerpoint/2010/main" val="72039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634082"/>
          </a:xfrm>
        </p:spPr>
        <p:txBody>
          <a:bodyPr/>
          <a:lstStyle/>
          <a:p>
            <a:r>
              <a:rPr lang="ru-RU" dirty="0" smtClean="0"/>
              <a:t>Проводниковая анестезия.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80920" cy="587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преимуществами проводниковой анестезии являются:</a:t>
            </a:r>
          </a:p>
          <a:p>
            <a:pPr marL="0" indent="0">
              <a:buNone/>
            </a:pPr>
            <a:r>
              <a:rPr lang="ru-RU" dirty="0"/>
              <a:t>– возможность ограничиться небольшим количеством уколов (чаще одним) для обезболивания обширных областей ткани, иннервируемых блокируемым нервом, что снижает риск возникновения </a:t>
            </a:r>
            <a:r>
              <a:rPr lang="ru-RU" dirty="0" err="1"/>
              <a:t>постинъекционных</a:t>
            </a:r>
            <a:r>
              <a:rPr lang="ru-RU" dirty="0"/>
              <a:t> травматических осложнений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 возможность использовать небольшое количество </a:t>
            </a:r>
            <a:r>
              <a:rPr lang="ru-RU" dirty="0" err="1"/>
              <a:t>местноанестезирующего</a:t>
            </a:r>
            <a:r>
              <a:rPr lang="ru-RU" dirty="0"/>
              <a:t> раствора, что снижает риск возникновения местных и системных токсических реакций;</a:t>
            </a:r>
          </a:p>
          <a:p>
            <a:pPr marL="0" indent="0">
              <a:buNone/>
            </a:pPr>
            <a:r>
              <a:rPr lang="ru-RU" dirty="0"/>
              <a:t>– более полное и продолжительное обезболивание при </a:t>
            </a:r>
            <a:r>
              <a:rPr lang="ru-RU" dirty="0" smtClean="0"/>
              <a:t>проводниковой анестезии </a:t>
            </a:r>
            <a:r>
              <a:rPr lang="ru-RU" dirty="0"/>
              <a:t>за счет более высокой концентрации местного анестетика в </a:t>
            </a:r>
            <a:r>
              <a:rPr lang="ru-RU" dirty="0" smtClean="0"/>
              <a:t>области нервов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отсутствие деформации тканей в месте предстоящей операции;</a:t>
            </a:r>
          </a:p>
          <a:p>
            <a:pPr marL="0" indent="0">
              <a:buNone/>
            </a:pPr>
            <a:r>
              <a:rPr lang="ru-RU" dirty="0"/>
              <a:t>– возможность вводить местный анестетик вне воспалительного </a:t>
            </a:r>
            <a:r>
              <a:rPr lang="ru-RU" dirty="0" err="1" smtClean="0"/>
              <a:t>очага,где</a:t>
            </a:r>
            <a:r>
              <a:rPr lang="ru-RU" dirty="0" smtClean="0"/>
              <a:t> </a:t>
            </a:r>
            <a:r>
              <a:rPr lang="ru-RU" dirty="0"/>
              <a:t>его активность снижается;</a:t>
            </a:r>
          </a:p>
          <a:p>
            <a:pPr marL="0" indent="0">
              <a:buNone/>
            </a:pPr>
            <a:r>
              <a:rPr lang="ru-RU" dirty="0"/>
              <a:t>– у пациентов пожилого и старческого возраста проводниковая </a:t>
            </a:r>
            <a:r>
              <a:rPr lang="ru-RU" dirty="0" smtClean="0"/>
              <a:t>анестезия является </a:t>
            </a:r>
            <a:r>
              <a:rPr lang="ru-RU" dirty="0"/>
              <a:t>способом выбора не только при операциях на нижней челюсти, но и </a:t>
            </a:r>
            <a:r>
              <a:rPr lang="ru-RU" dirty="0" smtClean="0"/>
              <a:t>на верхней</a:t>
            </a:r>
            <a:r>
              <a:rPr lang="ru-RU" dirty="0"/>
              <a:t>. Это связано с возрастными изменениями (склерозом) в костных стенках альвеолярного отростка, при которых происходит сужение и </a:t>
            </a:r>
            <a:r>
              <a:rPr lang="ru-RU" dirty="0" smtClean="0"/>
              <a:t>облитерация костных </a:t>
            </a:r>
            <a:r>
              <a:rPr lang="ru-RU" dirty="0"/>
              <a:t>отверстий и канальцев;</a:t>
            </a:r>
          </a:p>
          <a:p>
            <a:pPr marL="0" indent="0">
              <a:buNone/>
            </a:pPr>
            <a:r>
              <a:rPr lang="ru-RU" dirty="0"/>
              <a:t>– благодаря тому, что введенный </a:t>
            </a:r>
            <a:r>
              <a:rPr lang="ru-RU" dirty="0" err="1"/>
              <a:t>местноанестезирующий</a:t>
            </a:r>
            <a:r>
              <a:rPr lang="ru-RU" dirty="0"/>
              <a:t> раствор действует не только на чувствительные, но и на вегетативные нервные волокна, которые, как правило, проходят в составе нервного ствола, проводниковое обезболивание сопровождается уменьшением слюноотделения, что улучшает клинические условия работы в полости рта.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6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31224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Анестезия </a:t>
            </a:r>
            <a:r>
              <a:rPr lang="ru-RU" dirty="0" err="1"/>
              <a:t>мандибулярная</a:t>
            </a:r>
            <a:r>
              <a:rPr lang="ru-RU" dirty="0"/>
              <a:t> (</a:t>
            </a:r>
            <a:r>
              <a:rPr lang="ru-RU" dirty="0" err="1"/>
              <a:t>внутриротовой</a:t>
            </a:r>
            <a:r>
              <a:rPr lang="ru-RU" dirty="0"/>
              <a:t> </a:t>
            </a:r>
            <a:r>
              <a:rPr lang="ru-RU" dirty="0" err="1"/>
              <a:t>аподактильный</a:t>
            </a:r>
            <a:r>
              <a:rPr lang="ru-RU" dirty="0"/>
              <a:t> способ)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08912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выполнении анестезии основным ориентиром является </a:t>
            </a:r>
            <a:r>
              <a:rPr lang="ru-RU" dirty="0" err="1"/>
              <a:t>крыловиднонижнечелюстная</a:t>
            </a:r>
            <a:r>
              <a:rPr lang="ru-RU" dirty="0"/>
              <a:t> складка. При широко открытом рте больного шприц располагают на уровне </a:t>
            </a:r>
            <a:r>
              <a:rPr lang="ru-RU" dirty="0" err="1"/>
              <a:t>премоляров</a:t>
            </a:r>
            <a:r>
              <a:rPr lang="ru-RU" dirty="0"/>
              <a:t> или первого моляра противоположной стороны.</a:t>
            </a:r>
          </a:p>
          <a:p>
            <a:r>
              <a:rPr lang="ru-RU" dirty="0" err="1"/>
              <a:t>Вкол</a:t>
            </a:r>
            <a:r>
              <a:rPr lang="ru-RU" dirty="0"/>
              <a:t> иглы производят в наружный скат складки на границе нижней и </a:t>
            </a:r>
            <a:r>
              <a:rPr lang="ru-RU" dirty="0" smtClean="0"/>
              <a:t>средней трети </a:t>
            </a:r>
            <a:r>
              <a:rPr lang="ru-RU" dirty="0"/>
              <a:t>ее. Иглу продвигают до контакта с костной тканью, а затем шприц переводят на </a:t>
            </a:r>
            <a:r>
              <a:rPr lang="ru-RU" dirty="0" err="1"/>
              <a:t>премоляры</a:t>
            </a:r>
            <a:r>
              <a:rPr lang="ru-RU" dirty="0"/>
              <a:t> стороны анестезии и продолжают продвигать иглу </a:t>
            </a:r>
            <a:r>
              <a:rPr lang="ru-RU" dirty="0" smtClean="0"/>
              <a:t>вдоль кости </a:t>
            </a:r>
            <a:r>
              <a:rPr lang="ru-RU" dirty="0"/>
              <a:t>на глубину 1,5–2 см. Вводят 1,5–2 мл </a:t>
            </a:r>
            <a:r>
              <a:rPr lang="ru-RU" dirty="0" err="1"/>
              <a:t>Артикаина</a:t>
            </a:r>
            <a:r>
              <a:rPr lang="ru-RU" dirty="0"/>
              <a:t>, 3–5 мл </a:t>
            </a:r>
            <a:r>
              <a:rPr lang="ru-RU" dirty="0" err="1"/>
              <a:t>Лидокаина</a:t>
            </a:r>
            <a:r>
              <a:rPr lang="ru-RU" dirty="0"/>
              <a:t>, </a:t>
            </a:r>
            <a:r>
              <a:rPr lang="ru-RU" dirty="0" err="1"/>
              <a:t>Тримекаина</a:t>
            </a:r>
            <a:r>
              <a:rPr lang="ru-RU" dirty="0"/>
              <a:t>, Новокаина.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744416" cy="234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0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47248" cy="72008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Торусальная</a:t>
            </a:r>
            <a:r>
              <a:rPr lang="ru-RU" sz="2800" dirty="0" smtClean="0"/>
              <a:t> анестезия (по </a:t>
            </a:r>
            <a:r>
              <a:rPr lang="ru-RU" sz="2400" dirty="0" err="1" smtClean="0"/>
              <a:t>Вейсбрему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08912" cy="3240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Обезболивание по </a:t>
            </a:r>
            <a:r>
              <a:rPr lang="ru-RU" dirty="0" err="1"/>
              <a:t>Вейсбрему</a:t>
            </a:r>
            <a:r>
              <a:rPr lang="ru-RU" dirty="0"/>
              <a:t> проводится в несколько этапов. Пациент широко открывает рот, чтобы врач мог правильно расположить иглу. Ее необходимо направить перпендикулярно щеке, на уровне моляров. Иглу нужно ввести в латеральный скат крылонижнечелюстной складки до упора с костью челюсти. Уже в процессе движения иглы к кости нужно выпускать анестетик, чтобы он поступал в ткани складки. 2 мл препарата нужно ввести в тот момент, когда игла уже достигла кости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Еще 0,5 мл нужно выпустить из шприца при движении иглы в обратном направлении. Это позволяет заблокировать подъязычный нерв и обезболить подъязычную область. Ориентиром для введения иглы служит жевательная поверхность нижнего коренного зуба.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0462"/>
            <a:ext cx="3240360" cy="24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59216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Анестезия резцовая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Носонебный</a:t>
            </a:r>
            <a:r>
              <a:rPr lang="ru-RU" dirty="0" smtClean="0"/>
              <a:t> </a:t>
            </a:r>
            <a:r>
              <a:rPr lang="ru-RU" dirty="0"/>
              <a:t>нерв можно блокировать </a:t>
            </a:r>
            <a:r>
              <a:rPr lang="ru-RU" dirty="0" err="1"/>
              <a:t>внутриротовым</a:t>
            </a:r>
            <a:r>
              <a:rPr lang="ru-RU" dirty="0"/>
              <a:t> или </a:t>
            </a:r>
            <a:r>
              <a:rPr lang="ru-RU" dirty="0" err="1" smtClean="0"/>
              <a:t>внеротовым</a:t>
            </a:r>
            <a:r>
              <a:rPr lang="ru-RU" dirty="0" smtClean="0"/>
              <a:t> способами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Чаще используют </a:t>
            </a:r>
            <a:r>
              <a:rPr lang="ru-RU" dirty="0" err="1" smtClean="0"/>
              <a:t>внутриротовой</a:t>
            </a:r>
            <a:r>
              <a:rPr lang="ru-RU" dirty="0" smtClean="0"/>
              <a:t> способ. При </a:t>
            </a:r>
            <a:r>
              <a:rPr lang="ru-RU" dirty="0" err="1"/>
              <a:t>внутриротовом</a:t>
            </a:r>
            <a:r>
              <a:rPr lang="ru-RU" dirty="0"/>
              <a:t> способе предварительно проводят аппликационную анестезию, иглу вкалывают у основания резцового сосочка до кости </a:t>
            </a:r>
            <a:r>
              <a:rPr lang="ru-RU" dirty="0" smtClean="0"/>
              <a:t>и медленно </a:t>
            </a:r>
            <a:r>
              <a:rPr lang="ru-RU" dirty="0"/>
              <a:t>вводят 0,1–0,3 мл анестетика (</a:t>
            </a:r>
            <a:r>
              <a:rPr lang="ru-RU" dirty="0" err="1"/>
              <a:t>Артикаин</a:t>
            </a:r>
            <a:r>
              <a:rPr lang="ru-RU" dirty="0"/>
              <a:t>, </a:t>
            </a:r>
            <a:r>
              <a:rPr lang="ru-RU" dirty="0" err="1"/>
              <a:t>Лидокаин</a:t>
            </a:r>
            <a:r>
              <a:rPr lang="ru-RU" dirty="0"/>
              <a:t>, </a:t>
            </a:r>
            <a:r>
              <a:rPr lang="ru-RU" dirty="0" err="1"/>
              <a:t>Тримекаин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4495255" cy="26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0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Узнать о современных методах обезболивания, используемых в терапевтической стоматологии.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-Рассмотреть виды обезболивания</a:t>
            </a:r>
          </a:p>
          <a:p>
            <a:r>
              <a:rPr lang="ru-RU" dirty="0" smtClean="0"/>
              <a:t>-Изучить методики проводимых анестезий</a:t>
            </a:r>
          </a:p>
          <a:p>
            <a:r>
              <a:rPr lang="ru-RU" dirty="0" smtClean="0"/>
              <a:t>-Изучить современный аппараты и методики проведения анестезии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85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152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Анестезия небная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08912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этой анестезии блокируется большой небный нерв. Для этого анестетик надо ввести в область расположения большого небного отверстия. Располагается отверстие на линии соединяющей середины коронок 18 и 28, а при их отсутствии на 0,5 см кпереди от границы твердого и мягкого неба. Чтобы определить проекцию отверстия на слизистую оболочку твердого неба </a:t>
            </a:r>
            <a:r>
              <a:rPr lang="ru-RU" dirty="0" smtClean="0"/>
              <a:t>необходимо провести </a:t>
            </a:r>
            <a:r>
              <a:rPr lang="ru-RU" dirty="0"/>
              <a:t>вторую линию перпендикулярно первой, которая проходит также через 13 или 23. Точка пересечения этих двух линий будет соответствовать проекции большого небного отверстия.</a:t>
            </a:r>
          </a:p>
          <a:p>
            <a:pPr marL="0" indent="0">
              <a:buNone/>
            </a:pPr>
            <a:r>
              <a:rPr lang="ru-RU" dirty="0"/>
              <a:t>При широко открытом рте больного </a:t>
            </a:r>
            <a:r>
              <a:rPr lang="ru-RU" dirty="0" err="1"/>
              <a:t>вкол</a:t>
            </a:r>
            <a:r>
              <a:rPr lang="ru-RU" dirty="0"/>
              <a:t> иглы производят на 1 см кпереди от проекции отверстия на слизистую оболочку. Иглу продвигаем вверх, несколько кзади и кнаружи — до соприкосновения с костью. Вводят 0,1–0,2 </a:t>
            </a:r>
            <a:r>
              <a:rPr lang="ru-RU" dirty="0" smtClean="0"/>
              <a:t>мл </a:t>
            </a:r>
            <a:r>
              <a:rPr lang="ru-RU" dirty="0" err="1" smtClean="0"/>
              <a:t>Артикаина</a:t>
            </a:r>
            <a:r>
              <a:rPr lang="ru-RU" dirty="0"/>
              <a:t>, 0,2–0,3 мл </a:t>
            </a:r>
            <a:r>
              <a:rPr lang="ru-RU" dirty="0" err="1"/>
              <a:t>Лидокаина</a:t>
            </a:r>
            <a:r>
              <a:rPr lang="ru-RU" dirty="0"/>
              <a:t>, </a:t>
            </a:r>
            <a:r>
              <a:rPr lang="ru-RU" dirty="0" err="1"/>
              <a:t>Тримекаина</a:t>
            </a:r>
            <a:r>
              <a:rPr lang="ru-RU" dirty="0"/>
              <a:t>, 0,5 мл Новокаина.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353338"/>
            <a:ext cx="2304256" cy="23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r="30880"/>
          <a:stretch/>
        </p:blipFill>
        <p:spPr bwMode="auto">
          <a:xfrm>
            <a:off x="5939272" y="4209827"/>
            <a:ext cx="20350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7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/>
          <a:lstStyle/>
          <a:p>
            <a:r>
              <a:rPr lang="ru-RU" dirty="0" smtClean="0"/>
              <a:t>Выбор анестетика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136904" cy="5349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А</a:t>
            </a:r>
            <a:r>
              <a:rPr lang="ru-RU" dirty="0" err="1" smtClean="0"/>
              <a:t>ртикаин</a:t>
            </a:r>
            <a:r>
              <a:rPr lang="ru-RU" dirty="0" smtClean="0"/>
              <a:t> </a:t>
            </a:r>
            <a:r>
              <a:rPr lang="ru-RU" dirty="0"/>
              <a:t>в настоящее время является лучшим действующим веществом для местных анестетиков, так как хорошо переносится </a:t>
            </a:r>
            <a:r>
              <a:rPr lang="ru-RU" dirty="0" smtClean="0"/>
              <a:t>и дает </a:t>
            </a:r>
            <a:r>
              <a:rPr lang="ru-RU" dirty="0"/>
              <a:t>глубокий анальгетический эффект.</a:t>
            </a:r>
          </a:p>
          <a:p>
            <a:pPr marL="0" indent="0">
              <a:buNone/>
            </a:pPr>
            <a:r>
              <a:rPr lang="ru-RU" dirty="0"/>
              <a:t>– анестезия </a:t>
            </a:r>
            <a:r>
              <a:rPr lang="ru-RU" dirty="0" err="1"/>
              <a:t>артикаином</a:t>
            </a:r>
            <a:r>
              <a:rPr lang="ru-RU" dirty="0"/>
              <a:t> наступает быстро — в течение 0,3–3 мин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артикаин</a:t>
            </a:r>
            <a:r>
              <a:rPr lang="ru-RU" dirty="0"/>
              <a:t> в 6 раз сильнее новокаина и в 2 раза сильнее </a:t>
            </a:r>
            <a:r>
              <a:rPr lang="ru-RU" dirty="0" err="1"/>
              <a:t>лидокаина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артикаин</a:t>
            </a:r>
            <a:r>
              <a:rPr lang="ru-RU" dirty="0"/>
              <a:t> — низкотоксичный препарат по сравнению с </a:t>
            </a:r>
            <a:r>
              <a:rPr lang="ru-RU" dirty="0" smtClean="0"/>
              <a:t>другими анестетиками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артикаин</a:t>
            </a:r>
            <a:r>
              <a:rPr lang="ru-RU" dirty="0"/>
              <a:t> — наиболее безопасный препарат для беременных и пациентов с сопутствующими заболеваниями сердечно-сосудистой системы по сравнению с другими анестетиками;</a:t>
            </a:r>
          </a:p>
          <a:p>
            <a:pPr marL="0" indent="0">
              <a:buNone/>
            </a:pPr>
            <a:r>
              <a:rPr lang="ru-RU" dirty="0"/>
              <a:t>– хорошая местная и системная переносимость </a:t>
            </a:r>
            <a:r>
              <a:rPr lang="ru-RU" dirty="0" err="1"/>
              <a:t>артикаина</a:t>
            </a:r>
            <a:r>
              <a:rPr lang="ru-RU" dirty="0"/>
              <a:t>, а также отсутствие побочных эффектов в 99,4 % случаев.</a:t>
            </a:r>
          </a:p>
          <a:p>
            <a:pPr marL="0" indent="0">
              <a:buNone/>
            </a:pPr>
            <a:r>
              <a:rPr lang="ru-RU" dirty="0"/>
              <a:t>Все перечисленное дает возможность обходиться значительно меньшим объемом анестетика и, следовательно, меньшей дозой препарата, </a:t>
            </a:r>
            <a:r>
              <a:rPr lang="ru-RU" dirty="0" smtClean="0"/>
              <a:t>что снижает </a:t>
            </a:r>
            <a:r>
              <a:rPr lang="ru-RU" dirty="0"/>
              <a:t>возможность развития осложнений. </a:t>
            </a:r>
          </a:p>
        </p:txBody>
      </p:sp>
    </p:spTree>
    <p:extLst>
      <p:ext uri="{BB962C8B-B14F-4D97-AF65-F5344CB8AC3E}">
        <p14:creationId xmlns:p14="http://schemas.microsoft.com/office/powerpoint/2010/main" val="96061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47248" cy="792088"/>
          </a:xfrm>
        </p:spPr>
        <p:txBody>
          <a:bodyPr/>
          <a:lstStyle/>
          <a:p>
            <a:r>
              <a:rPr lang="ru-RU" dirty="0" smtClean="0"/>
              <a:t>«Компьютерная» (капельная) анестезия.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08912" cy="3240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Компьютерная анестезия – это введение местного обезболивающего препарата с помощью специального электронного устройства, которое считывает ваши индивидуальные показатели: температуру тела, артериальное давление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Препарат вводится в наиболее благоприятный момент, постепенно. </a:t>
            </a:r>
            <a:r>
              <a:rPr lang="ru-RU" dirty="0" smtClean="0"/>
              <a:t>Пациент </a:t>
            </a:r>
            <a:r>
              <a:rPr lang="ru-RU" dirty="0"/>
              <a:t>не </a:t>
            </a:r>
            <a:r>
              <a:rPr lang="ru-RU" dirty="0" smtClean="0"/>
              <a:t>видит </a:t>
            </a:r>
            <a:r>
              <a:rPr lang="ru-RU" dirty="0"/>
              <a:t>иглы и не </a:t>
            </a:r>
            <a:r>
              <a:rPr lang="ru-RU" dirty="0" smtClean="0"/>
              <a:t>испытывает </a:t>
            </a:r>
            <a:r>
              <a:rPr lang="ru-RU" dirty="0"/>
              <a:t>дискомфорта. Компьютерную анестезию проводят беременным женщинам и пациентам с повышенным артериальным давлением, поскольку при таком обезболивании анестетик вводится строго дозированно и в меньшем количестве, чем обычно. Компьютерное обезболивание практически не имеет противопоказаний.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69107"/>
            <a:ext cx="2880320" cy="25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92141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7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47248" cy="922114"/>
          </a:xfrm>
        </p:spPr>
        <p:txBody>
          <a:bodyPr/>
          <a:lstStyle/>
          <a:p>
            <a:r>
              <a:rPr lang="ru-RU" dirty="0"/>
              <a:t>«Компьютерная» (капельная) анестезия.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08912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 помощью автоматизированного устройства «WAND» для местной инъекционной анестезии можно выполнять любые виды местной анестезии. </a:t>
            </a:r>
          </a:p>
          <a:p>
            <a:pPr marL="0" indent="0">
              <a:buNone/>
            </a:pPr>
            <a:r>
              <a:rPr lang="ru-RU" dirty="0"/>
              <a:t>Конструктивно он состоит из блока с индикатором управления, ножной педали, с помощью которой производится подача анестетика, сетевого шнура и набора одноразовых систем. В комплект одноразовой системы входят: картридж для стандартной </a:t>
            </a:r>
            <a:r>
              <a:rPr lang="ru-RU" dirty="0" err="1"/>
              <a:t>карпулы</a:t>
            </a:r>
            <a:r>
              <a:rPr lang="ru-RU" dirty="0"/>
              <a:t> анестетика, капиллярный удлинитель и палочка с иглой.</a:t>
            </a:r>
          </a:p>
          <a:p>
            <a:pPr marL="0" indent="0">
              <a:buNone/>
            </a:pPr>
            <a:r>
              <a:rPr lang="ru-RU" dirty="0"/>
              <a:t>Можно отметить следующие особенности этой системы.</a:t>
            </a:r>
          </a:p>
          <a:p>
            <a:pPr marL="0" indent="0">
              <a:buNone/>
            </a:pPr>
            <a:r>
              <a:rPr lang="ru-RU" dirty="0"/>
              <a:t>1. У больных снижается чувство страха перед инъекцией, так как они не видели перед собой привычной и часто неприятной формы шприца.</a:t>
            </a:r>
          </a:p>
          <a:p>
            <a:pPr marL="0" indent="0">
              <a:buNone/>
            </a:pPr>
            <a:r>
              <a:rPr lang="ru-RU" dirty="0"/>
              <a:t>2. Этот </a:t>
            </a:r>
            <a:r>
              <a:rPr lang="ru-RU" dirty="0" err="1"/>
              <a:t>инъектор</a:t>
            </a:r>
            <a:r>
              <a:rPr lang="ru-RU" dirty="0"/>
              <a:t> позволяет снизить болевые ощущения процедуры за счёт медленной скорости введения анестетика под постоянным давлением, которая задаётся врачом и контролируется автоматически. </a:t>
            </a:r>
          </a:p>
          <a:p>
            <a:pPr marL="0" indent="0">
              <a:buNone/>
            </a:pPr>
            <a:r>
              <a:rPr lang="ru-RU" dirty="0" smtClean="0"/>
              <a:t>3. автоматизация </a:t>
            </a:r>
            <a:r>
              <a:rPr lang="ru-RU" dirty="0"/>
              <a:t>аспирационной </a:t>
            </a:r>
            <a:r>
              <a:rPr lang="ru-RU" dirty="0" smtClean="0"/>
              <a:t>пробы; медленная </a:t>
            </a:r>
            <a:r>
              <a:rPr lang="ru-RU" dirty="0"/>
              <a:t>подача анестетика под постоянным давлением, контролируемым </a:t>
            </a:r>
            <a:r>
              <a:rPr lang="ru-RU" dirty="0" smtClean="0"/>
              <a:t>компьютером; точное </a:t>
            </a:r>
            <a:r>
              <a:rPr lang="ru-RU" dirty="0"/>
              <a:t>дозирование количества </a:t>
            </a:r>
            <a:r>
              <a:rPr lang="ru-RU" dirty="0" smtClean="0"/>
              <a:t>вводимого анестетика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4. инъекционное </a:t>
            </a:r>
            <a:r>
              <a:rPr lang="ru-RU" dirty="0"/>
              <a:t>устройство имеет удобную нетрадиционную форму, напоминающую ручку;</a:t>
            </a:r>
          </a:p>
          <a:p>
            <a:pPr marL="0" indent="0">
              <a:buNone/>
            </a:pPr>
            <a:r>
              <a:rPr lang="ru-RU" dirty="0" smtClean="0"/>
              <a:t>5. защита </a:t>
            </a:r>
            <a:r>
              <a:rPr lang="ru-RU" dirty="0"/>
              <a:t>врача от случайного </a:t>
            </a:r>
            <a:r>
              <a:rPr lang="ru-RU" dirty="0" smtClean="0"/>
              <a:t>инфицирования, так </a:t>
            </a:r>
            <a:r>
              <a:rPr lang="ru-RU" dirty="0"/>
              <a:t>как врач после инъекции погружает иглу в колпачок, устанавливаемый на приборе.</a:t>
            </a:r>
          </a:p>
          <a:p>
            <a:pPr marL="0" indent="0">
              <a:buNone/>
            </a:pPr>
            <a:r>
              <a:rPr lang="ru-RU" dirty="0" smtClean="0"/>
              <a:t>6. одноразовые </a:t>
            </a:r>
            <a:r>
              <a:rPr lang="ru-RU" dirty="0"/>
              <a:t>системы для каждого </a:t>
            </a:r>
            <a:r>
              <a:rPr lang="ru-RU" dirty="0" smtClean="0"/>
              <a:t>пациента. При </a:t>
            </a:r>
            <a:r>
              <a:rPr lang="ru-RU" dirty="0"/>
              <a:t>использовании этой системы </a:t>
            </a:r>
            <a:r>
              <a:rPr lang="ru-RU" dirty="0" smtClean="0"/>
              <a:t>повышается эффективность </a:t>
            </a:r>
            <a:r>
              <a:rPr lang="ru-RU" dirty="0"/>
              <a:t>и безопасность местного обезболивания в амбулаторной стоматологической практике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63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08912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SleeperOne</a:t>
            </a:r>
            <a:r>
              <a:rPr lang="ru-RU" dirty="0"/>
              <a:t>» – электронная система, оптимизирующая проведение любого типа </a:t>
            </a:r>
            <a:r>
              <a:rPr lang="ru-RU" dirty="0" smtClean="0"/>
              <a:t>анестезии.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 работе с этой системой анестетик вводится </a:t>
            </a:r>
            <a:r>
              <a:rPr lang="ru-RU" dirty="0" smtClean="0"/>
              <a:t>под</a:t>
            </a:r>
            <a:r>
              <a:rPr lang="en-US" dirty="0" smtClean="0"/>
              <a:t> </a:t>
            </a:r>
            <a:r>
              <a:rPr lang="ru-RU" dirty="0" smtClean="0"/>
              <a:t>давлением </a:t>
            </a:r>
            <a:r>
              <a:rPr lang="ru-RU" dirty="0"/>
              <a:t>и с правильно подобранной скоростью.</a:t>
            </a:r>
          </a:p>
          <a:p>
            <a:pPr marL="0" indent="0">
              <a:buNone/>
            </a:pPr>
            <a:r>
              <a:rPr lang="ru-RU" dirty="0"/>
              <a:t>Предусмотрен специальный «низкий» режим для работы с детьми. В сочетании с иглами «</a:t>
            </a:r>
            <a:r>
              <a:rPr lang="ru-RU" dirty="0" err="1"/>
              <a:t>Intralig</a:t>
            </a:r>
            <a:r>
              <a:rPr lang="ru-RU" dirty="0"/>
              <a:t>-S» </a:t>
            </a:r>
            <a:r>
              <a:rPr lang="ru-RU" dirty="0" smtClean="0"/>
              <a:t>эта</a:t>
            </a:r>
            <a:r>
              <a:rPr lang="en-US" dirty="0" smtClean="0"/>
              <a:t> </a:t>
            </a:r>
            <a:r>
              <a:rPr lang="ru-RU" dirty="0" smtClean="0"/>
              <a:t>система </a:t>
            </a:r>
            <a:r>
              <a:rPr lang="ru-RU" dirty="0"/>
              <a:t>является наиболее эффективной для </a:t>
            </a:r>
            <a:r>
              <a:rPr lang="ru-RU" dirty="0" err="1"/>
              <a:t>интралигаментарной</a:t>
            </a:r>
            <a:r>
              <a:rPr lang="ru-RU" dirty="0"/>
              <a:t> анестезии. Иглы «</a:t>
            </a:r>
            <a:r>
              <a:rPr lang="ru-RU" dirty="0" err="1"/>
              <a:t>Intralig</a:t>
            </a:r>
            <a:r>
              <a:rPr lang="ru-RU" dirty="0"/>
              <a:t>-S» с двойным острием разрезают ткани </a:t>
            </a:r>
            <a:r>
              <a:rPr lang="ru-RU" dirty="0" smtClean="0"/>
              <a:t>подобно</a:t>
            </a:r>
            <a:r>
              <a:rPr lang="en-US" dirty="0" smtClean="0"/>
              <a:t> </a:t>
            </a:r>
            <a:r>
              <a:rPr lang="ru-RU" dirty="0" smtClean="0"/>
              <a:t>скальпелю,</a:t>
            </a:r>
            <a:r>
              <a:rPr lang="en-US" dirty="0" smtClean="0"/>
              <a:t> </a:t>
            </a:r>
            <a:r>
              <a:rPr lang="ru-RU" dirty="0" smtClean="0"/>
              <a:t>что </a:t>
            </a:r>
            <a:r>
              <a:rPr lang="ru-RU" dirty="0"/>
              <a:t>делает проникновение иглы абсолютно безболезненным для пациента (диаметр 0,3 мм, </a:t>
            </a:r>
            <a:r>
              <a:rPr lang="ru-RU" dirty="0" smtClean="0"/>
              <a:t>длина</a:t>
            </a:r>
            <a:r>
              <a:rPr lang="en-US" dirty="0" smtClean="0"/>
              <a:t> </a:t>
            </a:r>
            <a:r>
              <a:rPr lang="ru-RU" dirty="0" smtClean="0"/>
              <a:t>9 </a:t>
            </a:r>
            <a:r>
              <a:rPr lang="ru-RU" dirty="0"/>
              <a:t>мм</a:t>
            </a:r>
            <a:r>
              <a:rPr lang="ru-RU" dirty="0" smtClean="0"/>
              <a:t>). </a:t>
            </a:r>
            <a:r>
              <a:rPr lang="ru-RU" dirty="0"/>
              <a:t>Данные системы позволяют врачу работать без напряжения, комфортно, избегая неудач и </a:t>
            </a:r>
            <a:r>
              <a:rPr lang="ru-RU" dirty="0" smtClean="0"/>
              <a:t>осложнений,</a:t>
            </a:r>
            <a:r>
              <a:rPr lang="en-US" dirty="0" smtClean="0"/>
              <a:t> </a:t>
            </a:r>
            <a:r>
              <a:rPr lang="ru-RU" dirty="0" smtClean="0"/>
              <a:t>связанных </a:t>
            </a:r>
            <a:r>
              <a:rPr lang="ru-RU" dirty="0"/>
              <a:t>с проведением местной анестезии.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2" y="4221088"/>
            <a:ext cx="3374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13877"/>
            <a:ext cx="4752528" cy="185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2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94122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Использование местной </a:t>
            </a:r>
            <a:r>
              <a:rPr lang="ru-RU" dirty="0" smtClean="0"/>
              <a:t>анестезии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практике врача-стоматолога </a:t>
            </a:r>
            <a:r>
              <a:rPr lang="ru-RU" dirty="0" smtClean="0"/>
              <a:t>позволяет</a:t>
            </a:r>
            <a:r>
              <a:rPr lang="en-US" dirty="0" smtClean="0"/>
              <a:t> </a:t>
            </a:r>
            <a:r>
              <a:rPr lang="ru-RU" dirty="0" smtClean="0"/>
              <a:t>снизить </a:t>
            </a:r>
            <a:r>
              <a:rPr lang="ru-RU" dirty="0"/>
              <a:t>вероятность неотложных </a:t>
            </a:r>
            <a:r>
              <a:rPr lang="ru-RU" dirty="0" smtClean="0"/>
              <a:t>состояний</a:t>
            </a:r>
            <a:r>
              <a:rPr lang="en-US" dirty="0" smtClean="0"/>
              <a:t> </a:t>
            </a:r>
            <a:r>
              <a:rPr lang="ru-RU" dirty="0" smtClean="0"/>
              <a:t>во </a:t>
            </a:r>
            <a:r>
              <a:rPr lang="ru-RU" dirty="0"/>
              <a:t>время приема, обусловленных </a:t>
            </a:r>
            <a:r>
              <a:rPr lang="ru-RU" dirty="0" smtClean="0"/>
              <a:t>выбросом</a:t>
            </a:r>
            <a:r>
              <a:rPr lang="en-US" dirty="0" smtClean="0"/>
              <a:t> </a:t>
            </a:r>
            <a:r>
              <a:rPr lang="ru-RU" dirty="0" smtClean="0"/>
              <a:t>адреналина</a:t>
            </a:r>
            <a:r>
              <a:rPr lang="ru-RU" dirty="0"/>
              <a:t>. Безболезненность </a:t>
            </a:r>
            <a:r>
              <a:rPr lang="ru-RU" dirty="0" smtClean="0"/>
              <a:t>процедуры</a:t>
            </a:r>
            <a:r>
              <a:rPr lang="en-US" dirty="0" smtClean="0"/>
              <a:t> </a:t>
            </a:r>
            <a:r>
              <a:rPr lang="ru-RU" dirty="0" smtClean="0"/>
              <a:t>ведет </a:t>
            </a:r>
            <a:r>
              <a:rPr lang="ru-RU" dirty="0"/>
              <a:t>к установлению контакта с пациентом, способствует нормальному психоэмоциональному состоянию как врача, так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пациента</a:t>
            </a:r>
            <a:r>
              <a:rPr lang="ru-RU" dirty="0"/>
              <a:t>. Лечение без анестезии </a:t>
            </a:r>
            <a:r>
              <a:rPr lang="ru-RU" dirty="0" smtClean="0"/>
              <a:t>должно</a:t>
            </a:r>
            <a:r>
              <a:rPr lang="en-US" dirty="0" smtClean="0"/>
              <a:t> </a:t>
            </a:r>
            <a:r>
              <a:rPr lang="ru-RU" dirty="0" smtClean="0"/>
              <a:t>проводиться </a:t>
            </a:r>
            <a:r>
              <a:rPr lang="ru-RU" dirty="0"/>
              <a:t>только при наличии противопоказаний, в случае отказа пациента и </a:t>
            </a:r>
            <a:r>
              <a:rPr lang="ru-RU" dirty="0" smtClean="0"/>
              <a:t>при</a:t>
            </a:r>
            <a:r>
              <a:rPr lang="en-US" dirty="0" smtClean="0"/>
              <a:t> </a:t>
            </a:r>
            <a:r>
              <a:rPr lang="ru-RU" dirty="0" smtClean="0"/>
              <a:t>уверенности </a:t>
            </a:r>
            <a:r>
              <a:rPr lang="ru-RU" dirty="0"/>
              <a:t>врача в </a:t>
            </a:r>
            <a:r>
              <a:rPr lang="ru-RU" dirty="0" smtClean="0"/>
              <a:t>безболезненности</a:t>
            </a:r>
            <a:r>
              <a:rPr lang="en-US" dirty="0" smtClean="0"/>
              <a:t> </a:t>
            </a:r>
            <a:r>
              <a:rPr lang="ru-RU" dirty="0" smtClean="0"/>
              <a:t>вмешательства </a:t>
            </a:r>
            <a:r>
              <a:rPr lang="ru-RU" dirty="0"/>
              <a:t>(с согласия пациента).</a:t>
            </a:r>
          </a:p>
        </p:txBody>
      </p:sp>
    </p:spTree>
    <p:extLst>
      <p:ext uri="{BB962C8B-B14F-4D97-AF65-F5344CB8AC3E}">
        <p14:creationId xmlns:p14="http://schemas.microsoft.com/office/powerpoint/2010/main" val="1423220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99715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Рабинович С.А. Современные технологии местного обезболивания в стоматологии. – М., 2000. – 144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С.А. Рабинович, Ю.Л. </a:t>
            </a:r>
            <a:r>
              <a:rPr lang="ru-RU" dirty="0" smtClean="0"/>
              <a:t>Васильев Местная </a:t>
            </a:r>
            <a:r>
              <a:rPr lang="ru-RU" dirty="0"/>
              <a:t>анестезия. История и </a:t>
            </a:r>
            <a:r>
              <a:rPr lang="ru-RU" dirty="0" smtClean="0"/>
              <a:t>современность.-Москва</a:t>
            </a:r>
            <a:r>
              <a:rPr lang="ru-RU" dirty="0"/>
              <a:t>, 2016. – 178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Загорский В.А, Макеева И.М., </a:t>
            </a:r>
            <a:r>
              <a:rPr lang="ru-RU" dirty="0" err="1" smtClean="0"/>
              <a:t>Левенец</a:t>
            </a:r>
            <a:r>
              <a:rPr lang="ru-RU" dirty="0" smtClean="0"/>
              <a:t> А.А Основы стоматологии. 5-е изд. –М., Издательский дом БИНОМ, 2022.-432с.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Николаев </a:t>
            </a:r>
            <a:r>
              <a:rPr lang="ru-RU" dirty="0"/>
              <a:t>А.И. Практическая терапевтическая стоматология / А.И. </a:t>
            </a:r>
            <a:r>
              <a:rPr lang="ru-RU" dirty="0" smtClean="0"/>
              <a:t>Николаев. Л.М</a:t>
            </a:r>
            <a:r>
              <a:rPr lang="ru-RU" dirty="0"/>
              <a:t>. Цепов // М.: «</a:t>
            </a:r>
            <a:r>
              <a:rPr lang="ru-RU" dirty="0" err="1"/>
              <a:t>МЕДпресс-информ</a:t>
            </a:r>
            <a:r>
              <a:rPr lang="ru-RU" dirty="0"/>
              <a:t>», 2007. – С. 656-794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Обезболивание и неотложная помощь в амбулаторной стоматологической практике : учебное пособие / С. Т. </a:t>
            </a:r>
            <a:r>
              <a:rPr lang="ru-RU" dirty="0" err="1"/>
              <a:t>Сохов</a:t>
            </a:r>
            <a:r>
              <a:rPr lang="ru-RU" dirty="0"/>
              <a:t> [и др.]. — М.: ГЭОТАР-Медиа, 2019. — 208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Местное обезболивание в стоматологии и челюстно-лицевой хирургии / А.П. </a:t>
            </a:r>
            <a:r>
              <a:rPr lang="ru-RU" dirty="0" err="1"/>
              <a:t>Григорьянц</a:t>
            </a:r>
            <a:r>
              <a:rPr lang="ru-RU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И.В. Марусов, Т.Д. Федосенко, И.Н. Антонова, А.А. </a:t>
            </a:r>
            <a:r>
              <a:rPr lang="ru-RU" dirty="0" err="1"/>
              <a:t>Григорьянц</a:t>
            </a:r>
            <a:r>
              <a:rPr lang="ru-RU" dirty="0"/>
              <a:t>: учебное пособие для </a:t>
            </a:r>
            <a:r>
              <a:rPr lang="ru-RU" dirty="0" smtClean="0"/>
              <a:t>студентов стоматологического </a:t>
            </a:r>
            <a:r>
              <a:rPr lang="ru-RU" dirty="0"/>
              <a:t>факультета и практикующих врачей-стоматологов. - СПб.. Человек, 2017. - 76 с.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https://cyberleninka.ru/article/n/sovremennye-metody-mestnoy-anestezii-v-terapevticheskoy-stomatologii/viewer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82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7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99176" cy="940966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 последние годы произошли значительные изменения в инструментальном обеспечении местной инъекционной анестезии в стоматологии. Это позволяет проводить обезболивание, используя современные методы, гарантирующие его высокую эффективность и безопасность.</a:t>
            </a:r>
          </a:p>
          <a:p>
            <a:pPr marL="0" indent="0">
              <a:buNone/>
            </a:pPr>
            <a:r>
              <a:rPr lang="ru-RU" sz="2000" dirty="0"/>
              <a:t>Лечение кариеса и других заболеваний </a:t>
            </a:r>
            <a:r>
              <a:rPr lang="ru-RU" sz="2000" dirty="0" smtClean="0"/>
              <a:t>зубов</a:t>
            </a:r>
            <a:r>
              <a:rPr lang="en-US" sz="2000" dirty="0" smtClean="0"/>
              <a:t> </a:t>
            </a:r>
            <a:r>
              <a:rPr lang="ru-RU" sz="2000" dirty="0" smtClean="0"/>
              <a:t>(особенно </a:t>
            </a:r>
            <a:r>
              <a:rPr lang="ru-RU" sz="2000" dirty="0"/>
              <a:t>пульпита и периодонтита), как правило, сопровождается болевыми ощущениями большей </a:t>
            </a:r>
            <a:r>
              <a:rPr lang="ru-RU" sz="2000" dirty="0" smtClean="0"/>
              <a:t>или</a:t>
            </a:r>
            <a:r>
              <a:rPr lang="en-US" sz="2000" dirty="0" smtClean="0"/>
              <a:t> </a:t>
            </a:r>
            <a:r>
              <a:rPr lang="ru-RU" sz="2000" dirty="0" smtClean="0"/>
              <a:t>меньшей </a:t>
            </a:r>
            <a:r>
              <a:rPr lang="ru-RU" sz="2000" dirty="0"/>
              <a:t>интенсивности. Поэтому обезболивание </a:t>
            </a:r>
            <a:r>
              <a:rPr lang="ru-RU" sz="2000" dirty="0" smtClean="0"/>
              <a:t>при</a:t>
            </a:r>
            <a:r>
              <a:rPr lang="en-US" sz="2000" dirty="0" smtClean="0"/>
              <a:t> </a:t>
            </a:r>
            <a:r>
              <a:rPr lang="ru-RU" sz="2000" dirty="0" smtClean="0"/>
              <a:t>стоматологических </a:t>
            </a:r>
            <a:r>
              <a:rPr lang="ru-RU" sz="2000" dirty="0"/>
              <a:t>манипуляциях является одной из актуальных проблем терапевтической стоматологии. </a:t>
            </a:r>
            <a:endParaRPr lang="en-US" sz="2000" dirty="0" smtClean="0"/>
          </a:p>
          <a:p>
            <a:r>
              <a:rPr lang="ru-RU" sz="2000" dirty="0" smtClean="0"/>
              <a:t>Оно</a:t>
            </a:r>
            <a:r>
              <a:rPr lang="en-US" sz="2000" dirty="0" smtClean="0"/>
              <a:t> </a:t>
            </a:r>
            <a:r>
              <a:rPr lang="ru-RU" sz="2000" dirty="0" smtClean="0"/>
              <a:t>позволяет </a:t>
            </a:r>
            <a:r>
              <a:rPr lang="ru-RU" sz="2000" dirty="0"/>
              <a:t>устранить боль во время лечения, </a:t>
            </a:r>
            <a:r>
              <a:rPr lang="ru-RU" sz="2000" dirty="0" smtClean="0"/>
              <a:t>уменьшив</a:t>
            </a:r>
            <a:r>
              <a:rPr lang="en-US" sz="2000" dirty="0" smtClean="0"/>
              <a:t> </a:t>
            </a:r>
            <a:r>
              <a:rPr lang="ru-RU" sz="2000" dirty="0" smtClean="0"/>
              <a:t>страх </a:t>
            </a:r>
            <a:r>
              <a:rPr lang="ru-RU" sz="2000" dirty="0"/>
              <a:t>больного перед стоматологическими процедурами. </a:t>
            </a:r>
            <a:endParaRPr lang="en-US" sz="2000" dirty="0" smtClean="0"/>
          </a:p>
          <a:p>
            <a:r>
              <a:rPr lang="ru-RU" sz="2000" dirty="0" smtClean="0"/>
              <a:t>Адекватное </a:t>
            </a:r>
            <a:r>
              <a:rPr lang="ru-RU" sz="2000" dirty="0"/>
              <a:t>обезболивание значительно улучшает состояние больного, что снижает риск </a:t>
            </a:r>
            <a:r>
              <a:rPr lang="ru-RU" sz="2000" dirty="0" smtClean="0"/>
              <a:t>развития</a:t>
            </a:r>
            <a:r>
              <a:rPr lang="en-US" sz="2000" dirty="0" smtClean="0"/>
              <a:t> </a:t>
            </a:r>
            <a:r>
              <a:rPr lang="ru-RU" sz="2000" dirty="0" smtClean="0"/>
              <a:t>осложнений</a:t>
            </a:r>
            <a:r>
              <a:rPr lang="ru-RU" sz="2000" dirty="0"/>
              <a:t>. </a:t>
            </a:r>
            <a:endParaRPr lang="en-US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другой стороны, оно облегчает </a:t>
            </a:r>
            <a:r>
              <a:rPr lang="ru-RU" sz="2000" dirty="0" smtClean="0"/>
              <a:t>работу</a:t>
            </a:r>
            <a:r>
              <a:rPr lang="en-US" sz="2000" dirty="0" smtClean="0"/>
              <a:t> </a:t>
            </a:r>
            <a:r>
              <a:rPr lang="ru-RU" sz="2000" dirty="0" smtClean="0"/>
              <a:t>врача</a:t>
            </a:r>
            <a:r>
              <a:rPr lang="ru-RU" sz="2000" dirty="0"/>
              <a:t>, поскольку он может работать увереннее, качественно выполняя необходимый объем вмешательств.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6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63272" cy="1138138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обезболивания в стоматологической практике: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80920" cy="5349208"/>
          </a:xfrm>
        </p:spPr>
        <p:txBody>
          <a:bodyPr>
            <a:normAutofit/>
          </a:bodyPr>
          <a:lstStyle/>
          <a:p>
            <a:r>
              <a:rPr lang="ru-RU" dirty="0" smtClean="0"/>
              <a:t>Местное</a:t>
            </a:r>
            <a:endParaRPr lang="ru-RU" dirty="0"/>
          </a:p>
          <a:p>
            <a:r>
              <a:rPr lang="ru-RU" dirty="0"/>
              <a:t>Общее</a:t>
            </a:r>
          </a:p>
          <a:p>
            <a:r>
              <a:rPr lang="ru-RU" dirty="0" smtClean="0"/>
              <a:t>Комбинированное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На сегодняшний день </a:t>
            </a:r>
            <a:r>
              <a:rPr lang="ru-RU" dirty="0" smtClean="0"/>
              <a:t>наиболее удобным </a:t>
            </a:r>
            <a:r>
              <a:rPr lang="ru-RU" dirty="0"/>
              <a:t>и распространенным способом </a:t>
            </a:r>
            <a:r>
              <a:rPr lang="ru-RU" dirty="0" smtClean="0"/>
              <a:t>контроля над </a:t>
            </a:r>
            <a:r>
              <a:rPr lang="ru-RU" dirty="0"/>
              <a:t>болью в условиях терапевтического </a:t>
            </a:r>
            <a:r>
              <a:rPr lang="ru-RU" dirty="0" smtClean="0"/>
              <a:t>стоматологического приема </a:t>
            </a:r>
            <a:r>
              <a:rPr lang="ru-RU" dirty="0"/>
              <a:t>остается местная анестезия. </a:t>
            </a:r>
            <a:r>
              <a:rPr lang="ru-RU" dirty="0" smtClean="0"/>
              <a:t>Это обусловлено </a:t>
            </a:r>
            <a:r>
              <a:rPr lang="ru-RU" dirty="0"/>
              <a:t>ее относительной безопасностью, сравнительной легкостью и быстротой выполнения.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48" y="4869160"/>
            <a:ext cx="3024336" cy="18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9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ru-RU" dirty="0"/>
              <a:t>Общее обезболивание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733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Считать общий наркоз выходом в случаях, когда пациент боится лечения, неразумно. Речь идет о серьезной процедуре, для проведения которой должны быть определенные показания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Традиционно к общей анестезии прибегают при проведении серьезной и длительной терапии - удалении нескольких зубов, проведении сложных хирургических манипуляций на челюсти.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общем обезболивании достигается </a:t>
            </a:r>
            <a:r>
              <a:rPr lang="ru-RU" dirty="0" smtClean="0"/>
              <a:t>состояние обратимого </a:t>
            </a:r>
            <a:r>
              <a:rPr lang="ru-RU" dirty="0"/>
              <a:t>торможения ЦНС с помощью лекарственных средств. </a:t>
            </a:r>
            <a:r>
              <a:rPr lang="ru-RU" dirty="0" smtClean="0"/>
              <a:t>Происходит выключение </a:t>
            </a:r>
            <a:r>
              <a:rPr lang="ru-RU" dirty="0"/>
              <a:t>сознания, устранение восприятия болевых </a:t>
            </a:r>
            <a:r>
              <a:rPr lang="ru-RU" dirty="0" smtClean="0"/>
              <a:t>импульсов, подавляются </a:t>
            </a:r>
            <a:r>
              <a:rPr lang="ru-RU" dirty="0"/>
              <a:t>некоторые рефлексы, расслабляются скелетные мышцы.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Показания </a:t>
            </a:r>
            <a:r>
              <a:rPr lang="ru-RU" dirty="0"/>
              <a:t>к общему наркозу в амбулаторных условиях:</a:t>
            </a:r>
          </a:p>
          <a:p>
            <a:r>
              <a:rPr lang="ru-RU" dirty="0"/>
              <a:t>психоэмоциональная неустойчивость пациента</a:t>
            </a:r>
          </a:p>
          <a:p>
            <a:r>
              <a:rPr lang="ru-RU" dirty="0"/>
              <a:t>непереносимость местных анестетиков( невозможность подобрать препараты</a:t>
            </a:r>
          </a:p>
          <a:p>
            <a:pPr marL="0" indent="0">
              <a:buNone/>
            </a:pPr>
            <a:r>
              <a:rPr lang="ru-RU" dirty="0"/>
              <a:t>для другого метода обезболивания)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болевых операций у детей, заболевания ЦНС со снижением</a:t>
            </a:r>
          </a:p>
          <a:p>
            <a:pPr marL="0" indent="0">
              <a:buNone/>
            </a:pPr>
            <a:r>
              <a:rPr lang="ru-RU" dirty="0"/>
              <a:t>интеллекта ( олигофрения, болезнь Дауна, эпилепсия), не позволяющие</a:t>
            </a:r>
          </a:p>
          <a:p>
            <a:pPr marL="0" indent="0">
              <a:buNone/>
            </a:pPr>
            <a:r>
              <a:rPr lang="ru-RU" dirty="0"/>
              <a:t>добиться контакта с пациентом, детский церебральный паралич</a:t>
            </a:r>
          </a:p>
          <a:p>
            <a:r>
              <a:rPr lang="ru-RU" dirty="0"/>
              <a:t>настоятельное желание пациента лечить зубы только под </a:t>
            </a:r>
            <a:r>
              <a:rPr lang="ru-RU" dirty="0" smtClean="0"/>
              <a:t>наркозом(относительно)</a:t>
            </a:r>
          </a:p>
          <a:p>
            <a:pPr marL="0" indent="0" algn="ctr">
              <a:buNone/>
            </a:pPr>
            <a:r>
              <a:rPr lang="ru-RU" b="1" u="sng" dirty="0" smtClean="0"/>
              <a:t>Наркоз </a:t>
            </a:r>
            <a:r>
              <a:rPr lang="ru-RU" b="1" u="sng" dirty="0"/>
              <a:t>в амбулаторных условиях проводится только </a:t>
            </a:r>
            <a:r>
              <a:rPr lang="ru-RU" b="1" u="sng" dirty="0" smtClean="0"/>
              <a:t>квалифицированным анестезиологом</a:t>
            </a:r>
            <a:r>
              <a:rPr lang="ru-RU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7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ru-RU" dirty="0" smtClean="0"/>
              <a:t>Общее обезболивание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27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По способу введения общего анестетика </a:t>
            </a:r>
            <a:r>
              <a:rPr lang="ru-RU" sz="1800" dirty="0" smtClean="0"/>
              <a:t>различают: </a:t>
            </a:r>
          </a:p>
          <a:p>
            <a:r>
              <a:rPr lang="ru-RU" sz="1800" dirty="0" smtClean="0"/>
              <a:t>ингаляционный </a:t>
            </a:r>
            <a:r>
              <a:rPr lang="ru-RU" sz="1800" dirty="0"/>
              <a:t>наркоз</a:t>
            </a:r>
          </a:p>
          <a:p>
            <a:r>
              <a:rPr lang="ru-RU" sz="1800" dirty="0"/>
              <a:t>неингаляционный наркоз</a:t>
            </a:r>
          </a:p>
          <a:p>
            <a:pPr marL="0" indent="0">
              <a:buNone/>
            </a:pPr>
            <a:r>
              <a:rPr lang="ru-RU" sz="1800" dirty="0"/>
              <a:t>При ингаляционном наркозе общие анестетики вводятся </a:t>
            </a:r>
            <a:r>
              <a:rPr lang="ru-RU" sz="1800" dirty="0" smtClean="0"/>
              <a:t>в виде </a:t>
            </a:r>
            <a:r>
              <a:rPr lang="ru-RU" sz="1800" dirty="0"/>
              <a:t>пара или газа </a:t>
            </a:r>
            <a:r>
              <a:rPr lang="ru-RU" sz="1800" dirty="0" smtClean="0"/>
              <a:t>через дыхательные </a:t>
            </a:r>
            <a:r>
              <a:rPr lang="ru-RU" sz="1800" dirty="0"/>
              <a:t>пути с </a:t>
            </a:r>
            <a:r>
              <a:rPr lang="ru-RU" sz="1800" dirty="0" smtClean="0"/>
              <a:t>последующей диффузией </a:t>
            </a:r>
            <a:r>
              <a:rPr lang="ru-RU" sz="1800" dirty="0"/>
              <a:t>из альвеол в кровь. При этом происходит </a:t>
            </a:r>
            <a:r>
              <a:rPr lang="ru-RU" sz="1800" dirty="0" smtClean="0"/>
              <a:t>более быстрое </a:t>
            </a:r>
            <a:r>
              <a:rPr lang="ru-RU" sz="1800" dirty="0"/>
              <a:t>поступление анестетика в кровь по сравнению </a:t>
            </a:r>
            <a:r>
              <a:rPr lang="ru-RU" sz="1800" dirty="0" smtClean="0"/>
              <a:t>с внутривенным </a:t>
            </a:r>
            <a:r>
              <a:rPr lang="ru-RU" sz="1800" dirty="0"/>
              <a:t>введением анестетика. Чаще </a:t>
            </a:r>
            <a:r>
              <a:rPr lang="ru-RU" sz="1800" dirty="0" smtClean="0"/>
              <a:t>используется смесь </a:t>
            </a:r>
            <a:r>
              <a:rPr lang="ru-RU" sz="1800" dirty="0"/>
              <a:t>закиси азота, фторотана и кислорода, а </a:t>
            </a:r>
            <a:r>
              <a:rPr lang="ru-RU" sz="1800" dirty="0" smtClean="0"/>
              <a:t>также </a:t>
            </a:r>
            <a:r>
              <a:rPr lang="ru-RU" sz="1800" dirty="0" err="1" smtClean="0"/>
              <a:t>метоксифлуран</a:t>
            </a:r>
            <a:r>
              <a:rPr lang="ru-RU" sz="1800" dirty="0"/>
              <a:t>, </a:t>
            </a:r>
            <a:r>
              <a:rPr lang="ru-RU" sz="1800" dirty="0" err="1"/>
              <a:t>энфлуран</a:t>
            </a:r>
            <a:r>
              <a:rPr lang="ru-RU" sz="1800" dirty="0"/>
              <a:t>, </a:t>
            </a:r>
            <a:r>
              <a:rPr lang="ru-RU" sz="1800" dirty="0" err="1"/>
              <a:t>изофлуран</a:t>
            </a:r>
            <a:r>
              <a:rPr lang="ru-RU" sz="1800" dirty="0"/>
              <a:t> и др.</a:t>
            </a:r>
          </a:p>
          <a:p>
            <a:pPr marL="0" indent="0">
              <a:buNone/>
            </a:pPr>
            <a:r>
              <a:rPr lang="ru-RU" sz="1800" dirty="0" smtClean="0"/>
              <a:t>Неингаляционная </a:t>
            </a:r>
            <a:r>
              <a:rPr lang="ru-RU" sz="1800" dirty="0"/>
              <a:t>общая анестезия включает в </a:t>
            </a:r>
            <a:r>
              <a:rPr lang="ru-RU" sz="1800" dirty="0" smtClean="0"/>
              <a:t>себя все </a:t>
            </a:r>
            <a:r>
              <a:rPr lang="ru-RU" sz="1800" dirty="0"/>
              <a:t>методы, при которых местный </a:t>
            </a:r>
            <a:r>
              <a:rPr lang="ru-RU" sz="1800" dirty="0" smtClean="0"/>
              <a:t>анестетик поступает </a:t>
            </a:r>
            <a:r>
              <a:rPr lang="ru-RU" sz="1800" dirty="0"/>
              <a:t>в организм не через дыхательные пути </a:t>
            </a:r>
            <a:r>
              <a:rPr lang="ru-RU" sz="1800" dirty="0" smtClean="0"/>
              <a:t>– внутривенная </a:t>
            </a:r>
            <a:r>
              <a:rPr lang="ru-RU" sz="1800" dirty="0"/>
              <a:t>анестезия, </a:t>
            </a:r>
            <a:r>
              <a:rPr lang="ru-RU" sz="1800" dirty="0" smtClean="0"/>
              <a:t>внутримышечная, пероральная</a:t>
            </a:r>
            <a:r>
              <a:rPr lang="ru-RU" sz="1800" dirty="0"/>
              <a:t>, ректальная, а </a:t>
            </a:r>
            <a:r>
              <a:rPr lang="ru-RU" sz="1800" dirty="0" smtClean="0"/>
              <a:t>также немедикаментозные </a:t>
            </a:r>
            <a:r>
              <a:rPr lang="ru-RU" sz="1800" dirty="0" err="1" smtClean="0"/>
              <a:t>электростимуляционные</a:t>
            </a:r>
            <a:r>
              <a:rPr lang="ru-RU" sz="1800" dirty="0" smtClean="0"/>
              <a:t> методы </a:t>
            </a:r>
            <a:r>
              <a:rPr lang="ru-RU" sz="1800" dirty="0"/>
              <a:t>(регионарная </a:t>
            </a:r>
            <a:r>
              <a:rPr lang="ru-RU" sz="1800" dirty="0" err="1" smtClean="0"/>
              <a:t>электроиглоанальгезия</a:t>
            </a:r>
            <a:r>
              <a:rPr lang="ru-RU" sz="1800" dirty="0" smtClean="0"/>
              <a:t>, центральная </a:t>
            </a:r>
            <a:r>
              <a:rPr lang="ru-RU" sz="1800" dirty="0" err="1"/>
              <a:t>электростимуляционная</a:t>
            </a:r>
            <a:r>
              <a:rPr lang="ru-RU" sz="1800" dirty="0"/>
              <a:t> анестезия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r>
              <a:rPr lang="ru-RU" sz="1800" dirty="0" smtClean="0"/>
              <a:t>Общее обезболивание позволяет проводить лечение большого количества зубов за один раз, этот факт может иметь большое значение при выборе метода.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330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/>
          <a:lstStyle/>
          <a:p>
            <a:r>
              <a:rPr lang="ru-RU" dirty="0" smtClean="0"/>
              <a:t>Местное обезболивание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349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/>
              <a:t>Местное обезболивание - такие </a:t>
            </a:r>
            <a:r>
              <a:rPr lang="ru-RU" sz="2000" dirty="0" smtClean="0"/>
              <a:t>методы воздействия </a:t>
            </a:r>
            <a:r>
              <a:rPr lang="ru-RU" sz="2000" dirty="0"/>
              <a:t>на ткани определенной области </a:t>
            </a:r>
            <a:r>
              <a:rPr lang="ru-RU" sz="2000" dirty="0" smtClean="0"/>
              <a:t>тела человека</a:t>
            </a:r>
            <a:r>
              <a:rPr lang="ru-RU" sz="2000" dirty="0"/>
              <a:t>, которые не выключают сознания </a:t>
            </a:r>
            <a:r>
              <a:rPr lang="ru-RU" sz="2000" dirty="0" smtClean="0"/>
              <a:t>и вызывают </a:t>
            </a:r>
            <a:r>
              <a:rPr lang="ru-RU" sz="2000" dirty="0"/>
              <a:t>потерю болевой </a:t>
            </a:r>
            <a:r>
              <a:rPr lang="ru-RU" sz="2000" dirty="0" smtClean="0"/>
              <a:t>чувствительности тканей </a:t>
            </a:r>
            <a:r>
              <a:rPr lang="ru-RU" sz="2000" dirty="0"/>
              <a:t>этой области.</a:t>
            </a:r>
          </a:p>
          <a:p>
            <a:pPr marL="0" indent="0">
              <a:buNone/>
            </a:pPr>
            <a:r>
              <a:rPr lang="ru-RU" sz="2000" b="1" dirty="0"/>
              <a:t>Ведущий метод обезболивания в стоматологии.</a:t>
            </a:r>
          </a:p>
          <a:p>
            <a:pPr marL="0" indent="0">
              <a:buNone/>
            </a:pPr>
            <a:r>
              <a:rPr lang="ru-RU" sz="2000" dirty="0"/>
              <a:t>Показан во всех случаях при </a:t>
            </a:r>
            <a:r>
              <a:rPr lang="ru-RU" sz="2000" dirty="0" smtClean="0"/>
              <a:t>выполнении стоматологических вмешательств, сопровождающихся </a:t>
            </a:r>
            <a:r>
              <a:rPr lang="ru-RU" sz="2000" dirty="0"/>
              <a:t>болевой реакцией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Методы местной </a:t>
            </a:r>
            <a:r>
              <a:rPr lang="ru-RU" sz="2000" dirty="0" smtClean="0"/>
              <a:t>анестезии: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инъекционный (инфильтрационная </a:t>
            </a:r>
            <a:r>
              <a:rPr lang="ru-RU" sz="2000" dirty="0" smtClean="0"/>
              <a:t>анестезия, проводниковая анестезия, </a:t>
            </a:r>
            <a:r>
              <a:rPr lang="ru-RU" sz="2000" dirty="0" err="1" smtClean="0"/>
              <a:t>интрасептальная</a:t>
            </a:r>
            <a:r>
              <a:rPr lang="ru-RU" sz="2000" dirty="0" smtClean="0"/>
              <a:t> анестезия);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</a:t>
            </a:r>
            <a:r>
              <a:rPr lang="ru-RU" sz="2000" dirty="0" err="1"/>
              <a:t>неинъекционный</a:t>
            </a:r>
            <a:r>
              <a:rPr lang="ru-RU" sz="2000" dirty="0"/>
              <a:t> (химический, физический, </a:t>
            </a:r>
            <a:r>
              <a:rPr lang="ru-RU" sz="2000" dirty="0" err="1"/>
              <a:t>физикохимический</a:t>
            </a:r>
            <a:r>
              <a:rPr lang="ru-RU" sz="2000" dirty="0"/>
              <a:t> методы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dirty="0" err="1"/>
              <a:t>Неинъекционными</a:t>
            </a:r>
            <a:r>
              <a:rPr lang="ru-RU" sz="2000" dirty="0"/>
              <a:t> методами местной </a:t>
            </a:r>
            <a:r>
              <a:rPr lang="ru-RU" sz="2000" dirty="0" smtClean="0"/>
              <a:t>анестезии называются такие, которые </a:t>
            </a:r>
            <a:r>
              <a:rPr lang="ru-RU" sz="2000" dirty="0"/>
              <a:t>о</a:t>
            </a:r>
            <a:r>
              <a:rPr lang="ru-RU" sz="2000" dirty="0" smtClean="0"/>
              <a:t>беспечивают поверхностное </a:t>
            </a:r>
            <a:r>
              <a:rPr lang="ru-RU" sz="2000" dirty="0"/>
              <a:t>обезболивание тканей без </a:t>
            </a:r>
            <a:r>
              <a:rPr lang="ru-RU" sz="2000" dirty="0" smtClean="0"/>
              <a:t>инъекции (вливания</a:t>
            </a:r>
            <a:r>
              <a:rPr lang="ru-RU" sz="2000" dirty="0"/>
              <a:t>) в них обезболивающих веществ:</a:t>
            </a:r>
          </a:p>
          <a:p>
            <a:pPr marL="0" indent="0">
              <a:buNone/>
            </a:pPr>
            <a:r>
              <a:rPr lang="ru-RU" sz="2000" dirty="0"/>
              <a:t>- химический (аппликационный);</a:t>
            </a:r>
          </a:p>
          <a:p>
            <a:pPr marL="0" indent="0">
              <a:buNone/>
            </a:pPr>
            <a:r>
              <a:rPr lang="ru-RU" sz="2000" dirty="0"/>
              <a:t>- физический (охлаждение);</a:t>
            </a:r>
          </a:p>
          <a:p>
            <a:pPr marL="0" indent="0">
              <a:buNone/>
            </a:pPr>
            <a:r>
              <a:rPr lang="ru-RU" sz="2000" dirty="0"/>
              <a:t>- физико-химический (электрофорез).</a:t>
            </a:r>
          </a:p>
        </p:txBody>
      </p:sp>
    </p:spTree>
    <p:extLst>
      <p:ext uri="{BB962C8B-B14F-4D97-AF65-F5344CB8AC3E}">
        <p14:creationId xmlns:p14="http://schemas.microsoft.com/office/powerpoint/2010/main" val="64797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/>
          <a:lstStyle/>
          <a:p>
            <a:r>
              <a:rPr lang="ru-RU" dirty="0" smtClean="0"/>
              <a:t>Местное обезболивание.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52928" cy="5277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Инъекционными методами местной анестезии называют методы, при которых раствор анестетика вводится в ткани с помощью полой иглы на шприце или специальном аппарате, или высокого давления (</a:t>
            </a:r>
            <a:r>
              <a:rPr lang="ru-RU" dirty="0" err="1"/>
              <a:t>безыгольный</a:t>
            </a:r>
            <a:r>
              <a:rPr lang="ru-RU" dirty="0"/>
              <a:t> способ) и при этом характеризуются безболезненностью самой инъекции, быстрым наступлением анестезии и минимальным расходом раствора анестетика.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5787"/>
            <a:ext cx="2808312" cy="229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439207" cy="195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3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r>
              <a:rPr lang="ru-RU" dirty="0" err="1" smtClean="0"/>
              <a:t>Безыгольная</a:t>
            </a:r>
            <a:r>
              <a:rPr lang="ru-RU" dirty="0" smtClean="0"/>
              <a:t> анестезия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52928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"ИНЖЕКС" – это многоразовый (9 000 инъекций) </a:t>
            </a:r>
            <a:r>
              <a:rPr lang="ru-RU" dirty="0" err="1"/>
              <a:t>безыгольный</a:t>
            </a:r>
            <a:r>
              <a:rPr lang="ru-RU" dirty="0"/>
              <a:t> шприц (</a:t>
            </a:r>
            <a:r>
              <a:rPr lang="ru-RU" dirty="0" err="1"/>
              <a:t>инъектор</a:t>
            </a:r>
            <a:r>
              <a:rPr lang="ru-RU" dirty="0"/>
              <a:t>) производства </a:t>
            </a:r>
            <a:r>
              <a:rPr lang="ru-RU" dirty="0" smtClean="0"/>
              <a:t>ГЕРМАНИИ.</a:t>
            </a:r>
          </a:p>
          <a:p>
            <a:pPr marL="0" indent="0">
              <a:buNone/>
            </a:pPr>
            <a:r>
              <a:rPr lang="ru-RU" dirty="0" smtClean="0"/>
              <a:t>Предназначается </a:t>
            </a:r>
            <a:r>
              <a:rPr lang="ru-RU" dirty="0"/>
              <a:t>для введения жидких и гелеобразных препаратов подкожно без инъекционной иглы. Введение лекарственных препаратов при этом становится безболезненным и гораздо более безопасным, чем шприцем с иглой.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Существенно </a:t>
            </a:r>
            <a:r>
              <a:rPr lang="ru-RU" dirty="0"/>
              <a:t>снижает риск передачи инфекций, а также риск случайно пораниться использованной иглой.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помощью </a:t>
            </a:r>
            <a:r>
              <a:rPr lang="ru-RU" dirty="0" err="1"/>
              <a:t>инъектора</a:t>
            </a:r>
            <a:r>
              <a:rPr lang="ru-RU" dirty="0"/>
              <a:t> препарат вводится точно в подкожную ткань, через микроскопическое отверстие, и усваивается гораздо лучше и быстрее, чем при введении иглой, что было подтверждено в ходе ряда исследований и испытаний, проведённых в разных странах мира. Идеальное решение для тех, кто предрасположен к образованию рубцов и гематом.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500" b="1" u="sng" dirty="0" smtClean="0"/>
              <a:t>Технология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 помощью энергии механического действия, пружина и особенный поршень в шприце (</a:t>
            </a:r>
            <a:r>
              <a:rPr lang="ru-RU" dirty="0" err="1"/>
              <a:t>инъекторе</a:t>
            </a:r>
            <a:r>
              <a:rPr lang="ru-RU" dirty="0"/>
              <a:t>) позволяют под давлением быстро, но плавно протолкнуть струю препарата через микроскопическое отверстие в подкожную ткань без прокалывания иглой. Диаметр отверстия в ампуле ИНЖЕКС всего 0.17 миллиметра, вдвое тоньше диаметра самых тонких игл для инсулина. Препарат не остаётся скопившемся, а распространяется равномерно</a:t>
            </a:r>
            <a:r>
              <a:rPr lang="ru-RU" dirty="0" smtClean="0"/>
              <a:t>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Испытание системы INJEX показали, что при помощи </a:t>
            </a:r>
            <a:r>
              <a:rPr lang="ru-RU" dirty="0" err="1"/>
              <a:t>безыгольного</a:t>
            </a:r>
            <a:r>
              <a:rPr lang="ru-RU" dirty="0"/>
              <a:t> шприца (</a:t>
            </a:r>
            <a:r>
              <a:rPr lang="ru-RU" dirty="0" err="1"/>
              <a:t>инъектора</a:t>
            </a:r>
            <a:r>
              <a:rPr lang="ru-RU" dirty="0"/>
              <a:t>) препарат равномерно распространяется через жировую подкожную ткань и выбирает путь наименьшего сопротивления (распространяется во всех направлениях). В итоге нет повреждений кровеносных сосудов, отсутствие синяков. Благодаря тому, что при использовании </a:t>
            </a:r>
            <a:r>
              <a:rPr lang="ru-RU" dirty="0" err="1"/>
              <a:t>инъектора</a:t>
            </a:r>
            <a:r>
              <a:rPr lang="ru-RU" dirty="0"/>
              <a:t> не происходит прокола тканей, отсутствует риск передачи шприцевых инфекций.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89240"/>
            <a:ext cx="6987767" cy="116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91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7400</TotalTime>
  <Words>3044</Words>
  <Application>Microsoft Office PowerPoint</Application>
  <PresentationFormat>Экран (4:3)</PresentationFormat>
  <Paragraphs>178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Современные методы обезболивания в терапевтической стоматологии. Показания к применению.</vt:lpstr>
      <vt:lpstr>Цели и задачи</vt:lpstr>
      <vt:lpstr>Введение</vt:lpstr>
      <vt:lpstr>Виды обезболивания в стоматологической практике: </vt:lpstr>
      <vt:lpstr>Общее обезболивание </vt:lpstr>
      <vt:lpstr>Общее обезболивание</vt:lpstr>
      <vt:lpstr>Местное обезболивание</vt:lpstr>
      <vt:lpstr>Местное обезболивание.</vt:lpstr>
      <vt:lpstr>Безыгольная анестезия</vt:lpstr>
      <vt:lpstr>Общие правила проведения инъекционной анестезии </vt:lpstr>
      <vt:lpstr>Общие правила проведения инъекционной анестезии.</vt:lpstr>
      <vt:lpstr>Инфильтрационная анестезия. </vt:lpstr>
      <vt:lpstr>Инфильтрационная анестезия.</vt:lpstr>
      <vt:lpstr>Периодонтальная анестезия. </vt:lpstr>
      <vt:lpstr>ПРОВОДНИКОВАЯ АНЕСТЕЗИЯ </vt:lpstr>
      <vt:lpstr>Проводниковая анестезия.</vt:lpstr>
      <vt:lpstr>Анестезия мандибулярная (внутриротовой аподактильный способ) </vt:lpstr>
      <vt:lpstr>Торусальная анестезия (по Вейсбрему)</vt:lpstr>
      <vt:lpstr>Анестезия резцовая </vt:lpstr>
      <vt:lpstr>Анестезия небная </vt:lpstr>
      <vt:lpstr>Выбор анестетика</vt:lpstr>
      <vt:lpstr>«Компьютерная» (капельная) анестезия.</vt:lpstr>
      <vt:lpstr>«Компьютерная» (капельная) анестезия.</vt:lpstr>
      <vt:lpstr>Презентация PowerPoint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обезболивания в терапевтической стоматологии. Показания к применению</dc:title>
  <dc:creator>Софья Баранова</dc:creator>
  <cp:lastModifiedBy>Софья Баранова</cp:lastModifiedBy>
  <cp:revision>22</cp:revision>
  <dcterms:created xsi:type="dcterms:W3CDTF">2023-01-24T09:39:00Z</dcterms:created>
  <dcterms:modified xsi:type="dcterms:W3CDTF">2023-01-29T13:10:27Z</dcterms:modified>
</cp:coreProperties>
</file>