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2" r:id="rId3"/>
    <p:sldId id="287" r:id="rId4"/>
    <p:sldId id="288" r:id="rId5"/>
    <p:sldId id="293" r:id="rId6"/>
    <p:sldId id="289" r:id="rId7"/>
    <p:sldId id="290" r:id="rId8"/>
    <p:sldId id="291" r:id="rId9"/>
    <p:sldId id="292" r:id="rId10"/>
    <p:sldId id="294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283" r:id="rId25"/>
    <p:sldId id="286" r:id="rId26"/>
    <p:sldId id="274" r:id="rId27"/>
    <p:sldId id="275" r:id="rId28"/>
    <p:sldId id="27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5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3B21-919D-40F4-ADA1-0198C4200F48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8B0C-7EE8-4E96-950E-D40AB81F8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045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3B21-919D-40F4-ADA1-0198C4200F48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8B0C-7EE8-4E96-950E-D40AB81F8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133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3B21-919D-40F4-ADA1-0198C4200F48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8B0C-7EE8-4E96-950E-D40AB81F8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011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3B21-919D-40F4-ADA1-0198C4200F48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8B0C-7EE8-4E96-950E-D40AB81F8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5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3B21-919D-40F4-ADA1-0198C4200F48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8B0C-7EE8-4E96-950E-D40AB81F8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147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3B21-919D-40F4-ADA1-0198C4200F48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8B0C-7EE8-4E96-950E-D40AB81F8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81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3B21-919D-40F4-ADA1-0198C4200F48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8B0C-7EE8-4E96-950E-D40AB81F8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145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3B21-919D-40F4-ADA1-0198C4200F48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8B0C-7EE8-4E96-950E-D40AB81F8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322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3B21-919D-40F4-ADA1-0198C4200F48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8B0C-7EE8-4E96-950E-D40AB81F8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677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3B21-919D-40F4-ADA1-0198C4200F48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8B0C-7EE8-4E96-950E-D40AB81F8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934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3B21-919D-40F4-ADA1-0198C4200F48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8B0C-7EE8-4E96-950E-D40AB81F8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00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03B21-919D-40F4-ADA1-0198C4200F48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E8B0C-7EE8-4E96-950E-D40AB81F8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9287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8872" y="1042416"/>
            <a:ext cx="11902440" cy="54955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Федеральное государственное бюджетное образовательное учреждение высшего образования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«Красноярский государственный медицинский университет имени профессора В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Войно-Яснецкого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Министерства здравоохранения Российской федерации Кафедра стоматологии ИПО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Одонтогенные воспалительные заболевания челюстей. </a:t>
            </a:r>
            <a:r>
              <a:rPr lang="ru-RU" sz="27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Острый </a:t>
            </a:r>
            <a:r>
              <a:rPr lang="ru-RU" sz="27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остеомиелит</a:t>
            </a:r>
            <a:r>
              <a:rPr lang="ru-RU" sz="27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челюстей.</a:t>
            </a:r>
            <a:b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Этиология , патогенез,клиника,диагностика,лечение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                   Выполнил ординатор кафедры стоматологии ИПО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                  по специальности «стоматология хирургическая»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                           Дзидзоев Ростислав Денисович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                        рецензент к.м.н., доцент Дуж Анатолий Николаевич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Красноярск, 2022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3383280"/>
            <a:ext cx="5882640" cy="300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2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7161"/>
            <a:ext cx="10515600" cy="83210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              К Л И Н И Ч Е С К А Я   К А Р Т И Н 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" y="1115568"/>
            <a:ext cx="11951208" cy="5632704"/>
          </a:xfrm>
        </p:spPr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ru-RU" sz="3300" b="1" u="sng" dirty="0"/>
              <a:t>Острая форма </a:t>
            </a:r>
            <a:r>
              <a:rPr lang="ru-RU" sz="3300" b="1" u="sng" dirty="0" smtClean="0"/>
              <a:t>болезни</a:t>
            </a:r>
            <a:r>
              <a:rPr lang="ru-RU" sz="3300" b="1" dirty="0" smtClean="0"/>
              <a:t> </a:t>
            </a:r>
            <a:endParaRPr lang="ru-RU" sz="3300" b="1" u="sng" dirty="0"/>
          </a:p>
          <a:p>
            <a:pPr marL="0" indent="0" fontAlgn="base">
              <a:buNone/>
            </a:pPr>
            <a:r>
              <a:rPr lang="ru-RU" dirty="0" smtClean="0"/>
              <a:t> </a:t>
            </a:r>
            <a:r>
              <a:rPr lang="ru-RU" dirty="0"/>
              <a:t>В</a:t>
            </a:r>
            <a:r>
              <a:rPr lang="ru-RU" dirty="0" smtClean="0"/>
              <a:t>озникает </a:t>
            </a:r>
            <a:r>
              <a:rPr lang="ru-RU" dirty="0"/>
              <a:t>внезапно и характеризуется общими и локальными </a:t>
            </a:r>
            <a:r>
              <a:rPr lang="ru-RU" dirty="0" smtClean="0"/>
              <a:t>симптомами</a:t>
            </a:r>
            <a:r>
              <a:rPr lang="ru-RU" dirty="0"/>
              <a:t>:</a:t>
            </a:r>
          </a:p>
          <a:p>
            <a:pPr fontAlgn="base"/>
            <a:r>
              <a:rPr lang="ru-RU" dirty="0"/>
              <a:t>увеличение температуры до 40 °C;</a:t>
            </a:r>
          </a:p>
          <a:p>
            <a:pPr fontAlgn="base"/>
            <a:r>
              <a:rPr lang="ru-RU" dirty="0"/>
              <a:t>бледность кожных покровов;</a:t>
            </a:r>
          </a:p>
          <a:p>
            <a:pPr fontAlgn="base"/>
            <a:r>
              <a:rPr lang="ru-RU" dirty="0"/>
              <a:t>сильные боли в месте нахождения патогенного зуба, со временем они теряют четкую локализацию и распространяются на всю челюсть;</a:t>
            </a:r>
          </a:p>
          <a:p>
            <a:pPr fontAlgn="base"/>
            <a:r>
              <a:rPr lang="ru-RU" dirty="0"/>
              <a:t>расшатывание болезненного зуба;</a:t>
            </a:r>
          </a:p>
          <a:p>
            <a:pPr fontAlgn="base"/>
            <a:r>
              <a:rPr lang="ru-RU" dirty="0"/>
              <a:t>внезапная слабость</a:t>
            </a:r>
            <a:r>
              <a:rPr lang="ru-RU" dirty="0" smtClean="0"/>
              <a:t>;                                                   </a:t>
            </a:r>
            <a:endParaRPr lang="ru-RU" dirty="0"/>
          </a:p>
          <a:p>
            <a:pPr fontAlgn="base"/>
            <a:r>
              <a:rPr lang="ru-RU" dirty="0"/>
              <a:t>артрит челюстного сустава;</a:t>
            </a:r>
          </a:p>
          <a:p>
            <a:pPr fontAlgn="base"/>
            <a:r>
              <a:rPr lang="ru-RU" dirty="0"/>
              <a:t>болевые ощущения при глотании;</a:t>
            </a:r>
          </a:p>
          <a:p>
            <a:pPr fontAlgn="base"/>
            <a:r>
              <a:rPr lang="ru-RU" dirty="0"/>
              <a:t>зловонный запах изо рта;</a:t>
            </a:r>
          </a:p>
          <a:p>
            <a:pPr fontAlgn="base"/>
            <a:r>
              <a:rPr lang="ru-RU" dirty="0"/>
              <a:t>отек и гиперемия мягких тканей;</a:t>
            </a:r>
          </a:p>
          <a:p>
            <a:pPr fontAlgn="base"/>
            <a:r>
              <a:rPr lang="ru-RU" dirty="0"/>
              <a:t>повышенная потливость;</a:t>
            </a:r>
          </a:p>
          <a:p>
            <a:pPr fontAlgn="base"/>
            <a:r>
              <a:rPr lang="ru-RU" dirty="0"/>
              <a:t>ярко выраженная асимметрия лица;</a:t>
            </a:r>
          </a:p>
          <a:p>
            <a:pPr fontAlgn="base"/>
            <a:r>
              <a:rPr lang="ru-RU" dirty="0"/>
              <a:t>увеличение лимфоузлов.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88" y="3520440"/>
            <a:ext cx="6703568" cy="322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7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91441"/>
            <a:ext cx="11170920" cy="1051560"/>
          </a:xfrm>
        </p:spPr>
        <p:txBody>
          <a:bodyPr>
            <a:noAutofit/>
          </a:bodyPr>
          <a:lstStyle/>
          <a:p>
            <a:r>
              <a:rPr lang="ru-RU" sz="3600" dirty="0"/>
              <a:t>При обследовании тканей челюстно-лицевой области можно обнаружить ряд характерных </a:t>
            </a:r>
            <a:r>
              <a:rPr lang="ru-RU" sz="3600" dirty="0" smtClean="0"/>
              <a:t>признаков: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" y="1344168"/>
            <a:ext cx="11244072" cy="5367528"/>
          </a:xfrm>
        </p:spPr>
        <p:txBody>
          <a:bodyPr/>
          <a:lstStyle/>
          <a:p>
            <a:r>
              <a:rPr lang="ru-RU" dirty="0"/>
              <a:t>В ранний период заболевания при наружном осмотре изменений не отмечается, но при пальпации определяется болезненность по наружной поверхности челюсти в области воспалительного очага, на протяжении 2-3 дней она усиливается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Регионарные лимфатические узлы значительно увеличиваются, становятся болезненными при пальпации. На 2-3-й день появляется отек мягких тканей</a:t>
            </a:r>
            <a:r>
              <a:rPr lang="ru-RU" dirty="0" smtClean="0"/>
              <a:t>.</a:t>
            </a:r>
          </a:p>
          <a:p>
            <a:r>
              <a:rPr lang="ru-RU" b="1" u="sng" dirty="0"/>
              <a:t>При остром остеомиелите тела нижней челюсти </a:t>
            </a:r>
            <a:r>
              <a:rPr lang="ru-RU" dirty="0"/>
              <a:t>и вовлечении в воспалительный процесс сосудисто-нервного пучка, расположенного в нижнечелюстном канале, наблюдается симптом Венсана – нарушение чувствительности тканей, иннервируемых нижнечелюстным и подбородочным нервами (анестезия или парестезия половина нижней губы и подбородка).</a:t>
            </a:r>
          </a:p>
        </p:txBody>
      </p:sp>
    </p:spTree>
    <p:extLst>
      <p:ext uri="{BB962C8B-B14F-4D97-AF65-F5344CB8AC3E}">
        <p14:creationId xmlns:p14="http://schemas.microsoft.com/office/powerpoint/2010/main" val="1041129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6" y="146305"/>
            <a:ext cx="11225784" cy="2670048"/>
          </a:xfrm>
        </p:spPr>
        <p:txBody>
          <a:bodyPr>
            <a:noAutofit/>
          </a:bodyPr>
          <a:lstStyle/>
          <a:p>
            <a:r>
              <a:rPr lang="ru-RU" sz="3200" b="1" u="sng" dirty="0"/>
              <a:t>При остеомиелите верхней </a:t>
            </a:r>
            <a:r>
              <a:rPr lang="ru-RU" sz="3200" b="1" u="sng" dirty="0" smtClean="0"/>
              <a:t>челюсти</a:t>
            </a:r>
            <a:r>
              <a:rPr lang="ru-RU" sz="3200" dirty="0" smtClean="0"/>
              <a:t>( </a:t>
            </a:r>
            <a:r>
              <a:rPr lang="ru-RU" sz="3200" dirty="0"/>
              <a:t>особенно </a:t>
            </a:r>
            <a:r>
              <a:rPr lang="ru-RU" sz="3200" dirty="0" smtClean="0"/>
              <a:t>диффузном): </a:t>
            </a:r>
            <a:r>
              <a:rPr lang="ru-RU" sz="3200" dirty="0"/>
              <a:t>возникает острый гайморит, усиливаются боли, появляется гнойное отделяемое из носа. При осложненном течении остеомиелита в окружающих мягких тканях возникают гнойные воспалительные процессы, абсцессы и флегмоны, утяжеляющие его течение.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016" y="2990087"/>
            <a:ext cx="11832336" cy="373075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                                                       ДИАГНОСТИКА </a:t>
            </a:r>
          </a:p>
          <a:p>
            <a:pPr marL="0" indent="0">
              <a:buNone/>
            </a:pPr>
            <a:r>
              <a:rPr lang="ru-RU" b="1" dirty="0" smtClean="0"/>
              <a:t>1    </a:t>
            </a:r>
            <a:r>
              <a:rPr lang="ru-RU" b="1" u="sng" dirty="0" smtClean="0"/>
              <a:t>Изменения </a:t>
            </a:r>
            <a:r>
              <a:rPr lang="ru-RU" b="1" u="sng" dirty="0"/>
              <a:t>в крови</a:t>
            </a:r>
            <a:r>
              <a:rPr lang="ru-RU" b="1" dirty="0"/>
              <a:t>: </a:t>
            </a:r>
            <a:endParaRPr lang="ru-RU" b="1" dirty="0" smtClean="0"/>
          </a:p>
          <a:p>
            <a:r>
              <a:rPr lang="ru-RU" dirty="0" smtClean="0"/>
              <a:t>анемия</a:t>
            </a:r>
            <a:r>
              <a:rPr lang="ru-RU" dirty="0"/>
              <a:t>, лейкоцитоз, при очень тяжелом течении появляются миелоциты, повышается СОЭ. </a:t>
            </a:r>
            <a:endParaRPr lang="ru-RU" dirty="0" smtClean="0"/>
          </a:p>
          <a:p>
            <a:r>
              <a:rPr lang="ru-RU" dirty="0" smtClean="0"/>
              <a:t>Изменения </a:t>
            </a:r>
            <a:r>
              <a:rPr lang="ru-RU" dirty="0"/>
              <a:t>в моче: нередко обнаруживается белок, в тяжелых случаях появляются гиалиновые и зернистые цилиндры, лейкоциты, эритроциты.</a:t>
            </a:r>
          </a:p>
        </p:txBody>
      </p:sp>
    </p:spTree>
    <p:extLst>
      <p:ext uri="{BB962C8B-B14F-4D97-AF65-F5344CB8AC3E}">
        <p14:creationId xmlns:p14="http://schemas.microsoft.com/office/powerpoint/2010/main" val="2216851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6305"/>
            <a:ext cx="10515600" cy="521207"/>
          </a:xfrm>
        </p:spPr>
        <p:txBody>
          <a:bodyPr>
            <a:noAutofit/>
          </a:bodyPr>
          <a:lstStyle/>
          <a:p>
            <a:r>
              <a:rPr lang="ru-RU" sz="3200" dirty="0" smtClean="0"/>
              <a:t>                                     ДИАГНОСТИКА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" y="1033272"/>
            <a:ext cx="11987784" cy="5678424"/>
          </a:xfrm>
        </p:spPr>
        <p:txBody>
          <a:bodyPr/>
          <a:lstStyle/>
          <a:p>
            <a:pPr marL="0" indent="0" fontAlgn="base">
              <a:buNone/>
            </a:pPr>
            <a:r>
              <a:rPr lang="ru-RU" sz="3600" dirty="0" smtClean="0"/>
              <a:t>2 </a:t>
            </a:r>
            <a:r>
              <a:rPr lang="ru-RU" sz="3600" u="sng" dirty="0" smtClean="0"/>
              <a:t>Рентгенография</a:t>
            </a:r>
            <a:r>
              <a:rPr lang="ru-RU" dirty="0" smtClean="0"/>
              <a:t> </a:t>
            </a:r>
            <a:r>
              <a:rPr lang="ru-RU" dirty="0"/>
              <a:t>-</a:t>
            </a:r>
            <a:r>
              <a:rPr lang="ru-RU" dirty="0" smtClean="0"/>
              <a:t> </a:t>
            </a:r>
            <a:r>
              <a:rPr lang="ru-RU" sz="2400" dirty="0"/>
              <a:t>п</a:t>
            </a:r>
            <a:r>
              <a:rPr lang="ru-RU" sz="2400" dirty="0" smtClean="0"/>
              <a:t>оказывает </a:t>
            </a:r>
            <a:r>
              <a:rPr lang="ru-RU" sz="2400" dirty="0"/>
              <a:t>классические признаки остеомиелита:</a:t>
            </a:r>
          </a:p>
          <a:p>
            <a:pPr fontAlgn="base"/>
            <a:r>
              <a:rPr lang="ru-RU" sz="2400" dirty="0"/>
              <a:t>И</a:t>
            </a:r>
            <a:r>
              <a:rPr lang="ru-RU" sz="2400" dirty="0" smtClean="0"/>
              <a:t>счезновение </a:t>
            </a:r>
            <a:r>
              <a:rPr lang="ru-RU" sz="2400" dirty="0"/>
              <a:t>грани между компактным и губчатым </a:t>
            </a:r>
            <a:r>
              <a:rPr lang="ru-RU" sz="2400" dirty="0" smtClean="0"/>
              <a:t>веществом.</a:t>
            </a:r>
            <a:endParaRPr lang="ru-RU" sz="2400" dirty="0"/>
          </a:p>
          <a:p>
            <a:pPr fontAlgn="base"/>
            <a:r>
              <a:rPr lang="ru-RU" sz="2400" dirty="0" smtClean="0"/>
              <a:t>Остеопороз.</a:t>
            </a:r>
            <a:endParaRPr lang="ru-RU" sz="2400" dirty="0"/>
          </a:p>
          <a:p>
            <a:pPr fontAlgn="base"/>
            <a:r>
              <a:rPr lang="ru-RU" sz="2400" dirty="0"/>
              <a:t>И</a:t>
            </a:r>
            <a:r>
              <a:rPr lang="ru-RU" sz="2400" dirty="0" smtClean="0"/>
              <a:t>зменение </a:t>
            </a:r>
            <a:r>
              <a:rPr lang="ru-RU" sz="2400" dirty="0"/>
              <a:t>рельефа </a:t>
            </a:r>
            <a:r>
              <a:rPr lang="ru-RU" sz="2400" dirty="0" smtClean="0"/>
              <a:t>надкостницы.</a:t>
            </a:r>
            <a:endParaRPr lang="ru-RU" sz="2400" dirty="0"/>
          </a:p>
          <a:p>
            <a:pPr fontAlgn="base"/>
            <a:r>
              <a:rPr lang="ru-RU" sz="2400" dirty="0"/>
              <a:t>Р</a:t>
            </a:r>
            <a:r>
              <a:rPr lang="ru-RU" sz="2400" dirty="0" smtClean="0"/>
              <a:t>азличные </a:t>
            </a:r>
            <a:r>
              <a:rPr lang="ru-RU" sz="2400" dirty="0"/>
              <a:t>секвестры</a:t>
            </a:r>
            <a:r>
              <a:rPr lang="ru-RU" sz="2400" dirty="0" smtClean="0"/>
              <a:t>.  </a:t>
            </a:r>
          </a:p>
          <a:p>
            <a:pPr fontAlgn="base"/>
            <a:endParaRPr lang="ru-RU" sz="2400" dirty="0"/>
          </a:p>
          <a:p>
            <a:pPr fontAlgn="base"/>
            <a:endParaRPr lang="ru-RU" sz="2400" dirty="0" smtClean="0"/>
          </a:p>
          <a:p>
            <a:pPr fontAlgn="base"/>
            <a:endParaRPr lang="ru-RU" sz="2400" dirty="0" smtClean="0"/>
          </a:p>
          <a:p>
            <a:pPr fontAlgn="base"/>
            <a:endParaRPr lang="ru-RU" sz="2400" dirty="0"/>
          </a:p>
          <a:p>
            <a:pPr fontAlgn="base"/>
            <a:endParaRPr lang="ru-RU" sz="2400" dirty="0" smtClean="0"/>
          </a:p>
          <a:p>
            <a:pPr fontAlgn="base"/>
            <a:r>
              <a:rPr lang="ru-RU" sz="2400" dirty="0"/>
              <a:t>первые признаки деструктивных изменений костной ткани удается установить только через 10-14 дней от начала заболевания.</a:t>
            </a:r>
            <a:r>
              <a:rPr lang="ru-RU" sz="2400" dirty="0" smtClean="0"/>
              <a:t>                           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916" y="2240280"/>
            <a:ext cx="5715000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38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6305"/>
            <a:ext cx="10515600" cy="71323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                                    ЛЕЧЕНИЕ острой фазы: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584" y="969264"/>
            <a:ext cx="11923776" cy="5788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 Первоочередной задачей при остеомиелите челюсти является ликвидация первичного гнойного очага: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одонтогенной форме – удаление зуба,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гематогенной – санация инфекции,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травматической – ПХО </a:t>
            </a:r>
            <a:r>
              <a:rPr lang="ru-RU" dirty="0" smtClean="0"/>
              <a:t>инфицированных</a:t>
            </a:r>
            <a:r>
              <a:rPr lang="ru-RU" dirty="0"/>
              <a:t> и ПХО огнестрельных ран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Осуществляется </a:t>
            </a:r>
            <a:r>
              <a:rPr lang="ru-RU" dirty="0" smtClean="0"/>
              <a:t>периостомия</a:t>
            </a:r>
            <a:r>
              <a:rPr lang="ru-RU" dirty="0"/>
              <a:t>, эвакуация гноя, промывание костной полости антисептическими растворами, дренирование резиновым выпускником или ПВХ-трубкой.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Подвижные </a:t>
            </a:r>
            <a:r>
              <a:rPr lang="ru-RU" dirty="0"/>
              <a:t>интактные зубы подлежат лечебному шинированию.</a:t>
            </a:r>
          </a:p>
        </p:txBody>
      </p:sp>
    </p:spTree>
    <p:extLst>
      <p:ext uri="{BB962C8B-B14F-4D97-AF65-F5344CB8AC3E}">
        <p14:creationId xmlns:p14="http://schemas.microsoft.com/office/powerpoint/2010/main" val="2050278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1441"/>
            <a:ext cx="10515600" cy="685799"/>
          </a:xfrm>
        </p:spPr>
        <p:txBody>
          <a:bodyPr>
            <a:normAutofit/>
          </a:bodyPr>
          <a:lstStyle/>
          <a:p>
            <a:r>
              <a:rPr lang="ru-RU" sz="3600" dirty="0"/>
              <a:t>Общие мероприятия </a:t>
            </a:r>
            <a:r>
              <a:rPr lang="ru-RU" sz="3600" dirty="0" smtClean="0"/>
              <a:t>включают: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872" y="868680"/>
            <a:ext cx="11932920" cy="5843016"/>
          </a:xfrm>
        </p:spPr>
        <p:txBody>
          <a:bodyPr/>
          <a:lstStyle/>
          <a:p>
            <a:r>
              <a:rPr lang="ru-RU" dirty="0"/>
              <a:t>дезинтоксикационную, симптоматическую, иммуномодулирующую, десенсибилизирующую терапию. </a:t>
            </a:r>
            <a:endParaRPr lang="ru-RU" dirty="0" smtClean="0"/>
          </a:p>
          <a:p>
            <a:r>
              <a:rPr lang="ru-RU" dirty="0" smtClean="0"/>
              <a:t>Назначается </a:t>
            </a:r>
            <a:r>
              <a:rPr lang="ru-RU" dirty="0"/>
              <a:t>массивная антибактериальная терапия цефалоспоринами, полусинтетическими пенициллинами, </a:t>
            </a:r>
            <a:r>
              <a:rPr lang="ru-RU" dirty="0" err="1"/>
              <a:t>макролидами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Активно </a:t>
            </a:r>
            <a:r>
              <a:rPr lang="ru-RU" dirty="0" smtClean="0"/>
              <a:t>применяется</a:t>
            </a:r>
            <a:r>
              <a:rPr lang="ru-RU" dirty="0"/>
              <a:t> </a:t>
            </a:r>
            <a:r>
              <a:rPr lang="ru-RU" dirty="0" smtClean="0"/>
              <a:t>плазмаферез, УФО крови, УВЧ –терапия и др.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" t="11603" r="3468" b="1956"/>
          <a:stretch/>
        </p:blipFill>
        <p:spPr>
          <a:xfrm>
            <a:off x="201168" y="3364992"/>
            <a:ext cx="5943600" cy="33467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592" y="3364992"/>
            <a:ext cx="4910328" cy="330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62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1441"/>
            <a:ext cx="10515600" cy="795527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              Хронический </a:t>
            </a:r>
            <a:r>
              <a:rPr lang="ru-RU" sz="2800" b="1" dirty="0"/>
              <a:t>одонтогенный остеомиелит челюсти</a:t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" y="768096"/>
            <a:ext cx="11960352" cy="5934456"/>
          </a:xfrm>
        </p:spPr>
        <p:txBody>
          <a:bodyPr/>
          <a:lstStyle/>
          <a:p>
            <a:r>
              <a:rPr lang="ru-RU" dirty="0"/>
              <a:t>Хронический одонтогенный остеомиелит челюсти чаще является вторично-хроническим, рассматривается как осложнение острого одонтогенного остеомиелита. </a:t>
            </a:r>
            <a:endParaRPr lang="ru-RU" dirty="0" smtClean="0"/>
          </a:p>
          <a:p>
            <a:r>
              <a:rPr lang="ru-RU" dirty="0" smtClean="0"/>
              <a:t>Переход </a:t>
            </a:r>
            <a:r>
              <a:rPr lang="ru-RU" dirty="0"/>
              <a:t>острой стадии заболевания в хроническую в среднем приходится на  4-5 неделю заболевания</a:t>
            </a:r>
            <a:r>
              <a:rPr lang="ru-RU" dirty="0" smtClean="0"/>
              <a:t>.</a:t>
            </a:r>
          </a:p>
          <a:p>
            <a:r>
              <a:rPr lang="ru-RU" dirty="0"/>
              <a:t>К этому времени проявления острого воспаления проходят: спадает отёк окружающих челюсть мягких тканей, количество выделяемого гноя из раны уменьшается, сам гной становится более густым, в ране образуется грануляционная ткань</a:t>
            </a:r>
            <a:r>
              <a:rPr lang="ru-RU" dirty="0" smtClean="0"/>
              <a:t>.</a:t>
            </a:r>
          </a:p>
          <a:p>
            <a:r>
              <a:rPr lang="ru-RU" dirty="0"/>
              <a:t>температура тела приходит в норму, пациент не жалуется на боль в области поражения, восстанавливается сон и аппетит, анализы крови приближаются к нормальным показателям.</a:t>
            </a:r>
          </a:p>
        </p:txBody>
      </p:sp>
    </p:spTree>
    <p:extLst>
      <p:ext uri="{BB962C8B-B14F-4D97-AF65-F5344CB8AC3E}">
        <p14:creationId xmlns:p14="http://schemas.microsoft.com/office/powerpoint/2010/main" val="1404965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8873"/>
            <a:ext cx="10515600" cy="850391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 </a:t>
            </a:r>
            <a:r>
              <a:rPr lang="ru-RU" sz="2800" dirty="0" smtClean="0"/>
              <a:t>Клинико-рентгенологические </a:t>
            </a:r>
            <a:r>
              <a:rPr lang="ru-RU" sz="2800" dirty="0"/>
              <a:t>формы хронического одонтогенного остеомиелита </a:t>
            </a:r>
            <a:r>
              <a:rPr lang="ru-RU" sz="2800" dirty="0" smtClean="0"/>
              <a:t>челюстей: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2" y="1152144"/>
            <a:ext cx="12118848" cy="5532120"/>
          </a:xfrm>
        </p:spPr>
        <p:txBody>
          <a:bodyPr/>
          <a:lstStyle/>
          <a:p>
            <a:r>
              <a:rPr lang="ru-RU" dirty="0"/>
              <a:t> </a:t>
            </a:r>
            <a:r>
              <a:rPr lang="ru-RU" dirty="0" smtClean="0"/>
              <a:t>Продуктивная </a:t>
            </a:r>
            <a:r>
              <a:rPr lang="ru-RU" dirty="0"/>
              <a:t>(без образования секвестров</a:t>
            </a:r>
            <a:r>
              <a:rPr lang="ru-RU" dirty="0" smtClean="0"/>
              <a:t>) - </a:t>
            </a:r>
            <a:r>
              <a:rPr lang="ru-RU" dirty="0"/>
              <a:t>встречается реже остальных, в основном в молодом возрасте.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Деструктивная </a:t>
            </a:r>
            <a:r>
              <a:rPr lang="ru-RU" dirty="0"/>
              <a:t>(с образованием секвестров) 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Деструктивно-продуктивная форма.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Обострения воспалительных явлений, нередкие в хронической стадии остеомиелита челюсти, связаны с задержкой гнойного отделяемого и иногда с образованием абсцесса,</a:t>
            </a:r>
          </a:p>
        </p:txBody>
      </p:sp>
    </p:spTree>
    <p:extLst>
      <p:ext uri="{BB962C8B-B14F-4D97-AF65-F5344CB8AC3E}">
        <p14:creationId xmlns:p14="http://schemas.microsoft.com/office/powerpoint/2010/main" val="252486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1441"/>
            <a:ext cx="11353800" cy="1599248"/>
          </a:xfrm>
        </p:spPr>
        <p:txBody>
          <a:bodyPr>
            <a:normAutofit/>
          </a:bodyPr>
          <a:lstStyle/>
          <a:p>
            <a:r>
              <a:rPr lang="ru-RU" sz="2800" dirty="0"/>
              <a:t>Первым клиническим признаком того, что острая стадия не была вылечена, является появление свищей с гноем в области раны. Иногда свищи могут открываться на коже челюстно-лицевой области.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97" y="1690689"/>
            <a:ext cx="8131050" cy="4949825"/>
          </a:xfrm>
        </p:spPr>
      </p:pic>
    </p:spTree>
    <p:extLst>
      <p:ext uri="{BB962C8B-B14F-4D97-AF65-F5344CB8AC3E}">
        <p14:creationId xmlns:p14="http://schemas.microsoft.com/office/powerpoint/2010/main" val="2618245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690688"/>
          </a:xfrm>
        </p:spPr>
        <p:txBody>
          <a:bodyPr>
            <a:normAutofit/>
          </a:bodyPr>
          <a:lstStyle/>
          <a:p>
            <a:r>
              <a:rPr lang="ru-RU" sz="2800" dirty="0"/>
              <a:t>Далее наблюдается образование секвестров, которые в зависимости от размеров либо сами выходят через свищевые ходы (маленькие), либо подлежат удалению челюстно-лицевым хирургом (большие).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168" y="1499616"/>
            <a:ext cx="11152632" cy="5221224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нарушении оттока гноя и удаления малых секвестров через свищевые ходы хронический процесс обостряется, клиническая картина становится такой же, как и при остром остеомиелите.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1499616"/>
            <a:ext cx="6108192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624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18872"/>
            <a:ext cx="11152632" cy="641908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>ЦЕЛЬ </a:t>
            </a:r>
            <a:r>
              <a:rPr lang="ru-RU" sz="3200" dirty="0" smtClean="0"/>
              <a:t>: </a:t>
            </a:r>
            <a:r>
              <a:rPr lang="ru-RU" sz="3100" dirty="0" smtClean="0"/>
              <a:t>Ознакомить с классификацией</a:t>
            </a:r>
            <a:r>
              <a:rPr lang="ru-RU" sz="3100" dirty="0"/>
              <a:t>, </a:t>
            </a:r>
            <a:r>
              <a:rPr lang="ru-RU" sz="3100" dirty="0" smtClean="0"/>
              <a:t>патогенезом</a:t>
            </a:r>
            <a:r>
              <a:rPr lang="ru-RU" sz="3100" dirty="0"/>
              <a:t>, клиникой, диагностикой </a:t>
            </a:r>
            <a:r>
              <a:rPr lang="ru-RU" sz="3100" dirty="0" smtClean="0"/>
              <a:t>воспалительного заболевания челюстей остеомиелит и </a:t>
            </a:r>
            <a:r>
              <a:rPr lang="ru-RU" sz="3100" dirty="0"/>
              <a:t>принципами </a:t>
            </a:r>
            <a:r>
              <a:rPr lang="ru-RU" sz="3100" dirty="0" smtClean="0"/>
              <a:t>лечения</a:t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>З</a:t>
            </a:r>
            <a:r>
              <a:rPr lang="ru-RU" sz="2800" dirty="0" smtClean="0"/>
              <a:t>адачи : </a:t>
            </a:r>
            <a:br>
              <a:rPr lang="ru-RU" sz="2800" dirty="0" smtClean="0"/>
            </a:br>
            <a:r>
              <a:rPr lang="ru-RU" sz="2800" dirty="0" smtClean="0"/>
              <a:t>1 Понятие, определение – </a:t>
            </a:r>
            <a:r>
              <a:rPr lang="ru-RU" sz="2400" dirty="0" smtClean="0"/>
              <a:t>Одонтогенных остеомиелитов.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/>
              <a:t>2. </a:t>
            </a:r>
            <a:r>
              <a:rPr lang="ru-RU" sz="2800" dirty="0" smtClean="0"/>
              <a:t>Этиология, </a:t>
            </a:r>
            <a:r>
              <a:rPr lang="ru-RU" sz="2800" dirty="0"/>
              <a:t>патогенез, </a:t>
            </a:r>
            <a:r>
              <a:rPr lang="ru-RU" sz="2800" dirty="0" smtClean="0"/>
              <a:t>клиника ,осложнения  остеомиелита.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/>
              <a:t>3. </a:t>
            </a:r>
            <a:r>
              <a:rPr lang="ru-RU" sz="2800" dirty="0" smtClean="0"/>
              <a:t>Диагностика и  хирургические </a:t>
            </a:r>
            <a:r>
              <a:rPr lang="ru-RU" sz="2800" dirty="0"/>
              <a:t>способы </a:t>
            </a:r>
            <a:r>
              <a:rPr lang="ru-RU" sz="2800" dirty="0" smtClean="0"/>
              <a:t>лечения. Возможные исходы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430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024" y="1"/>
            <a:ext cx="11161776" cy="7406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                     При </a:t>
            </a:r>
            <a:r>
              <a:rPr lang="ru-RU" sz="2800" dirty="0"/>
              <a:t>осмотре полости рта определяется </a:t>
            </a:r>
            <a:r>
              <a:rPr lang="ru-RU" sz="2800" dirty="0" smtClean="0"/>
              <a:t>:.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" y="868680"/>
            <a:ext cx="12024360" cy="5925312"/>
          </a:xfrm>
        </p:spPr>
        <p:txBody>
          <a:bodyPr/>
          <a:lstStyle/>
          <a:p>
            <a:r>
              <a:rPr lang="ru-RU" dirty="0" smtClean="0"/>
              <a:t>Воспалительный </a:t>
            </a:r>
            <a:r>
              <a:rPr lang="ru-RU" dirty="0"/>
              <a:t>инфильтрат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Г</a:t>
            </a:r>
            <a:r>
              <a:rPr lang="ru-RU" dirty="0" smtClean="0"/>
              <a:t>иперемированная </a:t>
            </a:r>
            <a:r>
              <a:rPr lang="ru-RU" dirty="0"/>
              <a:t>слизистая, </a:t>
            </a:r>
            <a:endParaRPr lang="ru-RU" dirty="0" smtClean="0"/>
          </a:p>
          <a:p>
            <a:r>
              <a:rPr lang="ru-RU" dirty="0"/>
              <a:t>П</a:t>
            </a:r>
            <a:r>
              <a:rPr lang="ru-RU" dirty="0" smtClean="0"/>
              <a:t>ричинный </a:t>
            </a:r>
            <a:r>
              <a:rPr lang="ru-RU" dirty="0"/>
              <a:t>зуб или лунка удалённого зуба.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слизистой оболочке полости рта или на коже обнаруживаются свищи, через которые зондируются сформированные секвестры. </a:t>
            </a:r>
            <a:endParaRPr lang="ru-RU" dirty="0" smtClean="0"/>
          </a:p>
          <a:p>
            <a:r>
              <a:rPr lang="ru-RU" dirty="0" smtClean="0"/>
              <a:t>Подвижные </a:t>
            </a:r>
            <a:r>
              <a:rPr lang="ru-RU" dirty="0"/>
              <a:t>при остром остеомиелите зубы менее подвижны в хронической форме заболевания</a:t>
            </a:r>
            <a:r>
              <a:rPr lang="ru-RU" dirty="0" smtClean="0"/>
              <a:t>.</a:t>
            </a:r>
          </a:p>
          <a:p>
            <a:r>
              <a:rPr lang="ru-RU" dirty="0"/>
              <a:t>У некоторых больных (особенно у лиц пожилого возраста и ослабленных) в случаях диффузного поражения челюсти могут происходить патологические переломы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328" y="1078992"/>
            <a:ext cx="3575304" cy="1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44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" y="1"/>
            <a:ext cx="11289792" cy="5669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</a:t>
            </a:r>
            <a:r>
              <a:rPr lang="ru-RU" sz="3200" dirty="0" smtClean="0"/>
              <a:t>РЕНТГЕН ДИАГНОСТИКА: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872" y="1612646"/>
            <a:ext cx="5134271" cy="506704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" y="1612646"/>
            <a:ext cx="6842760" cy="506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16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" y="1"/>
            <a:ext cx="11280648" cy="72237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Лечение </a:t>
            </a:r>
            <a:r>
              <a:rPr lang="ru-RU" sz="3600" b="1" dirty="0"/>
              <a:t>хронического одонтогенного остеомиелита челюсти</a:t>
            </a:r>
            <a:br>
              <a:rPr lang="ru-RU" sz="3600" b="1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722376"/>
            <a:ext cx="11905488" cy="613562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Хирургическое </a:t>
            </a:r>
            <a:r>
              <a:rPr lang="ru-RU" dirty="0"/>
              <a:t>вмешательство и </a:t>
            </a:r>
            <a:r>
              <a:rPr lang="ru-RU" dirty="0" smtClean="0"/>
              <a:t>Медикаментозное лечение.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*Важная </a:t>
            </a:r>
            <a:r>
              <a:rPr lang="ru-RU" dirty="0"/>
              <a:t>часть хирургического этапа лечения – секвестрэктомия.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*После </a:t>
            </a:r>
            <a:r>
              <a:rPr lang="ru-RU" dirty="0"/>
              <a:t>оценки рентгенограммы проводят удаление сформированных секвестров. Удаление проводится через внутри- или внеротовой разрез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Разрезы </a:t>
            </a:r>
            <a:r>
              <a:rPr lang="ru-RU" dirty="0"/>
              <a:t>проводятся по естественным складкам лица для лучшей эстетики</a:t>
            </a:r>
            <a:r>
              <a:rPr lang="ru-RU" dirty="0" smtClean="0"/>
              <a:t>.</a:t>
            </a:r>
          </a:p>
          <a:p>
            <a:r>
              <a:rPr lang="ru-RU" dirty="0"/>
              <a:t>После удаления секвестров  уделяют внимание грануляциям и секвестральной капсуле. Кюретажной ложкой или </a:t>
            </a:r>
            <a:r>
              <a:rPr lang="ru-RU" dirty="0" smtClean="0"/>
              <a:t> </a:t>
            </a:r>
            <a:r>
              <a:rPr lang="ru-RU" dirty="0"/>
              <a:t>фрезой удаляются патологические ткани до признаков здоровой кости: луночковое кровотечение, белый цвет кости, твёрдая костная ткань</a:t>
            </a:r>
            <a:r>
              <a:rPr lang="ru-RU" dirty="0" smtClean="0"/>
              <a:t>.</a:t>
            </a:r>
          </a:p>
          <a:p>
            <a:r>
              <a:rPr lang="ru-RU" dirty="0"/>
              <a:t>Свободное пространство заполняется биосинтетическим </a:t>
            </a:r>
            <a:r>
              <a:rPr lang="ru-RU" dirty="0" err="1"/>
              <a:t>остеотропным</a:t>
            </a:r>
            <a:r>
              <a:rPr lang="ru-RU" dirty="0"/>
              <a:t> препаратом: колапол, колапан, и др. </a:t>
            </a:r>
            <a:endParaRPr lang="ru-RU" dirty="0" smtClean="0"/>
          </a:p>
          <a:p>
            <a:r>
              <a:rPr lang="ru-RU" dirty="0" smtClean="0"/>
              <a:t>Рану </a:t>
            </a:r>
            <a:r>
              <a:rPr lang="ru-RU" dirty="0"/>
              <a:t>наглухо зашивают, оставляют дренаж. Швы снимают через 7-10 дней.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11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5449"/>
            <a:ext cx="10515600" cy="29260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" t="1614" r="2157" b="7397"/>
          <a:stretch/>
        </p:blipFill>
        <p:spPr>
          <a:xfrm>
            <a:off x="420624" y="512064"/>
            <a:ext cx="11027664" cy="5961888"/>
          </a:xfrm>
        </p:spPr>
      </p:pic>
    </p:spTree>
    <p:extLst>
      <p:ext uri="{BB962C8B-B14F-4D97-AF65-F5344CB8AC3E}">
        <p14:creationId xmlns:p14="http://schemas.microsoft.com/office/powerpoint/2010/main" val="817108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Осложнения остеомиелита челюстей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 </a:t>
            </a:r>
            <a:r>
              <a:rPr lang="ru-RU" dirty="0"/>
              <a:t>Септический шок. </a:t>
            </a:r>
            <a:endParaRPr lang="ru-RU" dirty="0" smtClean="0"/>
          </a:p>
          <a:p>
            <a:r>
              <a:rPr lang="ru-RU" dirty="0" smtClean="0"/>
              <a:t>2 Острая </a:t>
            </a:r>
            <a:r>
              <a:rPr lang="ru-RU" dirty="0"/>
              <a:t>дыхательная недостаточность. </a:t>
            </a:r>
            <a:endParaRPr lang="ru-RU" dirty="0" smtClean="0"/>
          </a:p>
          <a:p>
            <a:r>
              <a:rPr lang="ru-RU" dirty="0" smtClean="0"/>
              <a:t>3 </a:t>
            </a:r>
            <a:r>
              <a:rPr lang="ru-RU" dirty="0"/>
              <a:t>Флебиты вен лица и синусов твердой мозговой оболочки. </a:t>
            </a:r>
            <a:endParaRPr lang="ru-RU" dirty="0" smtClean="0"/>
          </a:p>
          <a:p>
            <a:r>
              <a:rPr lang="ru-RU" dirty="0" smtClean="0"/>
              <a:t>4 Менингит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5 </a:t>
            </a:r>
            <a:r>
              <a:rPr lang="ru-RU" dirty="0" err="1"/>
              <a:t>Менигоэнцефалит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6 </a:t>
            </a:r>
            <a:r>
              <a:rPr lang="ru-RU" dirty="0"/>
              <a:t>Патологический перелом челюсти. </a:t>
            </a:r>
            <a:endParaRPr lang="ru-RU" dirty="0" smtClean="0"/>
          </a:p>
          <a:p>
            <a:r>
              <a:rPr lang="ru-RU" dirty="0" smtClean="0"/>
              <a:t>7 </a:t>
            </a:r>
            <a:r>
              <a:rPr lang="ru-RU" dirty="0"/>
              <a:t>Ложный сустав. </a:t>
            </a:r>
            <a:endParaRPr lang="ru-RU" dirty="0" smtClean="0"/>
          </a:p>
          <a:p>
            <a:r>
              <a:rPr lang="ru-RU" dirty="0" smtClean="0"/>
              <a:t>8 </a:t>
            </a:r>
            <a:r>
              <a:rPr lang="ru-RU" dirty="0"/>
              <a:t>Анкилоз височно-нижнечелюстного сустава.</a:t>
            </a:r>
          </a:p>
        </p:txBody>
      </p:sp>
    </p:spTree>
    <p:extLst>
      <p:ext uri="{BB962C8B-B14F-4D97-AF65-F5344CB8AC3E}">
        <p14:creationId xmlns:p14="http://schemas.microsoft.com/office/powerpoint/2010/main" val="575353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9729"/>
            <a:ext cx="10515600" cy="6675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Прогноз остеомиелита челюсти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168" y="1188720"/>
            <a:ext cx="11152632" cy="5669279"/>
          </a:xfrm>
        </p:spPr>
        <p:txBody>
          <a:bodyPr>
            <a:normAutofit/>
          </a:bodyPr>
          <a:lstStyle/>
          <a:p>
            <a:r>
              <a:rPr lang="ru-RU" dirty="0"/>
              <a:t>Своевременная диагностика и правильное ведение острого остеомиелита челюсти в большинстве случаев обеспечивает выздоровление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При неблагоприятном течении остеомиелита челюсти восходящее распространение гнойного процесса может привести к </a:t>
            </a:r>
            <a:r>
              <a:rPr lang="ru-RU" dirty="0" smtClean="0"/>
              <a:t>развитию осложнений и сепсису .</a:t>
            </a:r>
            <a:r>
              <a:rPr lang="ru-RU" dirty="0"/>
              <a:t> Подобные осложнения нередко приводят к летальному исходу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Исходами хронического остеомиелита нередко служат патологические переломы, анкилозы ВНЧС, ложные </a:t>
            </a:r>
            <a:r>
              <a:rPr lang="ru-RU" dirty="0" smtClean="0"/>
              <a:t>суставы, </a:t>
            </a:r>
            <a:r>
              <a:rPr lang="ru-RU" dirty="0"/>
              <a:t>рубцовые контрактуры жевательных мышц. Продуктивные формы хронического остеомиелита челюстей могут осложняться амилоидозом </a:t>
            </a:r>
            <a:r>
              <a:rPr lang="ru-RU" dirty="0" smtClean="0"/>
              <a:t>почек</a:t>
            </a:r>
            <a:r>
              <a:rPr lang="ru-RU" dirty="0"/>
              <a:t> </a:t>
            </a:r>
            <a:r>
              <a:rPr lang="ru-RU" dirty="0" smtClean="0"/>
              <a:t>и</a:t>
            </a:r>
            <a:r>
              <a:rPr lang="ru-RU" dirty="0"/>
              <a:t> сердца.</a:t>
            </a:r>
          </a:p>
        </p:txBody>
      </p:sp>
    </p:spTree>
    <p:extLst>
      <p:ext uri="{BB962C8B-B14F-4D97-AF65-F5344CB8AC3E}">
        <p14:creationId xmlns:p14="http://schemas.microsoft.com/office/powerpoint/2010/main" val="4141319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Заключение (выводы):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Профилактика </a:t>
            </a:r>
            <a:r>
              <a:rPr lang="ru-RU" dirty="0"/>
              <a:t>остеомиелита челюсти предполагает своевременное терапевтическое лечение кариеса, пульпита, периодонтита; санацию гнойных очагов в организме, укрепление иммунитета, предупреждение травм челюстно-лицевой области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Своевременное получение квалифицированной помощи.</a:t>
            </a:r>
          </a:p>
          <a:p>
            <a:endParaRPr lang="ru-RU" dirty="0" smtClean="0"/>
          </a:p>
          <a:p>
            <a:r>
              <a:rPr lang="ru-RU" dirty="0" smtClean="0"/>
              <a:t> Профилактический осмотр у врача стоматолога – 1 раз в 6 мес.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34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832" y="-82296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Список основных использованных источников: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832" y="886968"/>
            <a:ext cx="11826240" cy="5724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1. Тимофеев А.А. Челюстно-лицевая хирургия : учебник. – Молодечно : Типография «Победа», 2020. – 832 с.</a:t>
            </a:r>
          </a:p>
          <a:p>
            <a:pPr marL="0" indent="0">
              <a:buNone/>
            </a:pPr>
            <a:r>
              <a:rPr lang="ru-RU" sz="1800" dirty="0"/>
              <a:t>2. </a:t>
            </a:r>
            <a:r>
              <a:rPr lang="ru-RU" sz="1800" dirty="0" err="1"/>
              <a:t>Артюшкевич</a:t>
            </a:r>
            <a:r>
              <a:rPr lang="ru-RU" sz="1800" dirty="0"/>
              <a:t> А.С. Травмы и восстановительная хирургия челюстно-лицевой области : учеб. пособие – Минск : </a:t>
            </a:r>
            <a:r>
              <a:rPr lang="ru-RU" sz="1800" dirty="0" err="1"/>
              <a:t>Вышейшая</a:t>
            </a:r>
            <a:r>
              <a:rPr lang="ru-RU" sz="1800" dirty="0"/>
              <a:t> школа, 2016. – 255 с.</a:t>
            </a:r>
          </a:p>
          <a:p>
            <a:pPr marL="0" indent="0">
              <a:buNone/>
            </a:pPr>
            <a:r>
              <a:rPr lang="ru-RU" sz="1800" b="1" dirty="0"/>
              <a:t> </a:t>
            </a:r>
            <a:r>
              <a:rPr lang="ru-RU" sz="1800" dirty="0" smtClean="0"/>
              <a:t>3.Челюстно-лицевая </a:t>
            </a:r>
            <a:r>
              <a:rPr lang="ru-RU" sz="1800" dirty="0"/>
              <a:t>хирургия. Учебник. / Под ред. Дробышева А.Ю., </a:t>
            </a:r>
            <a:r>
              <a:rPr lang="ru-RU" sz="1800" dirty="0" err="1"/>
              <a:t>Янушевича</a:t>
            </a:r>
            <a:r>
              <a:rPr lang="ru-RU" sz="1800" dirty="0"/>
              <a:t> О.О.. - М. : ГЭОТАР-Медиа, 2018</a:t>
            </a:r>
          </a:p>
          <a:p>
            <a:pPr marL="0" indent="0" fontAlgn="base">
              <a:buNone/>
            </a:pPr>
            <a:r>
              <a:rPr lang="ru-RU" sz="1800" dirty="0"/>
              <a:t>4. Хирургическая стоматология. Учебник / Под ред. Афанасьева В. В. - . - М.: ГЭОТАР-Медиа, 2016. — 400 с.</a:t>
            </a:r>
          </a:p>
          <a:p>
            <a:pPr marL="0" indent="0" fontAlgn="base">
              <a:buNone/>
            </a:pPr>
            <a:r>
              <a:rPr lang="ru-RU" sz="1800" dirty="0"/>
              <a:t> </a:t>
            </a:r>
            <a:r>
              <a:rPr lang="ru-RU" sz="1800" dirty="0" smtClean="0"/>
              <a:t>5.Местное </a:t>
            </a:r>
            <a:r>
              <a:rPr lang="ru-RU" sz="1800" dirty="0"/>
              <a:t>обезболивание в стоматологии и челюстно-лицевой хирургии / сост.: </a:t>
            </a:r>
            <a:r>
              <a:rPr lang="ru-RU" sz="1800" dirty="0" err="1"/>
              <a:t>Григорянц</a:t>
            </a:r>
            <a:r>
              <a:rPr lang="ru-RU" sz="1800" dirty="0"/>
              <a:t> А. П., Марусов И.В., Федосенко Т.Д., </a:t>
            </a:r>
            <a:r>
              <a:rPr lang="ru-RU" sz="1800" dirty="0" smtClean="0"/>
              <a:t>Антонова </a:t>
            </a:r>
            <a:r>
              <a:rPr lang="ru-RU" sz="1800" dirty="0"/>
              <a:t>И.Н., </a:t>
            </a:r>
            <a:r>
              <a:rPr lang="ru-RU" sz="1800" dirty="0" err="1"/>
              <a:t>Григорянц</a:t>
            </a:r>
            <a:r>
              <a:rPr lang="ru-RU" sz="1800" dirty="0"/>
              <a:t> А. А. - СПб: издательство Человек, 2017</a:t>
            </a:r>
            <a:r>
              <a:rPr lang="ru-RU" sz="1800" dirty="0" smtClean="0"/>
              <a:t>. – 76 с.</a:t>
            </a:r>
            <a:endParaRPr lang="ru-RU" sz="1800" dirty="0"/>
          </a:p>
          <a:p>
            <a:pPr marL="0" indent="0" fontAlgn="base">
              <a:buNone/>
            </a:pPr>
            <a:r>
              <a:rPr lang="ru-RU" sz="1800" dirty="0"/>
              <a:t> </a:t>
            </a:r>
            <a:r>
              <a:rPr lang="ru-RU" sz="1800" dirty="0" smtClean="0"/>
              <a:t>6</a:t>
            </a:r>
            <a:r>
              <a:rPr lang="ru-RU" sz="1800" dirty="0"/>
              <a:t>. Каган, И.И. Топографическая анатомия и оперативная хирургия: Учебник / И.И. Каган. - М.: ГЭОТАР-Медиа, 2018. - 80 c</a:t>
            </a:r>
          </a:p>
          <a:p>
            <a:pPr marL="0" indent="0" fontAlgn="base">
              <a:buNone/>
            </a:pPr>
            <a:r>
              <a:rPr lang="ru-RU" sz="1800" dirty="0"/>
              <a:t> </a:t>
            </a:r>
            <a:r>
              <a:rPr lang="ru-RU" sz="1800" dirty="0" smtClean="0"/>
              <a:t>7</a:t>
            </a:r>
            <a:r>
              <a:rPr lang="ru-RU" sz="1800" dirty="0"/>
              <a:t>. Хирургическая Стоматология под редакцией С.В. Тарасенко учебник. </a:t>
            </a:r>
            <a:r>
              <a:rPr lang="ru-RU" sz="1800" smtClean="0"/>
              <a:t>2020г – 672с.</a:t>
            </a:r>
            <a:endParaRPr lang="ru-RU" sz="1800" dirty="0"/>
          </a:p>
          <a:p>
            <a:pPr marL="0" indent="0" fontAlgn="base">
              <a:buNone/>
            </a:pPr>
            <a:r>
              <a:rPr lang="ru-RU" sz="1800" dirty="0"/>
              <a:t> </a:t>
            </a:r>
            <a:r>
              <a:rPr lang="ru-RU" sz="1800" dirty="0" smtClean="0"/>
              <a:t>8</a:t>
            </a:r>
            <a:r>
              <a:rPr lang="ru-RU" sz="1800" dirty="0"/>
              <a:t>. ПЕРВЫЙ ЕВРАЗИЙСКИЙ КОНГРЕСС «ЧЕЛЮСТНО-ЛИЦЕВАЯ ХИРУРГИЯ И СТОМАТОЛОГИЯ XXI ВЕКА» Казань, 27-28 сентября 2018 </a:t>
            </a:r>
            <a:r>
              <a:rPr lang="ru-RU" sz="1400" dirty="0"/>
              <a:t>г</a:t>
            </a:r>
          </a:p>
        </p:txBody>
      </p:sp>
    </p:spTree>
    <p:extLst>
      <p:ext uri="{BB962C8B-B14F-4D97-AF65-F5344CB8AC3E}">
        <p14:creationId xmlns:p14="http://schemas.microsoft.com/office/powerpoint/2010/main" val="301751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47889" y="180704"/>
            <a:ext cx="8188148" cy="14194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Спасибо за Внимание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https://i.sunhome.ru/poetry/217/epigramma-v20.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1088136"/>
            <a:ext cx="12100560" cy="576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02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86968"/>
          </a:xfrm>
        </p:spPr>
        <p:txBody>
          <a:bodyPr/>
          <a:lstStyle/>
          <a:p>
            <a:r>
              <a:rPr lang="ru-RU" dirty="0" smtClean="0"/>
              <a:t>                Определение поняти</a:t>
            </a:r>
            <a:r>
              <a:rPr lang="ru-RU" dirty="0"/>
              <a:t>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86968"/>
            <a:ext cx="12088368" cy="5879592"/>
          </a:xfrm>
        </p:spPr>
        <p:txBody>
          <a:bodyPr>
            <a:normAutofit/>
          </a:bodyPr>
          <a:lstStyle/>
          <a:p>
            <a:r>
              <a:rPr lang="ru-RU" dirty="0"/>
              <a:t>Остеомиелит челюсти - гнойно-воспалительное заболевание челюстно-лицевой области, характеризующееся инфицированием и деструктивными изменениями костной ткани </a:t>
            </a:r>
            <a:r>
              <a:rPr lang="ru-RU" dirty="0" smtClean="0"/>
              <a:t>челюстей,</a:t>
            </a:r>
            <a:r>
              <a:rPr lang="ru-RU" dirty="0"/>
              <a:t> </a:t>
            </a:r>
            <a:r>
              <a:rPr lang="ru-RU" dirty="0" smtClean="0"/>
              <a:t>которое </a:t>
            </a:r>
            <a:r>
              <a:rPr lang="ru-RU" dirty="0"/>
              <a:t>начинается в результате осложнений кариозного и некариозного поражения зубов.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Остеомиелит </a:t>
            </a:r>
            <a:r>
              <a:rPr lang="ru-RU" dirty="0"/>
              <a:t>челюстей занимает одно из ведущих мест в структуре хирургической стоматологии </a:t>
            </a:r>
            <a:r>
              <a:rPr lang="ru-RU" dirty="0" smtClean="0"/>
              <a:t>в </a:t>
            </a:r>
            <a:r>
              <a:rPr lang="ru-RU" dirty="0"/>
              <a:t>числе одонтогенных воспалительных </a:t>
            </a:r>
            <a:r>
              <a:rPr lang="ru-RU" dirty="0" smtClean="0"/>
              <a:t>поражений.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  </a:t>
            </a:r>
            <a:r>
              <a:rPr lang="ru-RU" dirty="0"/>
              <a:t>Одонтогенный остеомиелит челюсти чаще диагностируется в возрасте </a:t>
            </a:r>
            <a:r>
              <a:rPr lang="ru-RU" dirty="0" smtClean="0"/>
              <a:t>20-40 </a:t>
            </a:r>
            <a:r>
              <a:rPr lang="ru-RU" dirty="0"/>
              <a:t>лет, преимущественно у мужчин.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Остеомиелит </a:t>
            </a:r>
            <a:r>
              <a:rPr lang="ru-RU" dirty="0"/>
              <a:t>нижней челюсти развивается в 2 раза чаще, чем верхней.</a:t>
            </a:r>
          </a:p>
        </p:txBody>
      </p:sp>
    </p:spTree>
    <p:extLst>
      <p:ext uri="{BB962C8B-B14F-4D97-AF65-F5344CB8AC3E}">
        <p14:creationId xmlns:p14="http://schemas.microsoft.com/office/powerpoint/2010/main" val="3415123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0585"/>
            <a:ext cx="10515600" cy="731519"/>
          </a:xfrm>
        </p:spPr>
        <p:txBody>
          <a:bodyPr>
            <a:normAutofit/>
          </a:bodyPr>
          <a:lstStyle/>
          <a:p>
            <a:r>
              <a:rPr lang="ru-RU" sz="2800" dirty="0"/>
              <a:t> </a:t>
            </a:r>
            <a:r>
              <a:rPr lang="ru-RU" sz="2800" dirty="0" smtClean="0"/>
              <a:t>                           К </a:t>
            </a:r>
            <a:r>
              <a:rPr lang="ru-RU" sz="2800" dirty="0"/>
              <a:t>возбудителям болезни относятся: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" y="950976"/>
            <a:ext cx="11216640" cy="5779008"/>
          </a:xfrm>
        </p:spPr>
        <p:txBody>
          <a:bodyPr/>
          <a:lstStyle/>
          <a:p>
            <a:r>
              <a:rPr lang="ru-RU" dirty="0" smtClean="0"/>
              <a:t>Стафилококки.</a:t>
            </a:r>
            <a:endParaRPr lang="ru-RU" dirty="0"/>
          </a:p>
          <a:p>
            <a:r>
              <a:rPr lang="ru-RU" dirty="0"/>
              <a:t>К</a:t>
            </a:r>
            <a:r>
              <a:rPr lang="ru-RU" dirty="0" smtClean="0"/>
              <a:t>ишечная палочка.</a:t>
            </a:r>
            <a:endParaRPr lang="ru-RU" dirty="0"/>
          </a:p>
          <a:p>
            <a:r>
              <a:rPr lang="ru-RU" dirty="0"/>
              <a:t>Т</a:t>
            </a:r>
            <a:r>
              <a:rPr lang="ru-RU" dirty="0" smtClean="0"/>
              <a:t>уберкулезная палочка.</a:t>
            </a:r>
            <a:endParaRPr lang="ru-RU" dirty="0"/>
          </a:p>
          <a:p>
            <a:r>
              <a:rPr lang="ru-RU" dirty="0"/>
              <a:t>Р</a:t>
            </a:r>
            <a:r>
              <a:rPr lang="ru-RU" dirty="0" smtClean="0"/>
              <a:t>иккетсии.</a:t>
            </a:r>
            <a:endParaRPr lang="ru-RU" dirty="0"/>
          </a:p>
          <a:p>
            <a:r>
              <a:rPr lang="ru-RU" dirty="0" smtClean="0"/>
              <a:t>Стрептококки.                                              </a:t>
            </a:r>
            <a:endParaRPr lang="ru-RU" dirty="0"/>
          </a:p>
          <a:p>
            <a:r>
              <a:rPr lang="ru-RU" dirty="0"/>
              <a:t>С</a:t>
            </a:r>
            <a:r>
              <a:rPr lang="ru-RU" dirty="0" smtClean="0"/>
              <a:t>инегнойная палочка.</a:t>
            </a:r>
            <a:endParaRPr lang="ru-RU" dirty="0"/>
          </a:p>
          <a:p>
            <a:r>
              <a:rPr lang="ru-RU" dirty="0" smtClean="0"/>
              <a:t>Клебсиелла.</a:t>
            </a:r>
            <a:endParaRPr lang="ru-RU" dirty="0"/>
          </a:p>
          <a:p>
            <a:r>
              <a:rPr lang="ru-RU" dirty="0"/>
              <a:t>Г</a:t>
            </a:r>
            <a:r>
              <a:rPr lang="ru-RU" dirty="0" smtClean="0"/>
              <a:t>рамотрицательные бактерии.</a:t>
            </a:r>
            <a:endParaRPr lang="ru-RU" dirty="0"/>
          </a:p>
          <a:p>
            <a:r>
              <a:rPr lang="ru-RU" dirty="0"/>
              <a:t>В</a:t>
            </a:r>
            <a:r>
              <a:rPr lang="ru-RU" dirty="0" smtClean="0"/>
              <a:t>ирусы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944" y="3401568"/>
            <a:ext cx="6812280" cy="344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75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8017"/>
            <a:ext cx="10515600" cy="713231"/>
          </a:xfrm>
        </p:spPr>
        <p:txBody>
          <a:bodyPr/>
          <a:lstStyle/>
          <a:p>
            <a:r>
              <a:rPr lang="ru-RU" dirty="0" smtClean="0"/>
              <a:t>                            ПАТОГЕНЕЗ: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" y="1033272"/>
            <a:ext cx="11207496" cy="57241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Распространению гнойного процесса из периодонта в толщу кости альвеолярного отростка и челюсти благоприятствуют анатомические особенности: </a:t>
            </a:r>
            <a:endParaRPr lang="ru-RU" dirty="0" smtClean="0"/>
          </a:p>
          <a:p>
            <a:r>
              <a:rPr lang="ru-RU" dirty="0" smtClean="0"/>
              <a:t>наличие </a:t>
            </a:r>
            <a:r>
              <a:rPr lang="ru-RU" dirty="0"/>
              <a:t>в стенках альвеол значительного количества мелких отверстий, через которые проходят кровеносные и лимфатические сосуды, а </a:t>
            </a:r>
            <a:r>
              <a:rPr lang="ru-RU" dirty="0" smtClean="0"/>
              <a:t>так же  </a:t>
            </a:r>
            <a:r>
              <a:rPr lang="ru-RU" dirty="0"/>
              <a:t>нервные стволики.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острых и обострениях хронического периодонтита возникают значительная резорбция и перестройка костной </a:t>
            </a:r>
            <a:r>
              <a:rPr lang="ru-RU" dirty="0" smtClean="0"/>
              <a:t>ткани, </a:t>
            </a:r>
            <a:r>
              <a:rPr lang="ru-RU" dirty="0"/>
              <a:t>и окружности верхушки корня зуба, расширение естественных отверстий в стенках его альвеолы и образование на некоторых участках широкого сообщения между периодонтом и прилежащими костномозговыми пространствами.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результате этого создаются благоприятные условия для распространения гнойного экссудата из воспаленного периодонта в толщу кости альвеолярного отростка и тела челюсти. Развивается остеомиелит челюсти.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4913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5156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                            Классификация </a:t>
            </a:r>
            <a:br>
              <a:rPr lang="ru-RU" sz="4000" b="1" dirty="0" smtClean="0"/>
            </a:br>
            <a:r>
              <a:rPr lang="ru-RU" sz="3100" dirty="0"/>
              <a:t> </a:t>
            </a:r>
            <a:r>
              <a:rPr lang="ru-RU" sz="3100" dirty="0" smtClean="0"/>
              <a:t>                остеомиелиты </a:t>
            </a:r>
            <a:r>
              <a:rPr lang="ru-RU" sz="3100" dirty="0"/>
              <a:t>челюстей подразделяются :</a:t>
            </a:r>
            <a:br>
              <a:rPr lang="ru-RU" sz="3100" dirty="0"/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" y="896112"/>
            <a:ext cx="12045696" cy="5815584"/>
          </a:xfrm>
        </p:spPr>
        <p:txBody>
          <a:bodyPr/>
          <a:lstStyle/>
          <a:p>
            <a:r>
              <a:rPr lang="ru-RU" dirty="0" smtClean="0"/>
              <a:t>1 </a:t>
            </a:r>
            <a:r>
              <a:rPr lang="ru-RU" sz="4000" u="sng" dirty="0" smtClean="0"/>
              <a:t>Одонтогенные </a:t>
            </a:r>
          </a:p>
          <a:p>
            <a:pPr marL="0" indent="0">
              <a:buNone/>
            </a:pPr>
            <a:r>
              <a:rPr lang="ru-RU" dirty="0"/>
              <a:t>Источник заражения – больной зуб. Вредные вещества попадают в кость через пульпу при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Пульпите.</a:t>
            </a:r>
            <a:endParaRPr lang="ru-RU" dirty="0"/>
          </a:p>
          <a:p>
            <a:r>
              <a:rPr lang="ru-RU" dirty="0" smtClean="0"/>
              <a:t>Альвеолите.                      </a:t>
            </a:r>
            <a:endParaRPr lang="ru-RU" dirty="0"/>
          </a:p>
          <a:p>
            <a:r>
              <a:rPr lang="ru-RU" dirty="0" smtClean="0"/>
              <a:t>Периодонтите.                                    </a:t>
            </a:r>
            <a:endParaRPr lang="ru-RU" dirty="0"/>
          </a:p>
          <a:p>
            <a:r>
              <a:rPr lang="ru-RU" dirty="0"/>
              <a:t>К</a:t>
            </a:r>
            <a:r>
              <a:rPr lang="ru-RU" dirty="0" smtClean="0"/>
              <a:t>исте </a:t>
            </a:r>
            <a:r>
              <a:rPr lang="ru-RU" dirty="0"/>
              <a:t>корня </a:t>
            </a:r>
            <a:r>
              <a:rPr lang="ru-RU" dirty="0" smtClean="0"/>
              <a:t>зуба.</a:t>
            </a:r>
            <a:endParaRPr lang="ru-RU" dirty="0"/>
          </a:p>
          <a:p>
            <a:pPr marL="0" indent="0">
              <a:buNone/>
            </a:pPr>
            <a:endParaRPr lang="ru-RU" u="sng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484" y="3570830"/>
            <a:ext cx="3697224" cy="31408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916" y="3570830"/>
            <a:ext cx="5306568" cy="314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4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7161"/>
            <a:ext cx="11353800" cy="950975"/>
          </a:xfrm>
        </p:spPr>
        <p:txBody>
          <a:bodyPr>
            <a:normAutofit/>
          </a:bodyPr>
          <a:lstStyle/>
          <a:p>
            <a:r>
              <a:rPr lang="ru-RU" sz="3200" b="1" u="sng" dirty="0" smtClean="0"/>
              <a:t>2 ГЕМАТОГЕННЫЕ</a:t>
            </a:r>
            <a:r>
              <a:rPr lang="ru-RU" sz="3200" b="1" dirty="0" smtClean="0"/>
              <a:t> -</a:t>
            </a:r>
            <a:r>
              <a:rPr lang="ru-RU" sz="2700" dirty="0"/>
              <a:t>Патогенные микроорганизмы попадают в костную систему из первичного источника воспаления:</a:t>
            </a:r>
            <a:endParaRPr lang="ru-RU" sz="27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872" y="1271016"/>
            <a:ext cx="11234928" cy="5404104"/>
          </a:xfrm>
        </p:spPr>
        <p:txBody>
          <a:bodyPr/>
          <a:lstStyle/>
          <a:p>
            <a:r>
              <a:rPr lang="ru-RU" dirty="0"/>
              <a:t>Т</a:t>
            </a:r>
            <a:r>
              <a:rPr lang="ru-RU" dirty="0" smtClean="0"/>
              <a:t>онзиллит </a:t>
            </a:r>
            <a:r>
              <a:rPr lang="ru-RU" dirty="0"/>
              <a:t>(хроническая и острая форма заболевания</a:t>
            </a:r>
            <a:r>
              <a:rPr lang="ru-RU" dirty="0" smtClean="0"/>
              <a:t>).</a:t>
            </a:r>
            <a:endParaRPr lang="ru-RU" dirty="0"/>
          </a:p>
          <a:p>
            <a:r>
              <a:rPr lang="ru-RU" dirty="0" smtClean="0"/>
              <a:t>Фурункулез.</a:t>
            </a:r>
            <a:endParaRPr lang="ru-RU" dirty="0"/>
          </a:p>
          <a:p>
            <a:r>
              <a:rPr lang="ru-RU" dirty="0" smtClean="0"/>
              <a:t>Отит.</a:t>
            </a:r>
            <a:endParaRPr lang="ru-RU" dirty="0"/>
          </a:p>
          <a:p>
            <a:r>
              <a:rPr lang="ru-RU" dirty="0" smtClean="0"/>
              <a:t>Скарлатина.</a:t>
            </a:r>
            <a:endParaRPr lang="ru-RU" dirty="0"/>
          </a:p>
          <a:p>
            <a:r>
              <a:rPr lang="ru-RU" dirty="0" smtClean="0"/>
              <a:t>Грипп.                                              </a:t>
            </a:r>
            <a:endParaRPr lang="ru-RU" dirty="0"/>
          </a:p>
          <a:p>
            <a:r>
              <a:rPr lang="ru-RU" dirty="0" smtClean="0"/>
              <a:t>Омфалит.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" t="2511" r="3876" b="11917"/>
          <a:stretch/>
        </p:blipFill>
        <p:spPr>
          <a:xfrm>
            <a:off x="3136391" y="1947672"/>
            <a:ext cx="7479793" cy="472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42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" y="146305"/>
            <a:ext cx="11262360" cy="813815"/>
          </a:xfrm>
        </p:spPr>
        <p:txBody>
          <a:bodyPr>
            <a:normAutofit fontScale="90000"/>
          </a:bodyPr>
          <a:lstStyle/>
          <a:p>
            <a:r>
              <a:rPr lang="ru-RU" sz="4000" b="1" u="sng" dirty="0" smtClean="0"/>
              <a:t>3 </a:t>
            </a:r>
            <a:r>
              <a:rPr lang="ru-RU" sz="3100" b="1" u="sng" dirty="0" smtClean="0"/>
              <a:t>ТРАВМАТИЧЕСКИЕ </a:t>
            </a:r>
            <a:r>
              <a:rPr lang="ru-RU" sz="3100" b="1" dirty="0" smtClean="0"/>
              <a:t> - </a:t>
            </a:r>
            <a:r>
              <a:rPr lang="ru-RU" sz="3100" dirty="0" smtClean="0"/>
              <a:t>связанные </a:t>
            </a:r>
            <a:r>
              <a:rPr lang="ru-RU" sz="3100" dirty="0"/>
              <a:t>с прямым повреждением челюстей</a:t>
            </a:r>
            <a:r>
              <a:rPr lang="ru-RU" sz="3100" dirty="0" smtClean="0"/>
              <a:t> </a:t>
            </a:r>
            <a:r>
              <a:rPr lang="ru-RU" sz="3100" b="1" dirty="0" smtClean="0"/>
              <a:t> </a:t>
            </a:r>
            <a:r>
              <a:rPr lang="ru-RU" sz="3100" dirty="0" smtClean="0"/>
              <a:t> </a:t>
            </a:r>
            <a:endParaRPr lang="ru-RU" sz="31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" y="1106424"/>
            <a:ext cx="12100560" cy="5504688"/>
          </a:xfrm>
        </p:spPr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ереломы челюсти.</a:t>
            </a:r>
            <a:endParaRPr lang="ru-RU" dirty="0"/>
          </a:p>
          <a:p>
            <a:r>
              <a:rPr lang="ru-RU" dirty="0"/>
              <a:t>Г</a:t>
            </a:r>
            <a:r>
              <a:rPr lang="ru-RU" dirty="0" smtClean="0"/>
              <a:t>лубокие порезы.</a:t>
            </a:r>
            <a:endParaRPr lang="ru-RU" dirty="0"/>
          </a:p>
          <a:p>
            <a:r>
              <a:rPr lang="ru-RU" dirty="0"/>
              <a:t>О</a:t>
            </a:r>
            <a:r>
              <a:rPr lang="ru-RU" dirty="0" smtClean="0"/>
              <a:t>гнестрельные ранения.</a:t>
            </a:r>
            <a:endParaRPr lang="ru-RU" dirty="0"/>
          </a:p>
          <a:p>
            <a:r>
              <a:rPr lang="ru-RU" dirty="0"/>
              <a:t>П</a:t>
            </a:r>
            <a:r>
              <a:rPr lang="ru-RU" dirty="0" smtClean="0"/>
              <a:t>овреждение </a:t>
            </a:r>
            <a:r>
              <a:rPr lang="ru-RU" dirty="0"/>
              <a:t>слизистой оболочки </a:t>
            </a:r>
            <a:r>
              <a:rPr lang="ru-RU" dirty="0" smtClean="0"/>
              <a:t>носа.</a:t>
            </a:r>
            <a:endParaRPr lang="ru-RU" dirty="0"/>
          </a:p>
          <a:p>
            <a:r>
              <a:rPr lang="ru-RU" dirty="0"/>
              <a:t>И</a:t>
            </a:r>
            <a:r>
              <a:rPr lang="ru-RU" dirty="0" smtClean="0"/>
              <a:t>нфицирование </a:t>
            </a:r>
            <a:r>
              <a:rPr lang="ru-RU" dirty="0"/>
              <a:t>во время операции.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952" y="3694176"/>
            <a:ext cx="5553456" cy="29900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21980" r="12196" b="17154"/>
          <a:stretch/>
        </p:blipFill>
        <p:spPr>
          <a:xfrm>
            <a:off x="91440" y="3694176"/>
            <a:ext cx="5102352" cy="299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43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297"/>
            <a:ext cx="10515600" cy="85953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Одонтогенный </a:t>
            </a:r>
            <a:r>
              <a:rPr lang="ru-RU" dirty="0"/>
              <a:t>остеомиелит челюстных </a:t>
            </a:r>
            <a:r>
              <a:rPr lang="ru-RU" dirty="0" smtClean="0"/>
              <a:t>костей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608" y="1197864"/>
            <a:ext cx="11061192" cy="5266944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/>
              <a:t>Выделяют три стадии течения процесса:</a:t>
            </a:r>
            <a:endParaRPr lang="ru-RU" dirty="0"/>
          </a:p>
          <a:p>
            <a:r>
              <a:rPr lang="ru-RU" sz="4000" dirty="0" smtClean="0"/>
              <a:t> Острая -</a:t>
            </a:r>
            <a:r>
              <a:rPr lang="ru-RU" sz="2000" dirty="0" smtClean="0"/>
              <a:t> </a:t>
            </a:r>
            <a:r>
              <a:rPr lang="ru-RU" sz="2000" dirty="0"/>
              <a:t>организм мгновенно реагирует на инфицирование тканей и костного мозга бурной </a:t>
            </a:r>
            <a:r>
              <a:rPr lang="ru-RU" sz="2000" dirty="0" smtClean="0"/>
              <a:t>симптоматикой</a:t>
            </a:r>
            <a:endParaRPr lang="ru-RU" sz="4000" dirty="0" smtClean="0"/>
          </a:p>
          <a:p>
            <a:pPr marL="0" indent="0">
              <a:buNone/>
            </a:pPr>
            <a:endParaRPr lang="ru-RU" sz="4000" dirty="0"/>
          </a:p>
          <a:p>
            <a:r>
              <a:rPr lang="ru-RU" sz="4000" dirty="0" smtClean="0"/>
              <a:t>Подострая</a:t>
            </a:r>
            <a:r>
              <a:rPr lang="ru-RU" sz="2000" dirty="0"/>
              <a:t> </a:t>
            </a:r>
            <a:r>
              <a:rPr lang="ru-RU" sz="2000" dirty="0" smtClean="0"/>
              <a:t> - является </a:t>
            </a:r>
            <a:r>
              <a:rPr lang="ru-RU" sz="2000" dirty="0"/>
              <a:t>следствием невылеченной до конца острой формы, проявляется повторной симптоматикой из острого </a:t>
            </a:r>
            <a:r>
              <a:rPr lang="ru-RU" sz="2000" dirty="0" smtClean="0"/>
              <a:t>периода.</a:t>
            </a:r>
            <a:endParaRPr lang="ru-RU" sz="4000" dirty="0" smtClean="0"/>
          </a:p>
          <a:p>
            <a:pPr marL="0" indent="0">
              <a:buNone/>
            </a:pPr>
            <a:endParaRPr lang="ru-RU" sz="4000" dirty="0"/>
          </a:p>
          <a:p>
            <a:r>
              <a:rPr lang="ru-RU" sz="4000" dirty="0" smtClean="0"/>
              <a:t>Хроническая</a:t>
            </a:r>
            <a:r>
              <a:rPr lang="ru-RU" sz="2000" dirty="0"/>
              <a:t> -возникает из-за продолжительных воспалительных процессов кости, которые не получили своевременного и адекватного лечения (характеризуется </a:t>
            </a:r>
            <a:r>
              <a:rPr lang="ru-RU" sz="2000" dirty="0" smtClean="0"/>
              <a:t>рецидивами).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3167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464</TotalTime>
  <Words>1083</Words>
  <Application>Microsoft Office PowerPoint</Application>
  <PresentationFormat>Широкоэкранный</PresentationFormat>
  <Paragraphs>174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  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Войно-Яснецкого» Министерства здравоохранения Российской федерации Кафедра стоматологии ИПО         Одонтогенные воспалительные заболевания челюстей. Острый остеомиелит челюстей. Этиология , патогенез,клиника,диагностика,лечение.                                                                                                               Выполнил ординатор кафедры стоматологии ИПО                                                                                                      по специальности «стоматология хирургическая»                                                                                                               Дзидзоев Ростислав Денисович                                                                                                            рецензент к.м.н., доцент Дуж Анатолий Николаевич   Красноярск, 2022      </vt:lpstr>
      <vt:lpstr>      ЦЕЛЬ : Ознакомить с классификацией, патогенезом, клиникой, диагностикой воспалительного заболевания челюстей остеомиелит и принципами лечения    Задачи :  1 Понятие, определение – Одонтогенных остеомиелитов.   2. Этиология, патогенез, клиника ,осложнения  остеомиелита.  3. Диагностика и  хирургические способы лечения. Возможные исходы         </vt:lpstr>
      <vt:lpstr>                Определение понятия</vt:lpstr>
      <vt:lpstr>                            К возбудителям болезни относятся:</vt:lpstr>
      <vt:lpstr>                            ПАТОГЕНЕЗ:</vt:lpstr>
      <vt:lpstr>                            Классификация                   остеомиелиты челюстей подразделяются : </vt:lpstr>
      <vt:lpstr>2 ГЕМАТОГЕННЫЕ -Патогенные микроорганизмы попадают в костную систему из первичного источника воспаления:</vt:lpstr>
      <vt:lpstr>3 ТРАВМАТИЧЕСКИЕ  - связанные с прямым повреждением челюстей   </vt:lpstr>
      <vt:lpstr>Одонтогенный остеомиелит челюстных костей </vt:lpstr>
      <vt:lpstr>               К Л И Н И Ч Е С К А Я   К А Р Т И Н А</vt:lpstr>
      <vt:lpstr>При обследовании тканей челюстно-лицевой области можно обнаружить ряд характерных признаков:</vt:lpstr>
      <vt:lpstr>При остеомиелите верхней челюсти( особенно диффузном): возникает острый гайморит, усиливаются боли, появляется гнойное отделяемое из носа. При осложненном течении остеомиелита в окружающих мягких тканях возникают гнойные воспалительные процессы, абсцессы и флегмоны, утяжеляющие его течение.</vt:lpstr>
      <vt:lpstr>                                     ДИАГНОСТИКА</vt:lpstr>
      <vt:lpstr>                                        ЛЕЧЕНИЕ острой фазы:</vt:lpstr>
      <vt:lpstr>Общие мероприятия включают:</vt:lpstr>
      <vt:lpstr>              Хронический одонтогенный остеомиелит челюсти </vt:lpstr>
      <vt:lpstr> Клинико-рентгенологические формы хронического одонтогенного остеомиелита челюстей:</vt:lpstr>
      <vt:lpstr>Первым клиническим признаком того, что острая стадия не была вылечена, является появление свищей с гноем в области раны. Иногда свищи могут открываться на коже челюстно-лицевой области.</vt:lpstr>
      <vt:lpstr>Далее наблюдается образование секвестров, которые в зависимости от размеров либо сами выходят через свищевые ходы (маленькие), либо подлежат удалению челюстно-лицевым хирургом (большие).</vt:lpstr>
      <vt:lpstr>                           При осмотре полости рта определяется :.</vt:lpstr>
      <vt:lpstr>                                   РЕНТГЕН ДИАГНОСТИКА:</vt:lpstr>
      <vt:lpstr> Лечение хронического одонтогенного остеомиелита челюсти </vt:lpstr>
      <vt:lpstr>.</vt:lpstr>
      <vt:lpstr>Осложнения остеомиелита челюстей </vt:lpstr>
      <vt:lpstr>     Прогноз остеомиелита челюсти</vt:lpstr>
      <vt:lpstr>Заключение (выводы):</vt:lpstr>
      <vt:lpstr>Список основных использованных источников:</vt:lpstr>
      <vt:lpstr>   Спасибо за Внимание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Войно-Яснецкого» Министерства здравоохранения Российской федерации Кафедра стоматологии ИПО         Одонтогенные воспалительные заболевания челюстей</dc:title>
  <dc:creator>Пользователь</dc:creator>
  <cp:lastModifiedBy>Пользователь</cp:lastModifiedBy>
  <cp:revision>66</cp:revision>
  <dcterms:created xsi:type="dcterms:W3CDTF">2022-10-30T10:42:54Z</dcterms:created>
  <dcterms:modified xsi:type="dcterms:W3CDTF">2022-12-11T11:44:11Z</dcterms:modified>
</cp:coreProperties>
</file>