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1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64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РоссийскойФередации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/>
              <a:t>Тема </a:t>
            </a:r>
            <a:r>
              <a:rPr lang="ru-RU" sz="5400" dirty="0" smtClean="0"/>
              <a:t>«Аптечные </a:t>
            </a:r>
            <a:r>
              <a:rPr lang="ru-RU" sz="5400" dirty="0" smtClean="0"/>
              <a:t>склады»</a:t>
            </a:r>
            <a:endParaRPr lang="ru-RU" sz="6000" dirty="0" smtClean="0"/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prstClr val="black"/>
                </a:solidFill>
              </a:rPr>
              <a:t>Тюльпанова</a:t>
            </a:r>
            <a:r>
              <a:rPr lang="ru-RU" dirty="0" smtClean="0">
                <a:solidFill>
                  <a:prstClr val="black"/>
                </a:solidFill>
              </a:rPr>
              <a:t> М.В.                  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95746" y="205325"/>
            <a:ext cx="10972800" cy="1143000"/>
          </a:xfrm>
        </p:spPr>
        <p:txBody>
          <a:bodyPr/>
          <a:lstStyle/>
          <a:p>
            <a:pPr algn="ctr"/>
            <a:r>
              <a:rPr lang="ru-RU" sz="4000" dirty="0" smtClean="0"/>
              <a:t>Функции</a:t>
            </a:r>
            <a:r>
              <a:rPr lang="ru-RU" dirty="0" smtClean="0"/>
              <a:t> аптечного склада: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98763" y="1505989"/>
            <a:ext cx="10972800" cy="438912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1800" dirty="0" smtClean="0"/>
              <a:t>заключает </a:t>
            </a:r>
            <a:r>
              <a:rPr lang="ru-RU" sz="1800" b="1" dirty="0" smtClean="0"/>
              <a:t>договоры</a:t>
            </a:r>
            <a:r>
              <a:rPr lang="ru-RU" sz="1800" dirty="0" smtClean="0"/>
              <a:t> </a:t>
            </a:r>
            <a:r>
              <a:rPr lang="ru-RU" sz="1800" dirty="0" err="1" smtClean="0"/>
              <a:t>c</a:t>
            </a:r>
            <a:r>
              <a:rPr lang="ru-RU" sz="1800" dirty="0" smtClean="0"/>
              <a:t> поставщиками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</a:t>
            </a:r>
            <a:r>
              <a:rPr lang="ru-RU" sz="1800" dirty="0" err="1" smtClean="0"/>
              <a:t>осyществляет</a:t>
            </a:r>
            <a:r>
              <a:rPr lang="ru-RU" sz="1800" dirty="0" smtClean="0"/>
              <a:t> </a:t>
            </a:r>
            <a:r>
              <a:rPr lang="ru-RU" sz="1800" b="1" dirty="0" err="1" smtClean="0"/>
              <a:t>закyпкy</a:t>
            </a:r>
            <a:r>
              <a:rPr lang="ru-RU" sz="1800" b="1" dirty="0" smtClean="0"/>
              <a:t> товаров </a:t>
            </a:r>
            <a:r>
              <a:rPr lang="ru-RU" sz="1800" dirty="0" smtClean="0"/>
              <a:t>аптечного ассортимента и ИМН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ведет </a:t>
            </a:r>
            <a:r>
              <a:rPr lang="ru-RU" sz="1800" b="1" dirty="0" smtClean="0"/>
              <a:t>претензионную и исковую работу</a:t>
            </a:r>
            <a:r>
              <a:rPr lang="ru-RU" sz="1800" dirty="0" smtClean="0"/>
              <a:t>, предъявляет штрафные санкции поставщикам в </a:t>
            </a:r>
            <a:r>
              <a:rPr lang="ru-RU" sz="1800" dirty="0" err="1" smtClean="0"/>
              <a:t>слyчае</a:t>
            </a:r>
            <a:r>
              <a:rPr lang="ru-RU" sz="1800" dirty="0" smtClean="0"/>
              <a:t> нарушения договорных обязательств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</a:t>
            </a:r>
            <a:r>
              <a:rPr lang="ru-RU" sz="1800" dirty="0" err="1" smtClean="0"/>
              <a:t>осyществляет</a:t>
            </a:r>
            <a:r>
              <a:rPr lang="ru-RU" sz="1800" dirty="0" smtClean="0"/>
              <a:t> </a:t>
            </a:r>
            <a:r>
              <a:rPr lang="ru-RU" sz="1800" b="1" dirty="0" smtClean="0"/>
              <a:t>прием ЛС и ИМН </a:t>
            </a:r>
            <a:r>
              <a:rPr lang="ru-RU" sz="1800" dirty="0" smtClean="0"/>
              <a:t>от поставщиков по качеству, количеству и стоимости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организует </a:t>
            </a:r>
            <a:r>
              <a:rPr lang="ru-RU" sz="1800" b="1" dirty="0" smtClean="0"/>
              <a:t>хранение ЛС и ИМН </a:t>
            </a:r>
            <a:r>
              <a:rPr lang="ru-RU" sz="1800" dirty="0" err="1" smtClean="0"/>
              <a:t>c</a:t>
            </a:r>
            <a:r>
              <a:rPr lang="ru-RU" sz="1800" dirty="0" smtClean="0"/>
              <a:t> </a:t>
            </a:r>
            <a:r>
              <a:rPr lang="ru-RU" sz="1800" dirty="0" err="1" smtClean="0"/>
              <a:t>yчетом</a:t>
            </a:r>
            <a:r>
              <a:rPr lang="ru-RU" sz="1800" dirty="0" smtClean="0"/>
              <a:t> их физико-химических свойств и требований ГФ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обеспечивает </a:t>
            </a:r>
            <a:r>
              <a:rPr lang="ru-RU" sz="1800" b="1" dirty="0" smtClean="0"/>
              <a:t>сохранность</a:t>
            </a:r>
            <a:r>
              <a:rPr lang="ru-RU" sz="1800" dirty="0" smtClean="0"/>
              <a:t>, осуществляет </a:t>
            </a:r>
            <a:r>
              <a:rPr lang="ru-RU" sz="1800" b="1" dirty="0" smtClean="0"/>
              <a:t>прием заказов </a:t>
            </a:r>
            <a:r>
              <a:rPr lang="ru-RU" sz="1800" dirty="0" smtClean="0"/>
              <a:t>от аптечных, лечебно-профилактических и </a:t>
            </a:r>
            <a:r>
              <a:rPr lang="ru-RU" sz="1800" dirty="0" err="1" smtClean="0"/>
              <a:t>дрyгих</a:t>
            </a:r>
            <a:r>
              <a:rPr lang="ru-RU" sz="1800" dirty="0" smtClean="0"/>
              <a:t> </a:t>
            </a:r>
            <a:r>
              <a:rPr lang="ru-RU" sz="1800" dirty="0" err="1" smtClean="0"/>
              <a:t>yчреждений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a</a:t>
            </a:r>
            <a:r>
              <a:rPr lang="ru-RU" sz="1800" dirty="0" smtClean="0"/>
              <a:t> также фармацевтических предприятии на </a:t>
            </a:r>
            <a:r>
              <a:rPr lang="ru-RU" sz="1800" dirty="0" err="1" smtClean="0"/>
              <a:t>расфасовкy</a:t>
            </a:r>
            <a:r>
              <a:rPr lang="ru-RU" sz="1800" dirty="0" smtClean="0"/>
              <a:t>, комплектование и </a:t>
            </a:r>
            <a:r>
              <a:rPr lang="ru-RU" sz="1800" dirty="0" err="1" smtClean="0"/>
              <a:t>своевременнyю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доставкy</a:t>
            </a:r>
            <a:r>
              <a:rPr lang="ru-RU" sz="1800" dirty="0" smtClean="0"/>
              <a:t> ЛС и ИМН по заказам</a:t>
            </a:r>
            <a:r>
              <a:rPr lang="ru-RU" sz="1800" dirty="0" smtClean="0"/>
              <a:t>;</a:t>
            </a:r>
          </a:p>
          <a:p>
            <a:pPr marL="514350" indent="-514350">
              <a:buAutoNum type="arabicParenR"/>
            </a:pPr>
            <a:r>
              <a:rPr lang="ru-RU" sz="1800" dirty="0" smtClean="0"/>
              <a:t> организует </a:t>
            </a:r>
            <a:r>
              <a:rPr lang="ru-RU" sz="1800" dirty="0" smtClean="0"/>
              <a:t>строгое соблюдение </a:t>
            </a:r>
            <a:r>
              <a:rPr lang="ru-RU" sz="1800" b="1" dirty="0" smtClean="0"/>
              <a:t>порядка </a:t>
            </a:r>
            <a:r>
              <a:rPr lang="ru-RU" sz="1800" b="1" dirty="0" err="1" smtClean="0"/>
              <a:t>yчета</a:t>
            </a:r>
            <a:r>
              <a:rPr lang="ru-RU" sz="1800" b="1" dirty="0" smtClean="0"/>
              <a:t> и отпуска </a:t>
            </a:r>
            <a:r>
              <a:rPr lang="ru-RU" sz="1800" dirty="0" smtClean="0"/>
              <a:t>фармацевтических, </a:t>
            </a:r>
            <a:r>
              <a:rPr lang="ru-RU" sz="1800" dirty="0" err="1" smtClean="0"/>
              <a:t>парафармацевтических</a:t>
            </a:r>
            <a:r>
              <a:rPr lang="ru-RU" sz="1800" dirty="0" smtClean="0"/>
              <a:t> и </a:t>
            </a:r>
            <a:r>
              <a:rPr lang="ru-RU" sz="1800" dirty="0" err="1" smtClean="0"/>
              <a:t>дрyгих</a:t>
            </a:r>
            <a:r>
              <a:rPr lang="ru-RU" sz="1800" dirty="0" smtClean="0"/>
              <a:t> товаров; </a:t>
            </a:r>
            <a:endParaRPr lang="ru-RU" sz="1800" dirty="0" smtClean="0"/>
          </a:p>
          <a:p>
            <a:pPr marL="514350" indent="-514350">
              <a:buAutoNum type="arabicParenR"/>
            </a:pPr>
            <a:r>
              <a:rPr lang="ru-RU" sz="1800" dirty="0" err="1" smtClean="0"/>
              <a:t>осyществляет</a:t>
            </a:r>
            <a:r>
              <a:rPr lang="ru-RU" sz="1800" dirty="0" smtClean="0"/>
              <a:t> </a:t>
            </a:r>
            <a:r>
              <a:rPr lang="ru-RU" sz="1800" b="1" dirty="0" err="1" smtClean="0"/>
              <a:t>контpоль</a:t>
            </a:r>
            <a:r>
              <a:rPr lang="ru-RU" sz="1800" dirty="0" smtClean="0"/>
              <a:t> на всех </a:t>
            </a:r>
            <a:r>
              <a:rPr lang="ru-RU" sz="1800" dirty="0" err="1" smtClean="0"/>
              <a:t>стaдиях</a:t>
            </a:r>
            <a:r>
              <a:rPr lang="ru-RU" sz="1800" dirty="0" smtClean="0"/>
              <a:t> производственной деятельности; обеспечивает </a:t>
            </a:r>
            <a:r>
              <a:rPr lang="ru-RU" sz="1800" dirty="0" err="1" smtClean="0"/>
              <a:t>контpоль</a:t>
            </a:r>
            <a:r>
              <a:rPr lang="ru-RU" sz="1800" dirty="0" smtClean="0"/>
              <a:t> за сроками годности и нахождения на </a:t>
            </a:r>
            <a:r>
              <a:rPr lang="ru-RU" sz="1800" dirty="0" err="1" smtClean="0"/>
              <a:t>склaде</a:t>
            </a:r>
            <a:r>
              <a:rPr lang="ru-RU" sz="1800" dirty="0" smtClean="0"/>
              <a:t>, </a:t>
            </a:r>
            <a:r>
              <a:rPr lang="ru-RU" sz="1800" dirty="0" err="1" smtClean="0"/>
              <a:t>отгpузки</a:t>
            </a:r>
            <a:r>
              <a:rPr lang="ru-RU" sz="1800" dirty="0" smtClean="0"/>
              <a:t> ЛС и ИМН, за своевременной их </a:t>
            </a:r>
            <a:r>
              <a:rPr lang="ru-RU" sz="1800" dirty="0" err="1" smtClean="0"/>
              <a:t>реaлизацией</a:t>
            </a:r>
            <a:r>
              <a:rPr lang="ru-RU" sz="1800" dirty="0" smtClean="0"/>
              <a:t> </a:t>
            </a:r>
            <a:r>
              <a:rPr lang="ru-RU" sz="1800" dirty="0" err="1" smtClean="0"/>
              <a:t>c</a:t>
            </a:r>
            <a:r>
              <a:rPr lang="ru-RU" sz="1800" dirty="0" smtClean="0"/>
              <a:t> </a:t>
            </a:r>
            <a:r>
              <a:rPr lang="ru-RU" sz="1800" dirty="0" err="1" smtClean="0"/>
              <a:t>yчетом</a:t>
            </a:r>
            <a:r>
              <a:rPr lang="ru-RU" sz="1800" dirty="0" smtClean="0"/>
              <a:t> сроков годности, </a:t>
            </a:r>
            <a:r>
              <a:rPr lang="ru-RU" sz="1800" dirty="0" err="1" smtClean="0"/>
              <a:t>a</a:t>
            </a:r>
            <a:r>
              <a:rPr lang="ru-RU" sz="1800" dirty="0" smtClean="0"/>
              <a:t> также за соблюдением дисциплины цен при поставке и расчетах </a:t>
            </a:r>
            <a:r>
              <a:rPr lang="ru-RU" sz="1800" dirty="0" err="1" smtClean="0"/>
              <a:t>c</a:t>
            </a:r>
            <a:r>
              <a:rPr lang="ru-RU" sz="1800" dirty="0" smtClean="0"/>
              <a:t> поставщиками и потребителями; </a:t>
            </a:r>
            <a:endParaRPr lang="ru-RU" sz="1800" dirty="0" smtClean="0"/>
          </a:p>
          <a:p>
            <a:pPr marL="514350" indent="-514350">
              <a:buAutoNum type="arabicParenR"/>
            </a:pPr>
            <a:r>
              <a:rPr lang="ru-RU" sz="1800" dirty="0" smtClean="0"/>
              <a:t>соблюдает </a:t>
            </a:r>
            <a:r>
              <a:rPr lang="ru-RU" sz="1800" b="1" dirty="0" smtClean="0"/>
              <a:t>требования охраны труда </a:t>
            </a:r>
            <a:r>
              <a:rPr lang="ru-RU" sz="1800" dirty="0" smtClean="0"/>
              <a:t>и техники безопасности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42215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474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Структура аптечного склада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71600"/>
            <a:ext cx="11790218" cy="5486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Аптечный склад может размещаться в отдельно стоящем нежилом здании, здании производственного назначения или в нежилых помещениях жилых домов. </a:t>
            </a:r>
            <a:endParaRPr lang="ru-RU" dirty="0" smtClean="0"/>
          </a:p>
          <a:p>
            <a:r>
              <a:rPr lang="ru-RU" dirty="0" smtClean="0"/>
              <a:t>Склад </a:t>
            </a:r>
            <a:r>
              <a:rPr lang="ru-RU" b="1" dirty="0" smtClean="0"/>
              <a:t>должен быть изолирован от других помещений</a:t>
            </a:r>
            <a:r>
              <a:rPr lang="ru-RU" dirty="0" smtClean="0"/>
              <a:t>, </a:t>
            </a:r>
            <a:r>
              <a:rPr lang="ru-RU" dirty="0" smtClean="0"/>
              <a:t>иметь </a:t>
            </a:r>
            <a:r>
              <a:rPr lang="ru-RU" dirty="0" smtClean="0"/>
              <a:t>отдельный вход, подъездную площадку, рампу для разгрузки товара. В случае размещения склада в нежилых помещениях жилых домов загрузка и выгрузка медицинской продукции </a:t>
            </a:r>
            <a:r>
              <a:rPr lang="ru-RU" b="1" dirty="0" smtClean="0"/>
              <a:t>не должны </a:t>
            </a:r>
            <a:r>
              <a:rPr lang="ru-RU" dirty="0" smtClean="0"/>
              <a:t>производиться под окнами квартир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 размещении склада в здании медицинского или аптечного назначения административно-бытовые помещения </a:t>
            </a:r>
            <a:r>
              <a:rPr lang="ru-RU" b="1" dirty="0" smtClean="0"/>
              <a:t>могут быть общими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Внешнее оформление должно содержать </a:t>
            </a:r>
            <a:r>
              <a:rPr lang="ru-RU" b="1" dirty="0" smtClean="0"/>
              <a:t>вывеску «Аптечный склад» </a:t>
            </a:r>
            <a:r>
              <a:rPr lang="ru-RU" dirty="0" smtClean="0"/>
              <a:t>с указанием организационно-правовой формы собственности и режима работы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Площадь </a:t>
            </a:r>
            <a:r>
              <a:rPr lang="ru-RU" dirty="0" smtClean="0"/>
              <a:t>складских помещений должна соответствовать объему хранимых лекарственных средств, но составлять </a:t>
            </a:r>
            <a:r>
              <a:rPr lang="ru-RU" b="1" dirty="0" smtClean="0"/>
              <a:t>не менее 150м2 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Складские помещения должны иметь </a:t>
            </a:r>
            <a:r>
              <a:rPr lang="ru-RU" b="1" dirty="0" smtClean="0"/>
              <a:t>системы электроснабжения, отопления, водоснабжения, канализации, приточно-вытяжную вентиляцию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Отделка помещений должна быть гладкой, допуская </a:t>
            </a:r>
            <a:r>
              <a:rPr lang="ru-RU" b="1" dirty="0" smtClean="0"/>
              <a:t>возможность проведения влажной уборки</a:t>
            </a:r>
            <a:r>
              <a:rPr lang="ru-RU" dirty="0" smtClean="0"/>
              <a:t> с использованием дезинфицирующих средств.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176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Производственные </a:t>
            </a:r>
            <a:r>
              <a:rPr lang="ru-RU" sz="3600" b="1" dirty="0" smtClean="0"/>
              <a:t>помещения и </a:t>
            </a:r>
            <a:r>
              <a:rPr lang="ru-RU" sz="3600" b="1" dirty="0" smtClean="0"/>
              <a:t>зоны аптечного склада:</a:t>
            </a:r>
            <a:endParaRPr lang="ru-RU" sz="3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147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приемки ЛС </a:t>
            </a:r>
            <a:r>
              <a:rPr lang="ru-RU" dirty="0" smtClean="0"/>
              <a:t>- качественная и количественная приемка товара, поступившего от поставщиков </a:t>
            </a:r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основного хранения ЛС </a:t>
            </a:r>
            <a:r>
              <a:rPr lang="ru-RU" dirty="0" smtClean="0"/>
              <a:t>- хранение товара, комплектация заказов  помещения для ЛС, требующих особых условий </a:t>
            </a:r>
            <a:r>
              <a:rPr lang="ru-RU" dirty="0" smtClean="0"/>
              <a:t>хранения</a:t>
            </a:r>
          </a:p>
          <a:p>
            <a:r>
              <a:rPr lang="ru-RU" dirty="0" smtClean="0"/>
              <a:t> помещения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хранения фальсифицированных, недоброкачественных, контрафактных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ЛП</a:t>
            </a:r>
          </a:p>
          <a:p>
            <a:r>
              <a:rPr lang="ru-RU" dirty="0" smtClean="0"/>
              <a:t> зона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карантинного хранения </a:t>
            </a:r>
            <a:r>
              <a:rPr lang="ru-RU" dirty="0" smtClean="0"/>
              <a:t>ЛП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зона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экспедиции </a:t>
            </a:r>
            <a:r>
              <a:rPr lang="ru-RU" dirty="0" smtClean="0"/>
              <a:t>- упаковка товара, отправка товара в </a:t>
            </a:r>
            <a:r>
              <a:rPr lang="ru-RU" dirty="0" smtClean="0"/>
              <a:t>аптеки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административные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 бытовые помещения </a:t>
            </a:r>
            <a:r>
              <a:rPr lang="ru-RU" dirty="0" smtClean="0"/>
              <a:t>- бухгалтерия, кабинет заведующего аптечным складом, помещения для персонала, гардеробная, уборная, помещения для хранения уборочного инвентаря и т.д.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Административно-бытовые </a:t>
            </a:r>
            <a:r>
              <a:rPr lang="ru-RU" dirty="0" smtClean="0"/>
              <a:t>помещения </a:t>
            </a:r>
            <a:r>
              <a:rPr lang="ru-RU" b="1" dirty="0" smtClean="0"/>
              <a:t>отделяются</a:t>
            </a:r>
            <a:r>
              <a:rPr lang="ru-RU" dirty="0" smtClean="0"/>
              <a:t> от зон хранения ЛП.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634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6074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Зона </a:t>
            </a:r>
            <a:r>
              <a:rPr lang="ru-RU" dirty="0" smtClean="0"/>
              <a:t>приемки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15637" y="2169467"/>
            <a:ext cx="538480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Функции </a:t>
            </a:r>
            <a:r>
              <a:rPr lang="ru-RU" b="1" dirty="0" smtClean="0"/>
              <a:t>отдела: </a:t>
            </a:r>
          </a:p>
          <a:p>
            <a:pPr>
              <a:buFontTx/>
              <a:buChar char="-"/>
            </a:pPr>
            <a:r>
              <a:rPr lang="ru-RU" dirty="0" smtClean="0"/>
              <a:t>прием </a:t>
            </a:r>
            <a:r>
              <a:rPr lang="ru-RU" dirty="0" smtClean="0"/>
              <a:t>грузов по количеству, комплектности и </a:t>
            </a:r>
            <a:r>
              <a:rPr lang="ru-RU" dirty="0" smtClean="0"/>
              <a:t>качеству</a:t>
            </a:r>
          </a:p>
          <a:p>
            <a:pPr>
              <a:buFontTx/>
              <a:buChar char="-"/>
            </a:pPr>
            <a:r>
              <a:rPr lang="ru-RU" dirty="0" smtClean="0"/>
              <a:t>проверка </a:t>
            </a:r>
            <a:r>
              <a:rPr lang="ru-RU" dirty="0" smtClean="0"/>
              <a:t>сопроводительной документации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ведение </a:t>
            </a:r>
            <a:r>
              <a:rPr lang="ru-RU" dirty="0" smtClean="0"/>
              <a:t>претензионной </a:t>
            </a:r>
            <a:r>
              <a:rPr lang="ru-RU" dirty="0" smtClean="0"/>
              <a:t>работы</a:t>
            </a:r>
          </a:p>
          <a:p>
            <a:pPr>
              <a:buFontTx/>
              <a:buChar char="-"/>
            </a:pPr>
            <a:r>
              <a:rPr lang="ru-RU" dirty="0" smtClean="0"/>
              <a:t>распределение </a:t>
            </a:r>
            <a:r>
              <a:rPr lang="ru-RU" dirty="0" smtClean="0"/>
              <a:t>грузов по местам хранения</a:t>
            </a:r>
            <a:endParaRPr lang="ru-RU" dirty="0"/>
          </a:p>
        </p:txBody>
      </p:sp>
      <p:pic>
        <p:nvPicPr>
          <p:cNvPr id="8" name="Содержимое 7" descr="прием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446982" y="1974920"/>
            <a:ext cx="5384800" cy="4187251"/>
          </a:xfrm>
        </p:spPr>
      </p:pic>
    </p:spTree>
    <p:extLst>
      <p:ext uri="{BB962C8B-B14F-4D97-AF65-F5344CB8AC3E}">
        <p14:creationId xmlns:p14="http://schemas.microsoft.com/office/powerpoint/2010/main" xmlns="" val="64798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2618" y="413142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Зона хранения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09600" y="1935480"/>
            <a:ext cx="6941127" cy="4714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Число помещений хранения зависит от групп ЛС, требующих изолированного размещения. Предусматриваются следующие </a:t>
            </a:r>
            <a:r>
              <a:rPr lang="ru-RU" b="1" dirty="0" smtClean="0"/>
              <a:t>отделы хранения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сухих ЛС, жидких ЛС, готовых ЛС, товаров санитарии и гигиены, перевязочных материалов, 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 ЛП, наркотических и психотропных ЛС (если есть лицензия, хранят в соответствии с </a:t>
            </a:r>
            <a:r>
              <a:rPr lang="ru-RU" dirty="0" smtClean="0">
                <a:solidFill>
                  <a:srgbClr val="FF0000"/>
                </a:solidFill>
              </a:rPr>
              <a:t>ПП № 1148 </a:t>
            </a:r>
            <a:r>
              <a:rPr lang="ru-RU" dirty="0" smtClean="0"/>
              <a:t>от 31.12.2009г «О порядке хранения НС и ПВ).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Хранение </a:t>
            </a:r>
            <a:r>
              <a:rPr lang="ru-RU" dirty="0" smtClean="0"/>
              <a:t>лекарственных средств в </a:t>
            </a:r>
            <a:r>
              <a:rPr lang="ru-RU" dirty="0" err="1" smtClean="0"/>
              <a:t>организацииях</a:t>
            </a:r>
            <a:r>
              <a:rPr lang="ru-RU" dirty="0" smtClean="0"/>
              <a:t> оптовой торговли осуществляется в соответствии с приказом </a:t>
            </a:r>
            <a:r>
              <a:rPr lang="ru-RU" b="1" dirty="0" smtClean="0">
                <a:solidFill>
                  <a:srgbClr val="FF0000"/>
                </a:solidFill>
              </a:rPr>
              <a:t>№706н </a:t>
            </a:r>
            <a:r>
              <a:rPr lang="ru-RU" dirty="0" smtClean="0"/>
              <a:t>от 23.08.2010г. и </a:t>
            </a:r>
            <a:r>
              <a:rPr lang="ru-RU" dirty="0" smtClean="0">
                <a:solidFill>
                  <a:srgbClr val="FF0000"/>
                </a:solidFill>
              </a:rPr>
              <a:t>№646н </a:t>
            </a:r>
            <a:r>
              <a:rPr lang="ru-RU" dirty="0" smtClean="0"/>
              <a:t>от 31.08.2016г.</a:t>
            </a:r>
            <a:endParaRPr lang="ru-RU" dirty="0"/>
          </a:p>
        </p:txBody>
      </p:sp>
      <p:pic>
        <p:nvPicPr>
          <p:cNvPr id="10" name="Рисунок 9" descr="хр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6160" y="2493818"/>
            <a:ext cx="4316860" cy="35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0327" y="302306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Зона экспедиции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237018" y="1935480"/>
            <a:ext cx="6345382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предназначена </a:t>
            </a:r>
            <a:r>
              <a:rPr lang="ru-RU" dirty="0" smtClean="0"/>
              <a:t>для </a:t>
            </a:r>
            <a:r>
              <a:rPr lang="ru-RU" b="1" dirty="0" smtClean="0"/>
              <a:t>учета отправленных грузов, их временного складирования. </a:t>
            </a:r>
            <a:endParaRPr lang="ru-RU" b="1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зоне экспедиции следует предусматривать следующие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зоны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для </a:t>
            </a:r>
            <a:r>
              <a:rPr lang="ru-RU" dirty="0" smtClean="0"/>
              <a:t>размещения грузов, подготовленных к </a:t>
            </a:r>
            <a:r>
              <a:rPr lang="ru-RU" dirty="0" smtClean="0"/>
              <a:t>отправке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движения средств механизации (транспортная)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хранения </a:t>
            </a:r>
            <a:r>
              <a:rPr lang="ru-RU" dirty="0" err="1" smtClean="0"/>
              <a:t>внутрискладских</a:t>
            </a:r>
            <a:r>
              <a:rPr lang="ru-RU" dirty="0" smtClean="0"/>
              <a:t> транспортных средств</a:t>
            </a:r>
            <a:endParaRPr lang="ru-RU" dirty="0"/>
          </a:p>
        </p:txBody>
      </p:sp>
      <p:pic>
        <p:nvPicPr>
          <p:cNvPr id="9" name="Рисунок 8" descr="экс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109" y="2022763"/>
            <a:ext cx="4961660" cy="330777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вопросы для закрепления: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548447"/>
          </a:xfrm>
        </p:spPr>
        <p:txBody>
          <a:bodyPr>
            <a:normAutofit/>
          </a:bodyPr>
          <a:lstStyle/>
          <a:p>
            <a:r>
              <a:rPr lang="ru-RU" dirty="0" smtClean="0"/>
              <a:t>Назовите виды торговой деятельности? Дате определение. </a:t>
            </a:r>
            <a:endParaRPr lang="ru-RU" dirty="0" smtClean="0"/>
          </a:p>
          <a:p>
            <a:r>
              <a:rPr lang="ru-RU" dirty="0" smtClean="0"/>
              <a:t>Перечислите </a:t>
            </a:r>
            <a:r>
              <a:rPr lang="ru-RU" dirty="0" smtClean="0"/>
              <a:t>нормативные документы, регламентирующие организацию работы предприятий оптовой торговли лекарственными средствами.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 smtClean="0"/>
              <a:t>задачи стоят перед оптовым звеном товародвижения?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 smtClean="0"/>
              <a:t>задачи выполняет аптечный склад</a:t>
            </a:r>
            <a:r>
              <a:rPr lang="ru-RU" dirty="0" smtClean="0"/>
              <a:t>?</a:t>
            </a:r>
          </a:p>
          <a:p>
            <a:r>
              <a:rPr lang="ru-RU" dirty="0" smtClean="0"/>
              <a:t> В </a:t>
            </a:r>
            <a:r>
              <a:rPr lang="ru-RU" dirty="0" smtClean="0"/>
              <a:t>каких зданиях и с какой минимальной площадью разрешено размещать помещения аптечного склада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 Назовите </a:t>
            </a:r>
            <a:r>
              <a:rPr lang="ru-RU" dirty="0" smtClean="0"/>
              <a:t>зоны (помещения), входящие в состав аптечного склада? Их назначение.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лекцию в тетради</a:t>
            </a:r>
          </a:p>
          <a:p>
            <a:r>
              <a:rPr lang="ru-RU" dirty="0" smtClean="0"/>
              <a:t>Ответить на контрольные вопросы В ТЕТРАДИ</a:t>
            </a:r>
          </a:p>
          <a:p>
            <a:r>
              <a:rPr lang="ru-RU" dirty="0" smtClean="0"/>
              <a:t>Самостоятельно ознакомиться  и </a:t>
            </a:r>
            <a:r>
              <a:rPr lang="ru-RU" dirty="0" smtClean="0"/>
              <a:t>ЗАКОНСПЕКТИРОВАТЬ </a:t>
            </a:r>
            <a:r>
              <a:rPr lang="ru-RU" dirty="0" smtClean="0"/>
              <a:t>оборудование </a:t>
            </a:r>
            <a:r>
              <a:rPr lang="ru-RU" dirty="0" smtClean="0"/>
              <a:t>и </a:t>
            </a:r>
            <a:r>
              <a:rPr lang="ru-RU" dirty="0" smtClean="0"/>
              <a:t>инвентарь аптечного склада, правила </a:t>
            </a:r>
            <a:r>
              <a:rPr lang="ru-RU" smtClean="0"/>
              <a:t>его размещения </a:t>
            </a:r>
            <a:r>
              <a:rPr lang="ru-RU" dirty="0" smtClean="0"/>
              <a:t>и функции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465" y="1949548"/>
            <a:ext cx="10972800" cy="438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Организация </a:t>
            </a:r>
            <a:r>
              <a:rPr lang="ru-RU" dirty="0" smtClean="0"/>
              <a:t>работы предприятий оптовой торговли лекарственными средствами.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Аптечный </a:t>
            </a:r>
            <a:r>
              <a:rPr lang="ru-RU" dirty="0" smtClean="0"/>
              <a:t>склад: задачи, </a:t>
            </a:r>
            <a:r>
              <a:rPr lang="ru-RU" dirty="0" smtClean="0"/>
              <a:t>функции.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Структура </a:t>
            </a:r>
            <a:r>
              <a:rPr lang="ru-RU" dirty="0" smtClean="0"/>
              <a:t>аптечного склада.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59" y="476447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Организация работы предприятий оптовой торговли лекарственными средствами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18654" y="1644535"/>
            <a:ext cx="6511636" cy="43891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dirty="0" smtClean="0"/>
              <a:t>В Российской Федерации осуществляется </a:t>
            </a:r>
            <a:r>
              <a:rPr lang="ru-RU" b="1" dirty="0" smtClean="0"/>
              <a:t>контроль</a:t>
            </a:r>
            <a:r>
              <a:rPr lang="ru-RU" dirty="0" smtClean="0"/>
              <a:t> за организациями осуществляющими торговую деятельность. Государственное регулирование торговой деятельности регламентируется Федеральным законом от </a:t>
            </a:r>
            <a:r>
              <a:rPr lang="ru-RU" dirty="0" smtClean="0"/>
              <a:t>28.12.2009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N 381-ФЗ "Об основах государственного регулирования торговой деятельности в Российской Федерации".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за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8759" y="1967345"/>
            <a:ext cx="5537732" cy="375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26473" y="4114800"/>
            <a:ext cx="10723418" cy="19119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0327" y="1745673"/>
            <a:ext cx="10737273" cy="21890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233034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Виды торговли: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1727661"/>
            <a:ext cx="10986656" cy="47008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Оптовая </a:t>
            </a:r>
            <a:r>
              <a:rPr lang="ru-RU" sz="2800" b="1" dirty="0" smtClean="0"/>
              <a:t>торговля </a:t>
            </a:r>
            <a:r>
              <a:rPr lang="ru-RU" sz="2400" dirty="0" smtClean="0"/>
              <a:t>- вид торговой деятельности, связанный с приобретением и продажей товаров для использования их в предпринимательской деятельности (в том числе для перепродажи) или в иных целях, не связанных с личным, семейным, домашним и иным подобным использованием;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b="1" dirty="0" smtClean="0"/>
              <a:t>Р</a:t>
            </a:r>
            <a:r>
              <a:rPr lang="ru-RU" sz="2800" b="1" dirty="0" smtClean="0"/>
              <a:t>озничная </a:t>
            </a:r>
            <a:r>
              <a:rPr lang="ru-RU" sz="2800" b="1" dirty="0" smtClean="0"/>
              <a:t>торговля </a:t>
            </a:r>
            <a:r>
              <a:rPr lang="ru-RU" sz="2400" dirty="0" smtClean="0"/>
              <a:t>- вид торговой деятельности, связанный с приобретением и продажей товаров для использования их в личных, семейных, домашних и иных целях, не связанных с осуществлением предпринимательской деятельности.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426997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Нормативные документы, регламентирующие организацию работы предприятий оптовой торговли лекарственными средствами: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Федеральный </a:t>
            </a:r>
            <a:r>
              <a:rPr lang="ru-RU" dirty="0" smtClean="0"/>
              <a:t>закон РФ от 12.04.2010г. </a:t>
            </a:r>
            <a:r>
              <a:rPr lang="ru-RU" b="1" dirty="0" smtClean="0"/>
              <a:t>№ 61-ФЗ «Об обращении лекарственных средств</a:t>
            </a:r>
            <a:r>
              <a:rPr lang="ru-RU" b="1" dirty="0" smtClean="0"/>
              <a:t>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Закон определяет </a:t>
            </a:r>
            <a:r>
              <a:rPr lang="ru-RU" b="1" dirty="0" smtClean="0"/>
              <a:t>организацию оптовой торговли лекарственными средствами</a:t>
            </a:r>
            <a:r>
              <a:rPr lang="ru-RU" dirty="0" smtClean="0"/>
              <a:t> - организацию, осуществляющую оптовую торговлю лекарственными средствами, их хранение, перевозку в соответствии с требованиями настоящего Федерального закона.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Приказ </a:t>
            </a:r>
            <a:r>
              <a:rPr lang="ru-RU" dirty="0" smtClean="0"/>
              <a:t>от 28 декабря 2010 г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N 1222н </a:t>
            </a:r>
            <a:r>
              <a:rPr lang="ru-RU" dirty="0" smtClean="0"/>
              <a:t>Об утверждении правил оптовой торговли лекарственными средствами для медицинского </a:t>
            </a:r>
            <a:r>
              <a:rPr lang="ru-RU" dirty="0" smtClean="0"/>
              <a:t>применения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Приказ </a:t>
            </a:r>
            <a:r>
              <a:rPr lang="ru-RU" dirty="0" smtClean="0"/>
              <a:t>Минздрава России от 31.08.2016 </a:t>
            </a:r>
            <a:r>
              <a:rPr lang="ru-RU" b="1" dirty="0" smtClean="0"/>
              <a:t>N 646н </a:t>
            </a:r>
            <a:r>
              <a:rPr lang="ru-RU" dirty="0" smtClean="0"/>
              <a:t>"Об утверждении Правил надлежащей практики хранения и перевозки лекарственных препаратов для медицинского применения";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78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2836" y="1343891"/>
            <a:ext cx="5915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43346" y="426997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Лицензирование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Оптовая торговля ЛС </a:t>
            </a:r>
            <a:r>
              <a:rPr lang="ru-RU" dirty="0" smtClean="0"/>
              <a:t>осуществляется </a:t>
            </a:r>
            <a:r>
              <a:rPr lang="ru-RU" dirty="0" smtClean="0"/>
              <a:t>при </a:t>
            </a:r>
            <a:r>
              <a:rPr lang="ru-RU" dirty="0" smtClean="0"/>
              <a:t>наличии </a:t>
            </a:r>
            <a:r>
              <a:rPr lang="ru-RU" dirty="0" smtClean="0"/>
              <a:t>лицензии на </a:t>
            </a:r>
            <a:r>
              <a:rPr lang="ru-RU" dirty="0" smtClean="0"/>
              <a:t>фармацевтическую </a:t>
            </a:r>
            <a:r>
              <a:rPr lang="ru-RU" dirty="0" smtClean="0"/>
              <a:t>деятельность (</a:t>
            </a:r>
            <a:r>
              <a:rPr lang="ru-RU" b="1" dirty="0" err="1" smtClean="0"/>
              <a:t>c</a:t>
            </a:r>
            <a:r>
              <a:rPr lang="ru-RU" b="1" dirty="0" smtClean="0"/>
              <a:t>  </a:t>
            </a:r>
            <a:r>
              <a:rPr lang="ru-RU" b="1" dirty="0" err="1" smtClean="0"/>
              <a:t>yказанием</a:t>
            </a:r>
            <a:r>
              <a:rPr lang="ru-RU" b="1" dirty="0" smtClean="0"/>
              <a:t> «оптовая торговля лекарственными средствами»), </a:t>
            </a:r>
            <a:r>
              <a:rPr lang="ru-RU" dirty="0" err="1" smtClean="0"/>
              <a:t>полyченной</a:t>
            </a:r>
            <a:r>
              <a:rPr lang="ru-RU" dirty="0" smtClean="0"/>
              <a:t> в установленном порядке.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Оптовые </a:t>
            </a:r>
            <a:r>
              <a:rPr lang="ru-RU" dirty="0" smtClean="0"/>
              <a:t>предприятия по реализации ЛС могут иметь </a:t>
            </a:r>
            <a:r>
              <a:rPr lang="ru-RU" b="1" dirty="0" smtClean="0"/>
              <a:t>любую форму собственности</a:t>
            </a:r>
            <a:r>
              <a:rPr lang="ru-RU" dirty="0" smtClean="0"/>
              <a:t> и любой организационно-правовой статус, предусмотренный Гражданским кодексом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18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1890" y="2413658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727" y="789709"/>
            <a:ext cx="108481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Оптовые организации являются </a:t>
            </a:r>
            <a:r>
              <a:rPr lang="ru-RU" sz="2800" b="1" dirty="0" smtClean="0"/>
              <a:t>посредником</a:t>
            </a:r>
            <a:r>
              <a:rPr lang="ru-RU" sz="2800" dirty="0" smtClean="0"/>
              <a:t> в системе продвижения товара от производителя до розничного звена. </a:t>
            </a:r>
            <a:endParaRPr lang="ru-RU" sz="2800" dirty="0" smtClean="0"/>
          </a:p>
          <a:p>
            <a:pPr algn="ctr"/>
            <a:r>
              <a:rPr lang="ru-RU" sz="2800" dirty="0" smtClean="0"/>
              <a:t>В </a:t>
            </a:r>
            <a:r>
              <a:rPr lang="ru-RU" sz="2800" dirty="0" smtClean="0"/>
              <a:t>результате: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1273" y="2274838"/>
            <a:ext cx="1066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solidFill>
                  <a:srgbClr val="002060"/>
                </a:solidFill>
              </a:rPr>
              <a:t>сокращаются </a:t>
            </a:r>
            <a:r>
              <a:rPr lang="ru-RU" sz="2800" dirty="0" smtClean="0">
                <a:solidFill>
                  <a:srgbClr val="002060"/>
                </a:solidFill>
              </a:rPr>
              <a:t>прямые контакты производителя и розничного продавца, что значительно экономит время поставки;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2800" dirty="0" smtClean="0">
              <a:solidFill>
                <a:srgbClr val="00CC00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rgbClr val="00B050"/>
                </a:solidFill>
              </a:rPr>
              <a:t>2) нивелируется </a:t>
            </a:r>
            <a:r>
              <a:rPr lang="ru-RU" sz="2800" dirty="0" smtClean="0">
                <a:solidFill>
                  <a:srgbClr val="00B050"/>
                </a:solidFill>
              </a:rPr>
              <a:t>несоблюдение между масштабом производства партии товара и небольшим объемом заказа розничного звена; 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342900" indent="-342900"/>
            <a:endParaRPr lang="ru-RU" sz="2800" dirty="0" smtClean="0">
              <a:solidFill>
                <a:srgbClr val="00CC00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3) появляется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возможность поддержания широкого и полного ассортимента в розничном звене при контакте с небольшим количеством поставщиков.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9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8764" y="662524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Оптовые организации могут осуществлять продажу лекарственных средств или передавать их в установленном законодательством Российской Федерации порядке: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143298"/>
            <a:ext cx="11790218" cy="4922520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организациям оптовой торговли </a:t>
            </a:r>
            <a:r>
              <a:rPr lang="ru-RU" dirty="0" smtClean="0"/>
              <a:t>лекарственными средствами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производителям </a:t>
            </a:r>
            <a:r>
              <a:rPr lang="ru-RU" b="1" dirty="0" smtClean="0"/>
              <a:t>лекарственных средств </a:t>
            </a:r>
            <a:r>
              <a:rPr lang="ru-RU" dirty="0" smtClean="0"/>
              <a:t>для целей производства лекарственных средств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аптечным </a:t>
            </a:r>
            <a:r>
              <a:rPr lang="ru-RU" b="1" dirty="0" smtClean="0"/>
              <a:t>организациям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b="1" dirty="0" smtClean="0"/>
              <a:t>научно-исследовательским </a:t>
            </a:r>
            <a:r>
              <a:rPr lang="ru-RU" b="1" dirty="0" smtClean="0"/>
              <a:t>организациям </a:t>
            </a:r>
            <a:r>
              <a:rPr lang="ru-RU" dirty="0" smtClean="0"/>
              <a:t>для  </a:t>
            </a:r>
            <a:r>
              <a:rPr lang="ru-RU" dirty="0" smtClean="0"/>
              <a:t>научно-исследовательской </a:t>
            </a:r>
            <a:r>
              <a:rPr lang="ru-RU" dirty="0" smtClean="0"/>
              <a:t>работы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индивидуальным </a:t>
            </a:r>
            <a:r>
              <a:rPr lang="ru-RU" b="1" dirty="0" smtClean="0"/>
              <a:t>предпринимателям</a:t>
            </a:r>
            <a:r>
              <a:rPr lang="ru-RU" dirty="0" smtClean="0"/>
              <a:t>, имеющим лицензию на фармацевтическую деятельность или лицензию на медицинскую деятельность; </a:t>
            </a:r>
            <a:endParaRPr lang="ru-RU" dirty="0" smtClean="0"/>
          </a:p>
          <a:p>
            <a:r>
              <a:rPr lang="ru-RU" b="1" dirty="0" smtClean="0"/>
              <a:t>медицинским </a:t>
            </a:r>
            <a:r>
              <a:rPr lang="ru-RU" b="1" dirty="0" smtClean="0"/>
              <a:t>организациям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27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пр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407" y="207818"/>
            <a:ext cx="1436217" cy="17179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274597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Запрещается</a:t>
            </a:r>
            <a:r>
              <a:rPr lang="ru-RU" sz="4000" dirty="0" smtClean="0"/>
              <a:t> оптовая торговля: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09600" y="1935480"/>
            <a:ext cx="11111345" cy="43891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фальсифицированными лекарственными средствами </a:t>
            </a:r>
            <a:r>
              <a:rPr lang="ru-RU" dirty="0" smtClean="0"/>
              <a:t>- лекарственное средство, сопровождаемое ложной информацией о его составе и (или) производителе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недоброкачественными </a:t>
            </a:r>
            <a:r>
              <a:rPr lang="ru-RU" b="1" dirty="0" smtClean="0">
                <a:solidFill>
                  <a:srgbClr val="C00000"/>
                </a:solidFill>
              </a:rPr>
              <a:t>лекарственными средствами </a:t>
            </a:r>
            <a:r>
              <a:rPr lang="ru-RU" dirty="0" smtClean="0"/>
              <a:t>- лекарственное средство, не соответствующее требованиям фармакопейной статьи либо в случае ее отсутствия требованиям нормативной документации или нормативного документа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контрафактными </a:t>
            </a:r>
            <a:r>
              <a:rPr lang="ru-RU" b="1" dirty="0" smtClean="0">
                <a:solidFill>
                  <a:srgbClr val="C00000"/>
                </a:solidFill>
              </a:rPr>
              <a:t>лекарственными средствами </a:t>
            </a:r>
            <a:r>
              <a:rPr lang="ru-RU" dirty="0" smtClean="0"/>
              <a:t>- лекарственное средство, находящееся в обороте с нарушением гражданского законодательства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ЛС</a:t>
            </a:r>
            <a:r>
              <a:rPr lang="ru-RU" b="1" dirty="0" smtClean="0">
                <a:solidFill>
                  <a:srgbClr val="C00000"/>
                </a:solidFill>
              </a:rPr>
              <a:t>, пришедших в негодность, </a:t>
            </a:r>
            <a:r>
              <a:rPr lang="ru-RU" b="1" dirty="0" err="1" smtClean="0">
                <a:solidFill>
                  <a:srgbClr val="C00000"/>
                </a:solidFill>
              </a:rPr>
              <a:t>c</a:t>
            </a:r>
            <a:r>
              <a:rPr lang="ru-RU" b="1" dirty="0" smtClean="0">
                <a:solidFill>
                  <a:srgbClr val="C00000"/>
                </a:solidFill>
              </a:rPr>
              <a:t> истекшим сроком годности и забракованных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в процессе сертификации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0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1245</TotalTime>
  <Words>1167</Words>
  <Application>Microsoft Office PowerPoint</Application>
  <PresentationFormat>Произвольный</PresentationFormat>
  <Paragraphs>110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РоссийскойФередации Фармацевтический колледж</vt:lpstr>
      <vt:lpstr>План лекции</vt:lpstr>
      <vt:lpstr>Организация работы предприятий оптовой торговли лекарственными средствами</vt:lpstr>
      <vt:lpstr>Виды торговли:</vt:lpstr>
      <vt:lpstr>Нормативные документы, регламентирующие организацию работы предприятий оптовой торговли лекарственными средствами:</vt:lpstr>
      <vt:lpstr>Лицензирование</vt:lpstr>
      <vt:lpstr>Слайд 7</vt:lpstr>
      <vt:lpstr>Оптовые организации могут осуществлять продажу лекарственных средств или передавать их в установленном законодательством Российской Федерации порядке:</vt:lpstr>
      <vt:lpstr>Запрещается оптовая торговля:</vt:lpstr>
      <vt:lpstr>Функции аптечного склада:</vt:lpstr>
      <vt:lpstr>Структура аптечного склада</vt:lpstr>
      <vt:lpstr>Производственные помещения и зоны аптечного склада:</vt:lpstr>
      <vt:lpstr>Зона приемки</vt:lpstr>
      <vt:lpstr>Зона хранения</vt:lpstr>
      <vt:lpstr>Зона экспедиции</vt:lpstr>
      <vt:lpstr>Контрольные вопросы для закрепления: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Дом</cp:lastModifiedBy>
  <cp:revision>196</cp:revision>
  <dcterms:created xsi:type="dcterms:W3CDTF">2020-09-04T04:53:43Z</dcterms:created>
  <dcterms:modified xsi:type="dcterms:W3CDTF">2020-10-01T09:01:52Z</dcterms:modified>
</cp:coreProperties>
</file>