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1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9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Franklin Gothic Book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Franklin Gothic Book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Franklin Gothic Book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Franklin Gothic Book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Franklin Gothic Book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966" y="-6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7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161C6E9A-75A0-4EB8-8C77-9394C3EA642D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10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8B601A2-94D7-4D5E-BDE2-F31D86F61E3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816723-BBF8-40EB-A1F5-C48B4783CDAE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C626B5-0778-4212-B490-31AF8AC804A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BA19A4-099C-4409-85D6-8E109B28A738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35ABD2-8381-42D7-81EA-0DF5313689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89E0FF-91F1-4E2F-B944-17138A026325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14FF4E-CD16-4DC0-9C51-8BD5122C206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D9D4B8-58D8-449D-9786-C662382C7FCF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8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103BD6A-90CF-4311-8DC3-5508C4426D0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ECF999A-B840-42B4-AD21-2DA3DB03F646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6" name="Номер слайда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F15B1CA-66CB-46BA-BC04-4149FCEDA25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Нижний колонтитул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FAE7E6C9-6D31-4255-9B97-976DC92C0B0B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8" name="Номер слайда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F023AB3-B10D-438F-9C68-B82CF8EDF3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9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B9A7FE-A5BD-486F-8167-1B816D0FFAC6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B8CB3B-0673-4E05-846F-ADF6DB3EA97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F469FF-47B7-4D55-8AB7-70E9583AA4D3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00A7EB55-A20A-4805-B459-48A1A2BF65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6B03A6-7322-4188-A9EA-C4AD5100AE76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955E7E-F165-451A-871C-A301CAD2E7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9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1FBD0AFF-AFE5-4013-BEDB-307571F00B6C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10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 rtlCol="0"/>
          <a:lstStyle>
            <a:lvl1pPr>
              <a:defRPr sz="2800"/>
            </a:lvl1pPr>
          </a:lstStyle>
          <a:p>
            <a:pPr>
              <a:defRPr/>
            </a:pPr>
            <a:fld id="{7CE1583E-0790-4863-90B0-675E0651C6E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1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21"/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27" name="Текст 12"/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5F6A20FD-6814-40CB-88A0-199AE5F0F8D2}" type="datetimeFigureOut">
              <a:rPr lang="ru-RU"/>
              <a:pPr>
                <a:defRPr/>
              </a:pPr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  <a:latin typeface="Franklin Gothic Book" pitchFamily="34" charset="0"/>
              </a:defRPr>
            </a:lvl1pPr>
          </a:lstStyle>
          <a:p>
            <a:pPr>
              <a:defRPr/>
            </a:pPr>
            <a:fld id="{F60B89FC-7E98-4AC9-851D-072AB04EAB7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3" r:id="rId1"/>
    <p:sldLayoutId id="2147483822" r:id="rId2"/>
    <p:sldLayoutId id="2147483824" r:id="rId3"/>
    <p:sldLayoutId id="2147483825" r:id="rId4"/>
    <p:sldLayoutId id="2147483826" r:id="rId5"/>
    <p:sldLayoutId id="2147483821" r:id="rId6"/>
    <p:sldLayoutId id="2147483827" r:id="rId7"/>
    <p:sldLayoutId id="2147483820" r:id="rId8"/>
    <p:sldLayoutId id="2147483828" r:id="rId9"/>
    <p:sldLayoutId id="2147483819" r:id="rId10"/>
    <p:sldLayoutId id="214748382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Calibri" pitchFamily="34" charset="0"/>
        </a:defRPr>
      </a:lvl9pPr>
    </p:titleStyle>
    <p:bodyStyle>
      <a:lvl1pPr marL="319088" indent="-319088" algn="l" rtl="0" eaLnBrk="0" fontAlgn="base" hangingPunct="0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eaLnBrk="0" fontAlgn="base" hangingPunct="0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0" fontAlgn="base" hangingPunct="0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0" fontAlgn="base" hangingPunct="0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0" fontAlgn="base" hangingPunct="0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381000" y="765175"/>
            <a:ext cx="8458200" cy="3311525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О защите заявок на лекарственные препараты для лекарственного обеспечения на льготных условиях</a:t>
            </a:r>
            <a:endParaRPr lang="ru-RU" dirty="0"/>
          </a:p>
        </p:txBody>
      </p:sp>
      <p:sp>
        <p:nvSpPr>
          <p:cNvPr id="13314" name="Подзаголовок 4"/>
          <p:cNvSpPr>
            <a:spLocks noGrp="1"/>
          </p:cNvSpPr>
          <p:nvPr>
            <p:ph type="subTitle" idx="1"/>
          </p:nvPr>
        </p:nvSpPr>
        <p:spPr>
          <a:xfrm>
            <a:off x="381000" y="4508500"/>
            <a:ext cx="8458200" cy="1441450"/>
          </a:xfrm>
        </p:spPr>
        <p:txBody>
          <a:bodyPr/>
          <a:lstStyle/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Главный специалист министерства здравоохранения Красноярского края   Бикулова Т.В.</a:t>
            </a:r>
          </a:p>
          <a:p>
            <a:pPr algn="ctr" eaLnBrk="1" hangingPunct="1">
              <a:buFont typeface="Wingdings 2" pitchFamily="18" charset="2"/>
              <a:buNone/>
            </a:pPr>
            <a:r>
              <a:rPr lang="ru-RU" smtClean="0"/>
              <a:t>Красноярск  2012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Защита </a:t>
            </a:r>
            <a:r>
              <a:rPr lang="ru-RU" dirty="0" smtClean="0"/>
              <a:t>лимитов по региональной льготе (проблемы)</a:t>
            </a:r>
            <a:endParaRPr lang="ru-RU" dirty="0"/>
          </a:p>
        </p:txBody>
      </p:sp>
      <p:sp>
        <p:nvSpPr>
          <p:cNvPr id="22530" name="Объект 2"/>
          <p:cNvSpPr>
            <a:spLocks noGrp="1"/>
          </p:cNvSpPr>
          <p:nvPr>
            <p:ph sz="quarter" idx="1"/>
          </p:nvPr>
        </p:nvSpPr>
        <p:spPr>
          <a:xfrm>
            <a:off x="179388" y="1600200"/>
            <a:ext cx="8856662" cy="5257800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"/>
            </a:pPr>
            <a:r>
              <a:rPr lang="ru-RU" smtClean="0"/>
              <a:t>Использование ЛП, не относящихся к перечню ЖНВЛС (латанопрост, травапрост). Решение рабочего совещание с офтальмологами: назначение альтернативных схем лечения ЛП в соответствии со стандартами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ru-RU" smtClean="0"/>
              <a:t>Не соблюдение стандартов оказания медицинской помощи (при СД – преоритеты нолипрелу: применяемость по стандартам - периндоприл 0,1. индапамид 0,2; БАБ, меньше используют ант.Са, по стандарту: БАБ – 0,4, антСа – 0,6)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/>
              <a:t>Защита лимитов по региональной льготе (проблемы</a:t>
            </a:r>
            <a:r>
              <a:rPr lang="ru-RU" dirty="0" smtClean="0"/>
              <a:t>) продолжение</a:t>
            </a:r>
            <a:endParaRPr lang="ru-RU" dirty="0"/>
          </a:p>
        </p:txBody>
      </p:sp>
      <p:sp>
        <p:nvSpPr>
          <p:cNvPr id="23554" name="Объект 2"/>
          <p:cNvSpPr>
            <a:spLocks noGrp="1"/>
          </p:cNvSpPr>
          <p:nvPr>
            <p:ph sz="quarter" idx="1"/>
          </p:nvPr>
        </p:nvSpPr>
        <p:spPr>
          <a:xfrm>
            <a:off x="323850" y="1916113"/>
            <a:ext cx="8712200" cy="4179887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Имеет место выписка ЛП, не включенных в перечень ПГГ, лицам отказавшимся от НСУ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Порядка 10% от суммы отпуска занимают препараты второстепенного значения и не рекомендованные к постоянному применению: дротаверин, НПВП мази, панкреатин</a:t>
            </a:r>
          </a:p>
          <a:p>
            <a:pPr eaLnBrk="1" hangingPunct="1"/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Предложения(цель – повышение качества ЛЛО)</a:t>
            </a:r>
            <a:endParaRPr lang="ru-RU" dirty="0"/>
          </a:p>
        </p:txBody>
      </p:sp>
      <p:sp>
        <p:nvSpPr>
          <p:cNvPr id="24578" name="Объект 2"/>
          <p:cNvSpPr>
            <a:spLocks noGrp="1"/>
          </p:cNvSpPr>
          <p:nvPr>
            <p:ph sz="quarter" idx="1"/>
          </p:nvPr>
        </p:nvSpPr>
        <p:spPr>
          <a:xfrm>
            <a:off x="304800" y="1628775"/>
            <a:ext cx="8686800" cy="4824413"/>
          </a:xfrm>
        </p:spPr>
        <p:txBody>
          <a:bodyPr/>
          <a:lstStyle/>
          <a:p>
            <a:pPr eaLnBrk="1" hangingPunct="1"/>
            <a:r>
              <a:rPr lang="ru-RU" sz="3200" smtClean="0"/>
              <a:t>Обеспечение формирования заявки в соответствии со стандартами оказания медицинской помощи и реальной потребностью</a:t>
            </a:r>
          </a:p>
          <a:p>
            <a:pPr eaLnBrk="1" hangingPunct="1"/>
            <a:r>
              <a:rPr lang="ru-RU" sz="3200" smtClean="0"/>
              <a:t>Изменение подходов лечащих врачей к тактике ведения пациентов (с учетом представленных выше замечаний)</a:t>
            </a:r>
          </a:p>
          <a:p>
            <a:pPr eaLnBrk="1" hangingPunct="1"/>
            <a:r>
              <a:rPr lang="ru-RU" sz="3200" smtClean="0"/>
              <a:t>Обеспечить систематический контроль исполнения заявки и соблюдения лимитов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Меры контроля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0825" y="1600200"/>
            <a:ext cx="8713788" cy="499745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Еженедельный анализ амбулаторных карт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/>
              <a:t> (не менее 50)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Ежеквартальный анализ паспортов врачебного участка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Ежемесячный контроль с привлечением информации аптечной организации по исполнению заявки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/>
              <a:t>Обеспечение зоны контроля в центре выписки рецептов </a:t>
            </a:r>
            <a:r>
              <a:rPr lang="ru-RU" sz="3200" dirty="0" smtClean="0"/>
              <a:t>препаратов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3"/>
          <p:cNvSpPr>
            <a:spLocks noGrp="1"/>
          </p:cNvSpPr>
          <p:nvPr>
            <p:ph type="title"/>
          </p:nvPr>
        </p:nvSpPr>
        <p:spPr>
          <a:xfrm>
            <a:off x="609600" y="1628775"/>
            <a:ext cx="8153400" cy="3313113"/>
          </a:xfrm>
        </p:spPr>
        <p:txBody>
          <a:bodyPr/>
          <a:lstStyle/>
          <a:p>
            <a:pPr algn="ctr" eaLnBrk="1" hangingPunct="1"/>
            <a:r>
              <a:rPr lang="ru-RU" sz="5400" smtClean="0"/>
              <a:t>Благодарю за внимание!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Документы: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388" y="1773238"/>
            <a:ext cx="8964612" cy="4895850"/>
          </a:xfrm>
        </p:spPr>
        <p:txBody>
          <a:bodyPr>
            <a:normAutofit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Федеральный закон </a:t>
            </a:r>
            <a:r>
              <a:rPr lang="ru-RU" dirty="0"/>
              <a:t>от </a:t>
            </a:r>
            <a:r>
              <a:rPr lang="ru-RU" dirty="0" smtClean="0"/>
              <a:t>18.10.2007  N 230-ФЗ: организация </a:t>
            </a:r>
            <a:r>
              <a:rPr lang="ru-RU" dirty="0"/>
              <a:t>обеспечения населения лекарственными препаратами, изделиями медицинского назначения, а также специализированными продуктами лечебного питания для детей-инвалидов, закупленными по государственным </a:t>
            </a:r>
            <a:r>
              <a:rPr lang="ru-RU" dirty="0" smtClean="0"/>
              <a:t>контрактам.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Методические рекомендации МЗ КК 2009 «Организация работы по ЛЛО отдельных категорий граждан на территории КК»: система формирования заявки на лекарственные препараты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Заголовок 1"/>
          <p:cNvSpPr>
            <a:spLocks noGrp="1"/>
          </p:cNvSpPr>
          <p:nvPr>
            <p:ph type="title"/>
          </p:nvPr>
        </p:nvSpPr>
        <p:spPr>
          <a:xfrm>
            <a:off x="304800" y="188913"/>
            <a:ext cx="8686800" cy="863600"/>
          </a:xfrm>
        </p:spPr>
        <p:txBody>
          <a:bodyPr/>
          <a:lstStyle/>
          <a:p>
            <a:pPr eaLnBrk="1" hangingPunct="1"/>
            <a:r>
              <a:rPr lang="ru-RU" smtClean="0"/>
              <a:t>Группы заявок:</a:t>
            </a:r>
          </a:p>
        </p:txBody>
      </p:sp>
      <p:sp>
        <p:nvSpPr>
          <p:cNvPr id="15362" name="Объект 2"/>
          <p:cNvSpPr>
            <a:spLocks noGrp="1"/>
          </p:cNvSpPr>
          <p:nvPr>
            <p:ph sz="quarter" idx="1"/>
          </p:nvPr>
        </p:nvSpPr>
        <p:spPr>
          <a:xfrm>
            <a:off x="304800" y="1773238"/>
            <a:ext cx="8686800" cy="4824412"/>
          </a:xfrm>
        </p:spPr>
        <p:txBody>
          <a:bodyPr/>
          <a:lstStyle/>
          <a:p>
            <a:pPr eaLnBrk="1" hangingPunct="1"/>
            <a:r>
              <a:rPr lang="ru-RU" sz="3200" smtClean="0"/>
              <a:t>По программе ОНЛС (общий список)</a:t>
            </a:r>
          </a:p>
          <a:p>
            <a:pPr eaLnBrk="1" hangingPunct="1"/>
            <a:r>
              <a:rPr lang="ru-RU" sz="3200" smtClean="0"/>
              <a:t>По программе ОНЛС (дорогостоящие ЛП, персонифицированные)</a:t>
            </a:r>
          </a:p>
          <a:p>
            <a:pPr eaLnBrk="1" hangingPunct="1"/>
            <a:r>
              <a:rPr lang="ru-RU" sz="3200" smtClean="0"/>
              <a:t>По программе ОНЛС (наркотические ЛП, персонифицированные)</a:t>
            </a:r>
          </a:p>
          <a:p>
            <a:pPr eaLnBrk="1" hangingPunct="1"/>
            <a:r>
              <a:rPr lang="ru-RU" sz="3200" smtClean="0"/>
              <a:t>По программе ОНЛС (дополнительные заявки)</a:t>
            </a:r>
          </a:p>
          <a:p>
            <a:pPr eaLnBrk="1" hangingPunct="1"/>
            <a:r>
              <a:rPr lang="ru-RU" sz="3200" smtClean="0"/>
              <a:t>По региональной льготе (централизованный закуп ЛП)</a:t>
            </a:r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  <a:p>
            <a:pPr eaLnBrk="1" hangingPunct="1"/>
            <a:endParaRPr lang="ru-RU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Процедура защиты заявок </a:t>
            </a:r>
            <a:br>
              <a:rPr lang="ru-RU" dirty="0" smtClean="0"/>
            </a:br>
            <a:r>
              <a:rPr lang="ru-RU" dirty="0" smtClean="0"/>
              <a:t>(с 2010 года)</a:t>
            </a:r>
            <a:endParaRPr lang="ru-RU" dirty="0"/>
          </a:p>
        </p:txBody>
      </p:sp>
      <p:sp>
        <p:nvSpPr>
          <p:cNvPr id="16386" name="Объект 2"/>
          <p:cNvSpPr>
            <a:spLocks noGrp="1"/>
          </p:cNvSpPr>
          <p:nvPr>
            <p:ph sz="quarter" idx="1"/>
          </p:nvPr>
        </p:nvSpPr>
        <p:spPr>
          <a:xfrm>
            <a:off x="612775" y="1773238"/>
            <a:ext cx="8153400" cy="4322762"/>
          </a:xfrm>
        </p:spPr>
        <p:txBody>
          <a:bodyPr/>
          <a:lstStyle/>
          <a:p>
            <a:pPr eaLnBrk="1" hangingPunct="1"/>
            <a:r>
              <a:rPr lang="ru-RU" sz="4000" smtClean="0"/>
              <a:t>Цель – составление качественной заявки</a:t>
            </a:r>
          </a:p>
          <a:p>
            <a:pPr eaLnBrk="1" hangingPunct="1"/>
            <a:r>
              <a:rPr lang="ru-RU" sz="4000" smtClean="0"/>
              <a:t>Основание – письмо МЗ КК      №17-11/17905 от 13.11.12              «О проведении защиты заявок»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Заголовок 1"/>
          <p:cNvSpPr>
            <a:spLocks noGrp="1"/>
          </p:cNvSpPr>
          <p:nvPr>
            <p:ph type="title"/>
          </p:nvPr>
        </p:nvSpPr>
        <p:spPr>
          <a:xfrm>
            <a:off x="304800" y="260350"/>
            <a:ext cx="8686800" cy="865188"/>
          </a:xfrm>
        </p:spPr>
        <p:txBody>
          <a:bodyPr/>
          <a:lstStyle/>
          <a:p>
            <a:pPr eaLnBrk="1" hangingPunct="1"/>
            <a:r>
              <a:rPr lang="ru-RU" smtClean="0"/>
              <a:t>Принципы защиты заявок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4800" y="1557338"/>
            <a:ext cx="8686800" cy="5184775"/>
          </a:xfrm>
        </p:spPr>
        <p:txBody>
          <a:bodyPr>
            <a:normAutofit fontScale="92500" lnSpcReduction="10000"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Основанием заявки на следующий период является отпуск предыдущего периода (в случае отклонения более чем на 15 % должно быть обоснование)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Заявка на </a:t>
            </a:r>
            <a:r>
              <a:rPr lang="ru-RU" dirty="0" err="1" smtClean="0"/>
              <a:t>сахароснижающие</a:t>
            </a:r>
            <a:r>
              <a:rPr lang="ru-RU" dirty="0" smtClean="0"/>
              <a:t> ЛП – на основе персонифицированных данных (наибольшее количество замечаний вследствие отсутствия навыков подсчета потребности в ЕД, напр., при потребности в Инсулине 25ЕД/</a:t>
            </a:r>
            <a:r>
              <a:rPr lang="ru-RU" dirty="0" err="1" smtClean="0"/>
              <a:t>сут</a:t>
            </a:r>
            <a:r>
              <a:rPr lang="ru-RU" dirty="0" smtClean="0"/>
              <a:t>. 1 упаковки хватит на 1,6 </a:t>
            </a:r>
            <a:r>
              <a:rPr lang="ru-RU" dirty="0" err="1" smtClean="0"/>
              <a:t>мес</a:t>
            </a:r>
            <a:r>
              <a:rPr lang="ru-RU" dirty="0" smtClean="0"/>
              <a:t>, а пациенту выписывается по </a:t>
            </a:r>
            <a:r>
              <a:rPr lang="ru-RU" dirty="0"/>
              <a:t>1</a:t>
            </a:r>
            <a:r>
              <a:rPr lang="ru-RU" dirty="0" smtClean="0"/>
              <a:t>уп ежемесячно, и </a:t>
            </a:r>
            <a:r>
              <a:rPr lang="ru-RU" dirty="0" err="1" smtClean="0"/>
              <a:t>т.о</a:t>
            </a:r>
            <a:r>
              <a:rPr lang="ru-RU" dirty="0" smtClean="0"/>
              <a:t>. формируется остаток «на руках»)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/>
              <a:t>Соответствие потребности стандартам оказания медицинской помощи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 smtClean="0"/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Заголовок 1"/>
          <p:cNvSpPr>
            <a:spLocks noGrp="1"/>
          </p:cNvSpPr>
          <p:nvPr>
            <p:ph type="title"/>
          </p:nvPr>
        </p:nvSpPr>
        <p:spPr>
          <a:xfrm>
            <a:off x="323850" y="0"/>
            <a:ext cx="8686800" cy="1106488"/>
          </a:xfrm>
        </p:spPr>
        <p:txBody>
          <a:bodyPr/>
          <a:lstStyle/>
          <a:p>
            <a:pPr eaLnBrk="1" hangingPunct="1"/>
            <a:r>
              <a:rPr lang="ru-RU" smtClean="0"/>
              <a:t>Результаты защиты заявок</a:t>
            </a:r>
          </a:p>
        </p:txBody>
      </p:sp>
      <p:sp>
        <p:nvSpPr>
          <p:cNvPr id="18434" name="Объект 2"/>
          <p:cNvSpPr>
            <a:spLocks noGrp="1"/>
          </p:cNvSpPr>
          <p:nvPr>
            <p:ph sz="quarter" idx="1"/>
          </p:nvPr>
        </p:nvSpPr>
        <p:spPr>
          <a:xfrm>
            <a:off x="179388" y="1557338"/>
            <a:ext cx="8964612" cy="4895850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Формируется понимание реальной потребности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Имеется возможность управления назначения терапии в соответствии со стандартами оказания медицинской помощи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Обеспечение гарантированной отгрузки ЛП в соответствии с потребностью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Стабилизация и снижение отсроченного обеспечения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Исправляются технические ошибки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pPr eaLnBrk="1" hangingPunct="1"/>
            <a:r>
              <a:rPr lang="ru-RU" smtClean="0"/>
              <a:t>Существующие проблемы</a:t>
            </a:r>
          </a:p>
        </p:txBody>
      </p:sp>
      <p:sp>
        <p:nvSpPr>
          <p:cNvPr id="19458" name="Объект 2"/>
          <p:cNvSpPr>
            <a:spLocks noGrp="1"/>
          </p:cNvSpPr>
          <p:nvPr>
            <p:ph sz="quarter" idx="1"/>
          </p:nvPr>
        </p:nvSpPr>
        <p:spPr>
          <a:xfrm>
            <a:off x="0" y="1554163"/>
            <a:ext cx="9144000" cy="5114925"/>
          </a:xfrm>
        </p:spPr>
        <p:txBody>
          <a:bodyPr/>
          <a:lstStyle/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Включение в заявку несоответствующей потребности реальной 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Не соответствие стандартам оказания медицинской помощи (превалирование инг.ГКС фиксированной комбинации при БА, сартанов при ГБ и т.д.)</a:t>
            </a:r>
          </a:p>
          <a:p>
            <a:pPr eaLnBrk="1" hangingPunct="1">
              <a:buFont typeface="Wingdings 2" pitchFamily="18" charset="2"/>
              <a:buChar char=""/>
            </a:pPr>
            <a:r>
              <a:rPr lang="ru-RU" sz="3200" smtClean="0"/>
              <a:t>Не достаточный контроль за исполнением заявки     (в случае перерасхода отдельных ЛП возникает неудовлетворенная отгрузка по заявке другого ЛУ)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Заявка на дорогостоящие  и наркотические ЛП</a:t>
            </a:r>
            <a:endParaRPr lang="ru-RU" dirty="0"/>
          </a:p>
        </p:txBody>
      </p:sp>
      <p:sp>
        <p:nvSpPr>
          <p:cNvPr id="17411" name="Объект 2"/>
          <p:cNvSpPr>
            <a:spLocks noGrp="1"/>
          </p:cNvSpPr>
          <p:nvPr>
            <p:ph sz="quarter" idx="1"/>
          </p:nvPr>
        </p:nvSpPr>
        <p:spPr>
          <a:xfrm>
            <a:off x="395288" y="1844675"/>
            <a:ext cx="8370887" cy="4679950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/>
              <a:t>Формирование и отгрузка персонально для каждого пациента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/>
              <a:t>Взаимодействие пациент - ЛПУ –МЗ – АО – пациент отработано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r>
              <a:rPr lang="ru-RU" sz="3200" dirty="0" smtClean="0"/>
              <a:t> Замечание:</a:t>
            </a:r>
          </a:p>
          <a:p>
            <a:pPr marL="0" indent="0" eaLnBrk="1" fontAlgn="auto" hangingPunct="1">
              <a:spcAft>
                <a:spcPts val="0"/>
              </a:spcAft>
              <a:buFont typeface="Wingdings"/>
              <a:buNone/>
              <a:defRPr/>
            </a:pPr>
            <a:r>
              <a:rPr lang="ru-RU" sz="3200" dirty="0" smtClean="0"/>
              <a:t>Заявки на наркотические ЛП направляют без учета остатков в аптеке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"/>
              <a:buChar char=""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dirty="0" smtClean="0"/>
              <a:t>Защита лимитов по региональной льготе (впервые)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288" y="1700213"/>
            <a:ext cx="8748712" cy="4752975"/>
          </a:xfrm>
        </p:spPr>
        <p:txBody>
          <a:bodyPr>
            <a:normAutofit/>
          </a:bodyPr>
          <a:lstStyle/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Цель – рациональное использование ЛП и финансовых средств</a:t>
            </a:r>
          </a:p>
          <a:p>
            <a:pPr marL="320040" indent="-320040" eaLnBrk="1" fontAlgn="auto" hangingPunct="1">
              <a:spcAft>
                <a:spcPts val="0"/>
              </a:spcAft>
              <a:buFont typeface="Wingdings 2"/>
              <a:buChar char=""/>
              <a:defRPr/>
            </a:pPr>
            <a:r>
              <a:rPr lang="ru-RU" sz="3200" dirty="0" smtClean="0"/>
              <a:t>Требования: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- лимиты на начало и конец года</a:t>
            </a:r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- реестр отпущенных</a:t>
            </a:r>
            <a:r>
              <a:rPr lang="ru-RU" sz="3200" dirty="0"/>
              <a:t> </a:t>
            </a:r>
            <a:r>
              <a:rPr lang="ru-RU" sz="3200" dirty="0" smtClean="0"/>
              <a:t>ЛП (анализ использования ЛП)</a:t>
            </a:r>
            <a:endParaRPr lang="ru-RU" sz="3200" dirty="0"/>
          </a:p>
          <a:p>
            <a:pPr marL="0" indent="0" eaLnBrk="1" fontAlgn="auto" hangingPunct="1">
              <a:spcAft>
                <a:spcPts val="0"/>
              </a:spcAft>
              <a:buFont typeface="Wingdings 2"/>
              <a:buNone/>
              <a:defRPr/>
            </a:pPr>
            <a:r>
              <a:rPr lang="ru-RU" sz="3200" dirty="0" smtClean="0"/>
              <a:t>- Персонифицированная заявка на </a:t>
            </a:r>
            <a:r>
              <a:rPr lang="ru-RU" sz="3200" dirty="0" err="1" smtClean="0"/>
              <a:t>сахароснижающие</a:t>
            </a:r>
            <a:r>
              <a:rPr lang="ru-RU" sz="3200" dirty="0" smtClean="0"/>
              <a:t> ЛП и ЛП для лечения БА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Обычная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101</TotalTime>
  <Words>504</Words>
  <Application>Microsoft Office PowerPoint</Application>
  <PresentationFormat>Экран (4:3)</PresentationFormat>
  <Paragraphs>59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Шаблон оформления</vt:lpstr>
      </vt:variant>
      <vt:variant>
        <vt:i4>8</vt:i4>
      </vt:variant>
      <vt:variant>
        <vt:lpstr>Заголовки слайдов</vt:lpstr>
      </vt:variant>
      <vt:variant>
        <vt:i4>14</vt:i4>
      </vt:variant>
    </vt:vector>
  </HeadingPairs>
  <TitlesOfParts>
    <vt:vector size="28" baseType="lpstr">
      <vt:lpstr>Franklin Gothic Book</vt:lpstr>
      <vt:lpstr>Arial</vt:lpstr>
      <vt:lpstr>Calibri</vt:lpstr>
      <vt:lpstr>Wingdings</vt:lpstr>
      <vt:lpstr>Wingdings 2</vt:lpstr>
      <vt:lpstr>Tw Cen MT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Обычная</vt:lpstr>
      <vt:lpstr>О ЗАЩИТЕ ЗАЯВОК НА ЛЕКАРСТВЕННЫЕ ПРЕПАРАТЫ ДЛЯ ЛЕКАРСТВЕННОГО ОБЕСПЕЧЕНИЯ НА ЛЬГОТНЫХ УСЛОВИЯХ</vt:lpstr>
      <vt:lpstr>Документы:</vt:lpstr>
      <vt:lpstr>Группы заявок:</vt:lpstr>
      <vt:lpstr>Процедура защиты заявок  (с 2010 года)</vt:lpstr>
      <vt:lpstr>Принципы защиты заявок</vt:lpstr>
      <vt:lpstr>Результаты защиты заявок</vt:lpstr>
      <vt:lpstr>Существующие проблемы</vt:lpstr>
      <vt:lpstr>Заявка на дорогостоящие  и наркотические ЛП</vt:lpstr>
      <vt:lpstr>Защита лимитов по региональной льготе (впервые)</vt:lpstr>
      <vt:lpstr>Защита лимитов по региональной льготе (проблемы)</vt:lpstr>
      <vt:lpstr>Защита лимитов по региональной льготе (проблемы) продолжение</vt:lpstr>
      <vt:lpstr>Предложения(цель – повышение качества ЛЛО)</vt:lpstr>
      <vt:lpstr>Меры контроля</vt:lpstr>
      <vt:lpstr>Благодарю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защите заявок на лекарственные препараты для лекарственного обеспечения на льготных условиях</dc:title>
  <dc:creator>Дима</dc:creator>
  <cp:lastModifiedBy>LytkinaEN</cp:lastModifiedBy>
  <cp:revision>12</cp:revision>
  <dcterms:created xsi:type="dcterms:W3CDTF">2012-12-18T10:50:24Z</dcterms:created>
  <dcterms:modified xsi:type="dcterms:W3CDTF">2017-03-14T04:45:09Z</dcterms:modified>
</cp:coreProperties>
</file>